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pptx" ContentType="application/vnd.openxmlformats-officedocument.presentationml.presentation"/>
  <Default Extension="gif" ContentType="image/gif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7" r:id="rId5"/>
    <p:sldId id="256" r:id="rId6"/>
    <p:sldId id="261" r:id="rId7"/>
    <p:sldId id="264" r:id="rId8"/>
    <p:sldId id="263" r:id="rId9"/>
    <p:sldId id="265" r:id="rId10"/>
    <p:sldId id="262" r:id="rId11"/>
    <p:sldId id="266" r:id="rId12"/>
    <p:sldId id="267" r:id="rId13"/>
    <p:sldId id="277" r:id="rId14"/>
    <p:sldId id="275" r:id="rId15"/>
    <p:sldId id="276" r:id="rId16"/>
    <p:sldId id="274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2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81E5-46BB-4464-852D-F5EE6316AC43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7811-6399-4E94-B904-E5E8B0755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55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81E5-46BB-4464-852D-F5EE6316AC43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7811-6399-4E94-B904-E5E8B0755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97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81E5-46BB-4464-852D-F5EE6316AC43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7811-6399-4E94-B904-E5E8B0755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2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81E5-46BB-4464-852D-F5EE6316AC43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7811-6399-4E94-B904-E5E8B0755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55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81E5-46BB-4464-852D-F5EE6316AC43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7811-6399-4E94-B904-E5E8B0755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04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81E5-46BB-4464-852D-F5EE6316AC43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7811-6399-4E94-B904-E5E8B0755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64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81E5-46BB-4464-852D-F5EE6316AC43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7811-6399-4E94-B904-E5E8B0755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57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81E5-46BB-4464-852D-F5EE6316AC43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7811-6399-4E94-B904-E5E8B0755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74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81E5-46BB-4464-852D-F5EE6316AC43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7811-6399-4E94-B904-E5E8B0755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59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81E5-46BB-4464-852D-F5EE6316AC43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7811-6399-4E94-B904-E5E8B0755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178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81E5-46BB-4464-852D-F5EE6316AC43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7811-6399-4E94-B904-E5E8B0755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58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181E5-46BB-4464-852D-F5EE6316AC43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B7811-6399-4E94-B904-E5E8B0755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31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0.png"/><Relationship Id="rId7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0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40" y="54590"/>
            <a:ext cx="12064621" cy="67488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3161" y="1407143"/>
            <a:ext cx="4695752" cy="3233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252" y="4310121"/>
            <a:ext cx="7506977" cy="2427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682" y="4310122"/>
            <a:ext cx="6148196" cy="24198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27869" y="206814"/>
            <a:ext cx="83154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Welcome to my class</a:t>
            </a:r>
            <a:endParaRPr lang="en-GB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171" t="-1704" r="31152" b="9101"/>
          <a:stretch/>
        </p:blipFill>
        <p:spPr>
          <a:xfrm>
            <a:off x="851635" y="-605286"/>
            <a:ext cx="1423851" cy="1802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118" y="1367824"/>
            <a:ext cx="4365989" cy="32724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9075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32 -0.05 L 0.11133 0.05671 L 0.14987 -0.05 L 0.19128 0.05671 L 0.23256 -0.05 L 0.27149 0.05671 L 0.31302 -0.05 L 0.35144 0.05671 L 0.39336 -0.05 L 0.43477 0.05671 L 0.47318 -0.05 L 0.51472 0.05671 L 0.55352 -0.05 L 0.59493 0.05671 L 0.6362 -0.05 L 0.67487 0.05671 L 0.71706 -0.05 " pathEditMode="relative" rAng="0" ptsTypes="AAAAAAAAAAAAAAAAA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31" y="5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40" y="54590"/>
            <a:ext cx="12064621" cy="67488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486382" y="180497"/>
            <a:ext cx="7053404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speech of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assertive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sentence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0674" y="919751"/>
            <a:ext cx="10845206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direct: Monika   said to me,   “You are  my  best friend”.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5139" y="1563329"/>
            <a:ext cx="10940741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Indirect: Monika told    me that I     was her  best friend.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3725839" y="1037230"/>
            <a:ext cx="1214651" cy="1908931"/>
          </a:xfrm>
          <a:prstGeom prst="downArrowCallout">
            <a:avLst>
              <a:gd name="adj1" fmla="val 25000"/>
              <a:gd name="adj2" fmla="val 23876"/>
              <a:gd name="adj3" fmla="val 21629"/>
              <a:gd name="adj4" fmla="val 58442"/>
            </a:avLst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Callout 11"/>
          <p:cNvSpPr/>
          <p:nvPr/>
        </p:nvSpPr>
        <p:spPr>
          <a:xfrm>
            <a:off x="5650173" y="1606548"/>
            <a:ext cx="682388" cy="822754"/>
          </a:xfrm>
          <a:prstGeom prst="downArrowCallout">
            <a:avLst>
              <a:gd name="adj1" fmla="val 25000"/>
              <a:gd name="adj2" fmla="val 23876"/>
              <a:gd name="adj3" fmla="val 21629"/>
              <a:gd name="adj4" fmla="val 69166"/>
            </a:avLst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Callout 12"/>
          <p:cNvSpPr/>
          <p:nvPr/>
        </p:nvSpPr>
        <p:spPr>
          <a:xfrm>
            <a:off x="6359856" y="1037229"/>
            <a:ext cx="696036" cy="2243725"/>
          </a:xfrm>
          <a:prstGeom prst="downArrowCallout">
            <a:avLst>
              <a:gd name="adj1" fmla="val 25000"/>
              <a:gd name="adj2" fmla="val 23876"/>
              <a:gd name="adj3" fmla="val 41237"/>
              <a:gd name="adj4" fmla="val 45034"/>
            </a:avLst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own Arrow Callout 13"/>
          <p:cNvSpPr/>
          <p:nvPr/>
        </p:nvSpPr>
        <p:spPr>
          <a:xfrm>
            <a:off x="7117306" y="1044857"/>
            <a:ext cx="771100" cy="1392071"/>
          </a:xfrm>
          <a:prstGeom prst="downArrowCallout">
            <a:avLst>
              <a:gd name="adj1" fmla="val 25000"/>
              <a:gd name="adj2" fmla="val 23876"/>
              <a:gd name="adj3" fmla="val 37558"/>
              <a:gd name="adj4" fmla="val 69166"/>
            </a:avLst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own Arrow Callout 14"/>
          <p:cNvSpPr/>
          <p:nvPr/>
        </p:nvSpPr>
        <p:spPr>
          <a:xfrm>
            <a:off x="7949820" y="1044857"/>
            <a:ext cx="641089" cy="2216958"/>
          </a:xfrm>
          <a:prstGeom prst="downArrowCallout">
            <a:avLst>
              <a:gd name="adj1" fmla="val 25000"/>
              <a:gd name="adj2" fmla="val 23876"/>
              <a:gd name="adj3" fmla="val 37558"/>
              <a:gd name="adj4" fmla="val 51929"/>
            </a:avLst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569135" y="2946161"/>
            <a:ext cx="2992271" cy="517671"/>
          </a:xfrm>
          <a:prstGeom prst="rect">
            <a:avLst/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If there object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29150" y="2306930"/>
            <a:ext cx="2023279" cy="517671"/>
          </a:xfrm>
          <a:prstGeom prst="rect">
            <a:avLst/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connector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70242" y="3120879"/>
            <a:ext cx="1675263" cy="517671"/>
          </a:xfrm>
          <a:prstGeom prst="rect">
            <a:avLst/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person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97236" y="2461888"/>
            <a:ext cx="1211239" cy="517671"/>
          </a:xfrm>
          <a:prstGeom prst="rect">
            <a:avLst/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verb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99675" y="3129980"/>
            <a:ext cx="1582468" cy="517671"/>
          </a:xfrm>
          <a:prstGeom prst="rect">
            <a:avLst/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person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9958" y="4077270"/>
            <a:ext cx="10845206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direct: Mina   says to me,   “You are  my  best friend”.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2263" y="4676482"/>
            <a:ext cx="10940741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Mina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says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me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  am her  best friend.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5405" y="5418156"/>
            <a:ext cx="11132487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direct: Hamid   said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Rimi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“You were  my  best friend”.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9871" y="6061734"/>
            <a:ext cx="11473681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Indirect: Hamid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told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Rimi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had been his  best friend.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3166" y="3540241"/>
            <a:ext cx="2175573" cy="418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Similarly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0674" y="4035324"/>
            <a:ext cx="11482299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direct: Mina   says to me,   “The earth moves round the sun”.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9872" y="4995540"/>
            <a:ext cx="11537156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Mina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says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me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 earth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moves round the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Up Arrow Callout 27"/>
          <p:cNvSpPr/>
          <p:nvPr/>
        </p:nvSpPr>
        <p:spPr>
          <a:xfrm>
            <a:off x="2858351" y="5544063"/>
            <a:ext cx="7588156" cy="709683"/>
          </a:xfrm>
          <a:prstGeom prst="upArrowCallout">
            <a:avLst/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changing potation in universal truth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8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-3.7037E-6 L -2.91667E-6 -0.07222 " pathEditMode="relative" rAng="0" ptsTypes="AA">
                                      <p:cBhvr>
                                        <p:cTn id="10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8" grpId="0" animBg="1"/>
      <p:bldP spid="2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40" y="54590"/>
            <a:ext cx="12064621" cy="67488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486381" y="180497"/>
            <a:ext cx="7885917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speech of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interrogative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sentence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9456" y="945030"/>
            <a:ext cx="11582188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(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Monika   said to me,   “Are you my  best friend?”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3574" y="2206907"/>
            <a:ext cx="11548070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(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Monika asked   me If  I   was her  best friend.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456" y="1563329"/>
            <a:ext cx="11582188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(ass): Monika   said to me,   “You are my  best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friend.”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3574" y="3045055"/>
            <a:ext cx="10845206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direct: Mina   says to me,   “Will you be my  best friend?”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3574" y="3661620"/>
            <a:ext cx="10940741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Indirect: Mina asks    me if I would be her  best friend.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9456" y="4395186"/>
            <a:ext cx="10845206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direct: Hamid  said to me,   “What are  you  doing now?”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9456" y="5007050"/>
            <a:ext cx="10940741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Indirect: Hamid asked me what  I  was doing then.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223" y="5591063"/>
            <a:ext cx="10015075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direct: Hamid  said to Mina,   “What’s your  name?”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3575" y="6175076"/>
            <a:ext cx="10028724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Indirect: Hamid asked Mina what  her name was.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89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40" y="54590"/>
            <a:ext cx="12064621" cy="67488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3216424" y="1153278"/>
            <a:ext cx="6741558" cy="1318016"/>
          </a:xfrm>
          <a:prstGeom prst="roundRect">
            <a:avLst>
              <a:gd name="adj" fmla="val 612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the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direct speech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indirect speech.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Pair work for language and liter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849" y="1200818"/>
            <a:ext cx="2362200" cy="19335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508" y="1005152"/>
            <a:ext cx="1645310" cy="14201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1949003" y="377931"/>
            <a:ext cx="9478850" cy="5137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Pair work                                                 3 min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170247" y="268851"/>
            <a:ext cx="2422301" cy="668909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lick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16424" y="2686812"/>
            <a:ext cx="8724905" cy="22578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Tama said, “I myself did the work.”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man said to me, “What’s your name?”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Kona said to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Rahat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 Why are you late?”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31913" t="17299" r="31079" b="19504"/>
          <a:stretch/>
        </p:blipFill>
        <p:spPr>
          <a:xfrm>
            <a:off x="5876927" y="1008772"/>
            <a:ext cx="1008940" cy="9785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692" y="2343818"/>
            <a:ext cx="11912616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4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40" y="54590"/>
            <a:ext cx="12064621" cy="67488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221813" y="185031"/>
            <a:ext cx="7496173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speech of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imperative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674" y="919751"/>
            <a:ext cx="9139236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direct:   Teacher   said to   me,   “Do the sum”.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5139" y="1563329"/>
            <a:ext cx="9234771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Indirect: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ordered  me  to  do the sum.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4424" y="203322"/>
            <a:ext cx="9016406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Changing option of imperative sentence (order)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674" y="888169"/>
            <a:ext cx="9903509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direct:    Teacher   said to   me,   “Don’t disturb me”.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493" y="1586741"/>
            <a:ext cx="8593327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Indirect: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forbade me to disturb him.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7099" y="174096"/>
            <a:ext cx="9357601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Changing option of imperative sentence (forbid)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3905607" y="1024482"/>
            <a:ext cx="1417020" cy="1433495"/>
          </a:xfrm>
          <a:prstGeom prst="downArrowCallout">
            <a:avLst>
              <a:gd name="adj1" fmla="val 25000"/>
              <a:gd name="adj2" fmla="val 23876"/>
              <a:gd name="adj3" fmla="val 13924"/>
              <a:gd name="adj4" fmla="val 80283"/>
            </a:avLst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768891" y="2402580"/>
            <a:ext cx="3166637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reporting verb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6188448" y="1666606"/>
            <a:ext cx="617452" cy="675165"/>
          </a:xfrm>
          <a:prstGeom prst="downArrowCallout">
            <a:avLst>
              <a:gd name="adj1" fmla="val 25000"/>
              <a:gd name="adj2" fmla="val 23876"/>
              <a:gd name="adj3" fmla="val 20555"/>
              <a:gd name="adj4" fmla="val 72197"/>
            </a:avLst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860326" y="2341771"/>
            <a:ext cx="2219149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connector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Down Arrow Callout 17"/>
          <p:cNvSpPr/>
          <p:nvPr/>
        </p:nvSpPr>
        <p:spPr>
          <a:xfrm>
            <a:off x="3892880" y="1066642"/>
            <a:ext cx="1417020" cy="1433495"/>
          </a:xfrm>
          <a:prstGeom prst="downArrowCallout">
            <a:avLst>
              <a:gd name="adj1" fmla="val 25000"/>
              <a:gd name="adj2" fmla="val 23876"/>
              <a:gd name="adj3" fmla="val 13924"/>
              <a:gd name="adj4" fmla="val 80283"/>
            </a:avLst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923983" y="2426968"/>
            <a:ext cx="3166637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reporting verb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924278" y="2426312"/>
            <a:ext cx="2836351" cy="528203"/>
          </a:xfrm>
          <a:prstGeom prst="ellipse">
            <a:avLst/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5985522" y="2378064"/>
            <a:ext cx="2043767" cy="528203"/>
          </a:xfrm>
          <a:prstGeom prst="ellipse">
            <a:avLst/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3100026" y="2440506"/>
            <a:ext cx="2836351" cy="528203"/>
          </a:xfrm>
          <a:prstGeom prst="ellipse">
            <a:avLst/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499973" y="197089"/>
            <a:ext cx="9357601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Changing option of imperative sentence (request)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77384" y="3311793"/>
            <a:ext cx="9357601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Changing option of imperative sentence (advice)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3959" y="919751"/>
            <a:ext cx="11539475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direct:   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Fahad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said to       me,   “Please lend me  your pen”.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3959" y="1681229"/>
            <a:ext cx="9815319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Indirect: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Fahad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requested  me to lend him my pen.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Down Arrow Callout 29"/>
          <p:cNvSpPr/>
          <p:nvPr/>
        </p:nvSpPr>
        <p:spPr>
          <a:xfrm>
            <a:off x="4045280" y="1219042"/>
            <a:ext cx="1417020" cy="1433495"/>
          </a:xfrm>
          <a:prstGeom prst="downArrowCallout">
            <a:avLst>
              <a:gd name="adj1" fmla="val 25000"/>
              <a:gd name="adj2" fmla="val 23876"/>
              <a:gd name="adj3" fmla="val 13924"/>
              <a:gd name="adj4" fmla="val 80283"/>
            </a:avLst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3127987" y="2379465"/>
            <a:ext cx="3045583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Reporting verb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Down Arrow Callout 34"/>
          <p:cNvSpPr/>
          <p:nvPr/>
        </p:nvSpPr>
        <p:spPr>
          <a:xfrm>
            <a:off x="3654300" y="1013683"/>
            <a:ext cx="1944733" cy="1433495"/>
          </a:xfrm>
          <a:prstGeom prst="downArrowCallout">
            <a:avLst>
              <a:gd name="adj1" fmla="val 25000"/>
              <a:gd name="adj2" fmla="val 23876"/>
              <a:gd name="adj3" fmla="val 13924"/>
              <a:gd name="adj4" fmla="val 80283"/>
            </a:avLst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3035765" y="2363641"/>
            <a:ext cx="3230026" cy="528203"/>
          </a:xfrm>
          <a:prstGeom prst="ellipse">
            <a:avLst/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412674" y="4008943"/>
            <a:ext cx="10866200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direct:    Father   said to    me,   “Don’t waste your time”.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94768" y="4549980"/>
            <a:ext cx="9815319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Indirect: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 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advised  me not to waste my time.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Down Arrow Callout 38"/>
          <p:cNvSpPr/>
          <p:nvPr/>
        </p:nvSpPr>
        <p:spPr>
          <a:xfrm>
            <a:off x="3610361" y="4103364"/>
            <a:ext cx="1534845" cy="1433495"/>
          </a:xfrm>
          <a:prstGeom prst="downArrowCallout">
            <a:avLst>
              <a:gd name="adj1" fmla="val 25000"/>
              <a:gd name="adj2" fmla="val 23876"/>
              <a:gd name="adj3" fmla="val 13924"/>
              <a:gd name="adj4" fmla="val 80283"/>
            </a:avLst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2699608" y="5541027"/>
            <a:ext cx="3166637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reporting verb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923983" y="5579691"/>
            <a:ext cx="2836351" cy="528203"/>
          </a:xfrm>
          <a:prstGeom prst="ellipse">
            <a:avLst/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920231" y="3317460"/>
            <a:ext cx="9681508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Changing option of imperative sentence (propose)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9667" y="3992153"/>
            <a:ext cx="10866200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direct:   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Fahad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said to       me,   “Let’s go out”.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8792" y="4586398"/>
            <a:ext cx="10894786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Indirect: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Fahad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proposed    me  that we should go out.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Down Arrow Callout 42"/>
          <p:cNvSpPr/>
          <p:nvPr/>
        </p:nvSpPr>
        <p:spPr>
          <a:xfrm>
            <a:off x="3498499" y="4052952"/>
            <a:ext cx="1807800" cy="1433495"/>
          </a:xfrm>
          <a:prstGeom prst="downArrowCallout">
            <a:avLst>
              <a:gd name="adj1" fmla="val 25000"/>
              <a:gd name="adj2" fmla="val 23876"/>
              <a:gd name="adj3" fmla="val 13924"/>
              <a:gd name="adj4" fmla="val 80283"/>
            </a:avLst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1785208" y="5509880"/>
            <a:ext cx="3166637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reporting verb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009583" y="5548544"/>
            <a:ext cx="2836351" cy="528203"/>
          </a:xfrm>
          <a:prstGeom prst="ellipse">
            <a:avLst/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Down Arrow Callout 45"/>
          <p:cNvSpPr/>
          <p:nvPr/>
        </p:nvSpPr>
        <p:spPr>
          <a:xfrm>
            <a:off x="5636699" y="4129097"/>
            <a:ext cx="738653" cy="1419447"/>
          </a:xfrm>
          <a:prstGeom prst="downArrowCallout">
            <a:avLst>
              <a:gd name="adj1" fmla="val 25000"/>
              <a:gd name="adj2" fmla="val 23876"/>
              <a:gd name="adj3" fmla="val 13924"/>
              <a:gd name="adj4" fmla="val 80283"/>
            </a:avLst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5702851" y="5559076"/>
            <a:ext cx="2205216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  <a:r>
              <a:rPr lang="en-US" sz="36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person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5902767" y="5554137"/>
            <a:ext cx="1980842" cy="528203"/>
          </a:xfrm>
          <a:prstGeom prst="ellipse">
            <a:avLst/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Down Arrow Callout 48"/>
          <p:cNvSpPr/>
          <p:nvPr/>
        </p:nvSpPr>
        <p:spPr>
          <a:xfrm>
            <a:off x="7269481" y="4739856"/>
            <a:ext cx="564336" cy="808688"/>
          </a:xfrm>
          <a:prstGeom prst="downArrowCallout">
            <a:avLst>
              <a:gd name="adj1" fmla="val 25000"/>
              <a:gd name="adj2" fmla="val 23876"/>
              <a:gd name="adj3" fmla="val 13924"/>
              <a:gd name="adj4" fmla="val 80283"/>
            </a:avLst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183321" y="3936824"/>
            <a:ext cx="11682483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direct:   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Fahad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said to      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Ruma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“Let’s go out”.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98640" y="4574682"/>
            <a:ext cx="11570446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Indirect: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Fahad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proposed  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Ruma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they  should go out.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Down Arrow Callout 51"/>
          <p:cNvSpPr/>
          <p:nvPr/>
        </p:nvSpPr>
        <p:spPr>
          <a:xfrm>
            <a:off x="3498499" y="4052952"/>
            <a:ext cx="1807800" cy="1433495"/>
          </a:xfrm>
          <a:prstGeom prst="downArrowCallout">
            <a:avLst>
              <a:gd name="adj1" fmla="val 25000"/>
              <a:gd name="adj2" fmla="val 23876"/>
              <a:gd name="adj3" fmla="val 13924"/>
              <a:gd name="adj4" fmla="val 80283"/>
            </a:avLst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785208" y="5509880"/>
            <a:ext cx="3166637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reporting verb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009583" y="5548544"/>
            <a:ext cx="2836351" cy="528203"/>
          </a:xfrm>
          <a:prstGeom prst="ellipse">
            <a:avLst/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Down Arrow Callout 54"/>
          <p:cNvSpPr/>
          <p:nvPr/>
        </p:nvSpPr>
        <p:spPr>
          <a:xfrm>
            <a:off x="5579427" y="4086908"/>
            <a:ext cx="1032288" cy="1419447"/>
          </a:xfrm>
          <a:prstGeom prst="downArrowCallout">
            <a:avLst>
              <a:gd name="adj1" fmla="val 25000"/>
              <a:gd name="adj2" fmla="val 23876"/>
              <a:gd name="adj3" fmla="val 13924"/>
              <a:gd name="adj4" fmla="val 80283"/>
            </a:avLst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5702851" y="5559076"/>
            <a:ext cx="2462926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  <a:r>
              <a:rPr lang="en-US" sz="36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person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5902767" y="5554137"/>
            <a:ext cx="1980842" cy="528203"/>
          </a:xfrm>
          <a:prstGeom prst="ellipse">
            <a:avLst/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Down Arrow Callout 57"/>
          <p:cNvSpPr/>
          <p:nvPr/>
        </p:nvSpPr>
        <p:spPr>
          <a:xfrm>
            <a:off x="7601440" y="4670356"/>
            <a:ext cx="804717" cy="878188"/>
          </a:xfrm>
          <a:prstGeom prst="downArrowCallout">
            <a:avLst>
              <a:gd name="adj1" fmla="val 25000"/>
              <a:gd name="adj2" fmla="val 23876"/>
              <a:gd name="adj3" fmla="val 13924"/>
              <a:gd name="adj4" fmla="val 80283"/>
            </a:avLst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34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7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8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5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3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4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0" grpId="0" animBg="1"/>
      <p:bldP spid="26" grpId="0" animBg="1"/>
      <p:bldP spid="26" grpId="1" animBg="1"/>
      <p:bldP spid="27" grpId="0" animBg="1"/>
      <p:bldP spid="28" grpId="0" animBg="1"/>
      <p:bldP spid="30" grpId="0" animBg="1"/>
      <p:bldP spid="30" grpId="1" animBg="1"/>
      <p:bldP spid="34" grpId="0" animBg="1"/>
      <p:bldP spid="35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1" grpId="2" animBg="1"/>
      <p:bldP spid="32" grpId="0" animBg="1"/>
      <p:bldP spid="33" grpId="0" animBg="1"/>
      <p:bldP spid="33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5" grpId="2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8" grpId="2" animBg="1"/>
      <p:bldP spid="49" grpId="0" animBg="1"/>
      <p:bldP spid="49" grpId="1" animBg="1"/>
      <p:bldP spid="50" grpId="0" animBg="1"/>
      <p:bldP spid="51" grpId="0" animBg="1"/>
      <p:bldP spid="52" grpId="0" animBg="1"/>
      <p:bldP spid="53" grpId="0" animBg="1"/>
      <p:bldP spid="54" grpId="0" animBg="1"/>
      <p:bldP spid="54" grpId="1" animBg="1"/>
      <p:bldP spid="55" grpId="0" animBg="1"/>
      <p:bldP spid="56" grpId="0" animBg="1"/>
      <p:bldP spid="57" grpId="0" animBg="1"/>
      <p:bldP spid="57" grpId="1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40" y="54590"/>
            <a:ext cx="12064621" cy="67488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05" y="942029"/>
            <a:ext cx="1886310" cy="15551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486381" y="180497"/>
            <a:ext cx="7885917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speech of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exclamatory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sentence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410" y="2754218"/>
            <a:ext cx="11677028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      :Mina said,                       “What a funny cat it is!”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049" y="4064857"/>
            <a:ext cx="11813693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Indirect(ex):Mina exclaimed with joy that it was a very funny cat.</a:t>
            </a:r>
            <a:endParaRPr lang="en-GB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6049" y="3439549"/>
            <a:ext cx="11677028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direct(ass):Mina said,                      “It is a very funny cat.”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3385958" y="2812158"/>
            <a:ext cx="3377666" cy="2350685"/>
          </a:xfrm>
          <a:prstGeom prst="downArrowCallout">
            <a:avLst>
              <a:gd name="adj1" fmla="val 25000"/>
              <a:gd name="adj2" fmla="val 23876"/>
              <a:gd name="adj3" fmla="val 13924"/>
              <a:gd name="adj4" fmla="val 80283"/>
            </a:avLst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954215" y="5162843"/>
            <a:ext cx="3284288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reporting verb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108072" y="5188899"/>
            <a:ext cx="2893977" cy="528203"/>
          </a:xfrm>
          <a:prstGeom prst="ellipse">
            <a:avLst/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Callout 10"/>
          <p:cNvSpPr/>
          <p:nvPr/>
        </p:nvSpPr>
        <p:spPr>
          <a:xfrm>
            <a:off x="6935591" y="4124880"/>
            <a:ext cx="726252" cy="799418"/>
          </a:xfrm>
          <a:prstGeom prst="downArrowCallout">
            <a:avLst>
              <a:gd name="adj1" fmla="val 25000"/>
              <a:gd name="adj2" fmla="val 23876"/>
              <a:gd name="adj3" fmla="val 13924"/>
              <a:gd name="adj4" fmla="val 80283"/>
            </a:avLst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490955" y="4957826"/>
            <a:ext cx="2399827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connector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45445" y="5006378"/>
            <a:ext cx="2232796" cy="528203"/>
          </a:xfrm>
          <a:prstGeom prst="ellipse">
            <a:avLst/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19489" y="819717"/>
            <a:ext cx="11946812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  :Mina    said,                           “What an unlucky girl I am !”</a:t>
            </a:r>
            <a:endParaRPr lang="en-GB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9490" y="1549772"/>
            <a:ext cx="11743588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Indirect:Mina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exclaimed with sorrow that she was a very unlucky girl.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2793043" y="894945"/>
            <a:ext cx="3955487" cy="1565338"/>
          </a:xfrm>
          <a:prstGeom prst="downArrowCallout">
            <a:avLst>
              <a:gd name="adj1" fmla="val 25000"/>
              <a:gd name="adj2" fmla="val 23876"/>
              <a:gd name="adj3" fmla="val 13924"/>
              <a:gd name="adj4" fmla="val 80283"/>
            </a:avLst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912916" y="2405432"/>
            <a:ext cx="3284288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reporting verb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36335" y="2405432"/>
            <a:ext cx="2893977" cy="528203"/>
          </a:xfrm>
          <a:prstGeom prst="ellipse">
            <a:avLst/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19489" y="3317261"/>
            <a:ext cx="11946812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 :Mina    said,                       “Hurrah! We have won the game</a:t>
            </a:r>
            <a:endParaRPr lang="en-GB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6049" y="4064857"/>
            <a:ext cx="11813693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Indirect:Mina</a:t>
            </a:r>
            <a: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exclaimed with joy that they had won the game..</a:t>
            </a:r>
            <a:endParaRPr lang="en-GB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Down Arrow Callout 25"/>
          <p:cNvSpPr/>
          <p:nvPr/>
        </p:nvSpPr>
        <p:spPr>
          <a:xfrm>
            <a:off x="2793043" y="3392489"/>
            <a:ext cx="3404161" cy="1565338"/>
          </a:xfrm>
          <a:prstGeom prst="downArrowCallout">
            <a:avLst>
              <a:gd name="adj1" fmla="val 25000"/>
              <a:gd name="adj2" fmla="val 23876"/>
              <a:gd name="adj3" fmla="val 13924"/>
              <a:gd name="adj4" fmla="val 80283"/>
            </a:avLst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912916" y="4902976"/>
            <a:ext cx="3284288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reporting verb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136335" y="4902976"/>
            <a:ext cx="2893977" cy="528203"/>
          </a:xfrm>
          <a:prstGeom prst="ellipse">
            <a:avLst/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41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3" grpId="2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40" y="54590"/>
            <a:ext cx="12048355" cy="67488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736" y="831639"/>
            <a:ext cx="10312396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direct  : Mom   said to me,        “May God bless you.”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5296" y="1579235"/>
            <a:ext cx="10245836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Indirect: Mom prayed me   that God might bless me.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3458157" y="929290"/>
            <a:ext cx="1410057" cy="1565338"/>
          </a:xfrm>
          <a:prstGeom prst="downArrowCallout">
            <a:avLst>
              <a:gd name="adj1" fmla="val 25000"/>
              <a:gd name="adj2" fmla="val 23876"/>
              <a:gd name="adj3" fmla="val 13924"/>
              <a:gd name="adj4" fmla="val 80283"/>
            </a:avLst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12162" y="2417354"/>
            <a:ext cx="3279860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reporting verb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535581" y="2417354"/>
            <a:ext cx="2890075" cy="528203"/>
          </a:xfrm>
          <a:prstGeom prst="ellipse">
            <a:avLst/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86381" y="180497"/>
            <a:ext cx="7875285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Indirect speech of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optative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sentence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736" y="3103880"/>
            <a:ext cx="8818447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direct  : Mina   said to me,        “Good bye.”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5296" y="3851476"/>
            <a:ext cx="8751887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Indirect: Mina wished me   good bye.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3458157" y="3201531"/>
            <a:ext cx="1410057" cy="1565338"/>
          </a:xfrm>
          <a:prstGeom prst="downArrowCallout">
            <a:avLst>
              <a:gd name="adj1" fmla="val 25000"/>
              <a:gd name="adj2" fmla="val 23876"/>
              <a:gd name="adj3" fmla="val 13924"/>
              <a:gd name="adj4" fmla="val 80283"/>
            </a:avLst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2162" y="4689595"/>
            <a:ext cx="3279860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reporting verb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535581" y="4689595"/>
            <a:ext cx="2890075" cy="528203"/>
          </a:xfrm>
          <a:prstGeom prst="ellipse">
            <a:avLst/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1136" y="3256280"/>
            <a:ext cx="9513906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direct  : Mina   said ,        “If were a child again.”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7696" y="4003876"/>
            <a:ext cx="11057205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Indirect: Mina wished  that if she had been a child again.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Down Arrow Callout 19"/>
          <p:cNvSpPr/>
          <p:nvPr/>
        </p:nvSpPr>
        <p:spPr>
          <a:xfrm>
            <a:off x="3610557" y="3353931"/>
            <a:ext cx="1410057" cy="1565338"/>
          </a:xfrm>
          <a:prstGeom prst="downArrowCallout">
            <a:avLst>
              <a:gd name="adj1" fmla="val 25000"/>
              <a:gd name="adj2" fmla="val 23876"/>
              <a:gd name="adj3" fmla="val 13924"/>
              <a:gd name="adj4" fmla="val 80283"/>
            </a:avLst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64562" y="4841995"/>
            <a:ext cx="3279860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reporting verb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687981" y="4841995"/>
            <a:ext cx="2890075" cy="528203"/>
          </a:xfrm>
          <a:prstGeom prst="ellipse">
            <a:avLst/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1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0" grpId="1" animBg="1"/>
      <p:bldP spid="14" grpId="0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7" grpId="2" animBg="1"/>
      <p:bldP spid="18" grpId="0" animBg="1"/>
      <p:bldP spid="19" grpId="0" animBg="1"/>
      <p:bldP spid="20" grpId="0" animBg="1"/>
      <p:bldP spid="21" grpId="0" animBg="1"/>
      <p:bldP spid="22" grpId="0" animBg="1"/>
      <p:bldP spid="2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40" y="54590"/>
            <a:ext cx="12064621" cy="67488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6878" y="888941"/>
            <a:ext cx="2646803" cy="13094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1222747" y="171248"/>
            <a:ext cx="10031896" cy="592428"/>
          </a:xfrm>
          <a:prstGeom prst="roundRect">
            <a:avLst/>
          </a:prstGeom>
          <a:noFill/>
          <a:ln w="38100">
            <a:solidFill>
              <a:srgbClr val="4D03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 work                                    8 min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52" y="888940"/>
            <a:ext cx="1645310" cy="13094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2139174" y="880334"/>
            <a:ext cx="6741558" cy="1318016"/>
          </a:xfrm>
          <a:prstGeom prst="roundRect">
            <a:avLst>
              <a:gd name="adj" fmla="val 612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the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direct speech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indirect speech.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674718" y="5111760"/>
            <a:ext cx="2422301" cy="668909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lick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5605" y="2199613"/>
            <a:ext cx="11249889" cy="3051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Teacher said to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Rimi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“Follow my instruction.”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Father said to me, “Never tell a lie.”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Mom said to her son, “ Please give me a glass of water.”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said, “What a clever girl she is!”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People said, “Live long our PM.”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31913" t="17299" r="31079" b="19504"/>
          <a:stretch/>
        </p:blipFill>
        <p:spPr>
          <a:xfrm>
            <a:off x="6381398" y="5780669"/>
            <a:ext cx="1008940" cy="978596"/>
          </a:xfrm>
          <a:prstGeom prst="rect">
            <a:avLst/>
          </a:prstGeom>
        </p:spPr>
      </p:pic>
      <p:graphicFrame>
        <p:nvGraphicFramePr>
          <p:cNvPr id="12" name="Object 1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707259"/>
              </p:ext>
            </p:extLst>
          </p:nvPr>
        </p:nvGraphicFramePr>
        <p:xfrm>
          <a:off x="281052" y="171248"/>
          <a:ext cx="11216862" cy="5251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resentation" r:id="rId7" imgW="6094535" imgH="3427323" progId="PowerPoint.Show.12">
                  <p:embed/>
                </p:oleObj>
              </mc:Choice>
              <mc:Fallback>
                <p:oleObj name="Presentation" r:id="rId7" imgW="6094535" imgH="342732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1052" y="171248"/>
                        <a:ext cx="11216862" cy="5251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67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40" y="54590"/>
            <a:ext cx="12064621" cy="67488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31798" y="253136"/>
            <a:ext cx="3430051" cy="592428"/>
          </a:xfrm>
          <a:prstGeom prst="roundRect">
            <a:avLst/>
          </a:prstGeom>
          <a:noFill/>
          <a:ln w="38100">
            <a:solidFill>
              <a:srgbClr val="4D03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Evaluation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99620" y="939560"/>
                <a:ext cx="11569148" cy="566670"/>
              </a:xfrm>
              <a:prstGeom prst="roundRect">
                <a:avLst/>
              </a:prstGeom>
              <a:noFill/>
              <a:ln w="28575">
                <a:solidFill>
                  <a:srgbClr val="4D03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Tick (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the correct form from the alternatives.</a:t>
                </a:r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20" y="939560"/>
                <a:ext cx="11569148" cy="566670"/>
              </a:xfrm>
              <a:prstGeom prst="roundRect">
                <a:avLst/>
              </a:prstGeom>
              <a:blipFill rotWithShape="0">
                <a:blip r:embed="rId4"/>
                <a:stretch>
                  <a:fillRect l="-1051" t="-17347" b="-44898"/>
                </a:stretch>
              </a:blipFill>
              <a:ln w="28575">
                <a:solidFill>
                  <a:srgbClr val="4D030A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337599" y="2553389"/>
            <a:ext cx="4979757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   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then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2905" y="1731467"/>
            <a:ext cx="4797433" cy="5394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Indirect form ‘ now ’.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96672" y="2640100"/>
            <a:ext cx="3459641" cy="6844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     (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ever 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37600" y="3376460"/>
            <a:ext cx="4979756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time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4503" y="3513004"/>
            <a:ext cx="3511810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  (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1496672" y="3540686"/>
                <a:ext cx="743914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672" y="3540686"/>
                <a:ext cx="743914" cy="56270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6425955" y="2619863"/>
                <a:ext cx="1906676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sz="3600" dirty="0" smtClean="0">
                    <a:latin typeface="Times New Roman" panose="02020603050405020304" pitchFamily="18" charset="0"/>
                  </a:rPr>
                  <a:t> </a:t>
                </a:r>
                <a:endParaRPr lang="en-US" sz="3600" dirty="0" smtClean="0">
                  <a:latin typeface="Times New Roman" panose="02020603050405020304" pitchFamily="18" charset="0"/>
                </a:endParaRPr>
              </a:p>
              <a:p>
                <a:pPr marL="0" lvl="2" algn="ctr"/>
                <a14:m>
                  <m:oMath xmlns:m="http://schemas.openxmlformats.org/officeDocument/2006/math">
                    <m:r>
                      <a:rPr lang="en-GB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100</m:t>
                    </m:r>
                  </m:oMath>
                </a14:m>
                <a:r>
                  <a:rPr lang="bn-IN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%  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bn-IN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  </a:t>
                </a:r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955" y="2619863"/>
                <a:ext cx="1906676" cy="562708"/>
              </a:xfrm>
              <a:prstGeom prst="roundRect">
                <a:avLst/>
              </a:prstGeom>
              <a:blipFill rotWithShape="0">
                <a:blip r:embed="rId6"/>
                <a:stretch>
                  <a:fillRect t="-114286" r="-41066" b="-47959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6543470" y="3409572"/>
                <a:ext cx="73250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470" y="3409572"/>
                <a:ext cx="732501" cy="56270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1589433" y="2683504"/>
                <a:ext cx="745536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433" y="2683504"/>
                <a:ext cx="745536" cy="56270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25684" y="4344683"/>
            <a:ext cx="6319253" cy="5666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Direct form of ‘ me’.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33949" y="5083890"/>
            <a:ext cx="3556390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62182" y="5083560"/>
            <a:ext cx="3963368" cy="696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(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55079" y="5951752"/>
            <a:ext cx="3535260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62181" y="5951752"/>
            <a:ext cx="3934271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6492629" y="5132160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629" y="5132160"/>
                <a:ext cx="569220" cy="562708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6492629" y="5977340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629" y="5977340"/>
                <a:ext cx="569220" cy="562708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991075" y="5132160"/>
                <a:ext cx="56612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075" y="5132160"/>
                <a:ext cx="566125" cy="562708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1778700" y="6007050"/>
                <a:ext cx="1853098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sz="3600" dirty="0" smtClean="0">
                    <a:latin typeface="Times New Roman" panose="02020603050405020304" pitchFamily="18" charset="0"/>
                  </a:rPr>
                  <a:t> </a:t>
                </a:r>
                <a:endParaRPr lang="en-US" sz="36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marL="0" lvl="2" algn="ctr"/>
                <a14:m>
                  <m:oMath xmlns:m="http://schemas.openxmlformats.org/officeDocument/2006/math">
                    <m:r>
                      <a:rPr lang="en-GB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bn-IN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%</a:t>
                </a:r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700" y="6007050"/>
                <a:ext cx="1853098" cy="562708"/>
              </a:xfrm>
              <a:prstGeom prst="roundRect">
                <a:avLst/>
              </a:prstGeom>
              <a:blipFill rotWithShape="0">
                <a:blip r:embed="rId12"/>
                <a:stretch>
                  <a:fillRect t="-113131" r="-645" b="-47475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32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ce 003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ce 003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40" y="54590"/>
            <a:ext cx="12064621" cy="67488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52892" y="791577"/>
            <a:ext cx="4007786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   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went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5505" y="191833"/>
            <a:ext cx="9036681" cy="5394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Indirect form of verb (go). (past indefinite)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3446" y="797169"/>
            <a:ext cx="3459641" cy="6844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gone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39582" y="1557831"/>
            <a:ext cx="4021096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63445" y="1589715"/>
            <a:ext cx="3769945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gone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747544" y="1658807"/>
                <a:ext cx="743914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544" y="1658807"/>
                <a:ext cx="743914" cy="56270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6643154" y="843654"/>
                <a:ext cx="1766749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sz="3600" dirty="0" smtClean="0">
                    <a:latin typeface="Times New Roman" panose="02020603050405020304" pitchFamily="18" charset="0"/>
                  </a:rPr>
                  <a:t> </a:t>
                </a:r>
                <a:endParaRPr lang="en-US" sz="36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2" algn="ctr"/>
                <a14:m>
                  <m:oMath xmlns:m="http://schemas.openxmlformats.org/officeDocument/2006/math">
                    <m:r>
                      <a:rPr lang="en-GB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100</m:t>
                    </m:r>
                  </m:oMath>
                </a14:m>
                <a:r>
                  <a:rPr lang="bn-IN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%  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154" y="843654"/>
                <a:ext cx="1766749" cy="562708"/>
              </a:xfrm>
              <a:prstGeom prst="roundRect">
                <a:avLst/>
              </a:prstGeom>
              <a:blipFill rotWithShape="0">
                <a:blip r:embed="rId5"/>
                <a:stretch>
                  <a:fillRect t="-113131" r="-16892" b="-47475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6670187" y="1612704"/>
                <a:ext cx="73250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187" y="1612704"/>
                <a:ext cx="732501" cy="562708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1747544" y="839850"/>
                <a:ext cx="745536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544" y="839850"/>
                <a:ext cx="745536" cy="56270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55216" y="2385706"/>
            <a:ext cx="11883354" cy="5666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Mina said----- she was ill that day. What would be in the blank?</a:t>
            </a:r>
            <a:endParaRPr lang="en-US" sz="3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78239" y="3038238"/>
            <a:ext cx="4214258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47544" y="3028710"/>
            <a:ext cx="4189252" cy="696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99368" y="3805232"/>
            <a:ext cx="4193129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47544" y="3801559"/>
            <a:ext cx="4196948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6670187" y="3091270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187" y="3091270"/>
                <a:ext cx="569220" cy="56270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6669544" y="3867776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544" y="3867776"/>
                <a:ext cx="569220" cy="562708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1961612" y="3104712"/>
                <a:ext cx="56612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612" y="3104712"/>
                <a:ext cx="566125" cy="562708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1747544" y="3867776"/>
                <a:ext cx="175551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sz="3600" dirty="0" smtClean="0">
                    <a:latin typeface="Times New Roman" panose="02020603050405020304" pitchFamily="18" charset="0"/>
                  </a:rPr>
                  <a:t> 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2" algn="ctr"/>
                <a14:m>
                  <m:oMath xmlns:m="http://schemas.openxmlformats.org/officeDocument/2006/math">
                    <m:r>
                      <a:rPr lang="en-GB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bn-IN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%</a:t>
                </a:r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544" y="3867776"/>
                <a:ext cx="1755510" cy="562708"/>
              </a:xfrm>
              <a:prstGeom prst="roundRect">
                <a:avLst/>
              </a:prstGeom>
              <a:blipFill rotWithShape="0">
                <a:blip r:embed="rId11"/>
                <a:stretch>
                  <a:fillRect t="-113131" r="-3401" b="-47475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05219" y="4540273"/>
            <a:ext cx="9575908" cy="5666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Teacher ordered the student --- do the  sum.----?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17912" y="5132945"/>
            <a:ext cx="3714129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91459" y="5195439"/>
            <a:ext cx="3605434" cy="696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45496" y="5911076"/>
            <a:ext cx="3692999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91458" y="5968288"/>
            <a:ext cx="3605436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>
              <a:xfrm>
                <a:off x="7618226" y="5283172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226" y="5283172"/>
                <a:ext cx="569220" cy="562708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>
              <a:xfrm>
                <a:off x="7618226" y="5996107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226" y="5996107"/>
                <a:ext cx="569220" cy="562708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>
              <a:xfrm>
                <a:off x="2690348" y="5245013"/>
                <a:ext cx="56612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48" y="5245013"/>
                <a:ext cx="566125" cy="562708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>
              <a:xfrm>
                <a:off x="2569451" y="6035658"/>
                <a:ext cx="1616183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sz="3600" dirty="0" smtClean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bn-IN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%</a:t>
                </a:r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451" y="6035658"/>
                <a:ext cx="1616183" cy="562708"/>
              </a:xfrm>
              <a:prstGeom prst="roundRect">
                <a:avLst/>
              </a:prstGeom>
              <a:blipFill rotWithShape="0">
                <a:blip r:embed="rId15"/>
                <a:stretch>
                  <a:fillRect t="-114286" r="-8088" b="-47959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22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ce 003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ce 003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ce 003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40" y="54590"/>
            <a:ext cx="12064621" cy="67488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072954" y="222378"/>
            <a:ext cx="3430051" cy="592428"/>
          </a:xfrm>
          <a:prstGeom prst="roundRect">
            <a:avLst/>
          </a:prstGeom>
          <a:noFill/>
          <a:ln w="38100">
            <a:solidFill>
              <a:srgbClr val="4D03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Home work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4203788" y="915122"/>
            <a:ext cx="3168382" cy="1717422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568937" y="2732860"/>
            <a:ext cx="8148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the following speech into indirect.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40156" y="3565136"/>
            <a:ext cx="1067658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 said to me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“I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like you very much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I said to her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“Why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you like me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?”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Kinjal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said to her father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Bring me a car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She said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a tall boy you are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The students said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Alas ! We are fail again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40" y="54590"/>
            <a:ext cx="12064621" cy="67488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12480" y="2228010"/>
            <a:ext cx="5362908" cy="401909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Introduction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ABDUR RAZZAK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Head Teacher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Dhalahara westpara  Secondary               Girls’ School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abdurrazzakmt@gmail.com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Phone number: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01721588402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414" y="180479"/>
            <a:ext cx="1463040" cy="1737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6096000" y="260252"/>
            <a:ext cx="5815913" cy="620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SPEECH / NARRATIVE STYLE</a:t>
            </a:r>
            <a:endParaRPr lang="en-GB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16097" y="4545759"/>
            <a:ext cx="3511623" cy="17246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Class:9 &amp; 10     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U-13, L-1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Time: 50 min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lh3.googleusercontent.com/6JAusUw9rAQoeIa0Yo3RN3x31snOaQpA2EOLZlUs9xSv-nSOKj1Vea3cv3loABpSDj7l=h75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53507" y="1036093"/>
            <a:ext cx="2482314" cy="344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47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40" y="54590"/>
            <a:ext cx="12064621" cy="67488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3161" y="1407143"/>
            <a:ext cx="4695752" cy="3233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252" y="4310121"/>
            <a:ext cx="7506977" cy="2427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682" y="4310122"/>
            <a:ext cx="6148196" cy="2419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118" y="1367824"/>
            <a:ext cx="4365989" cy="32724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619390" y="327554"/>
            <a:ext cx="71865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See you next class</a:t>
            </a:r>
            <a:endParaRPr lang="en-GB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171" t="-1704" r="31152" b="9101"/>
          <a:stretch/>
        </p:blipFill>
        <p:spPr>
          <a:xfrm>
            <a:off x="843156" y="-484546"/>
            <a:ext cx="1423851" cy="180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5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32 -0.03287 L 0.10625 0.05671 L 0.14011 -0.03287 L 0.17644 0.05671 L 0.21263 -0.03287 L 0.24675 0.05671 L 0.28321 -0.03287 L 0.31693 0.05671 L 0.35365 -0.03287 L 0.38998 0.05671 L 0.4237 -0.03287 L 0.46016 0.05671 L 0.49414 -0.03287 L 0.5306 0.05671 L 0.5668 -0.03287 L 0.60066 0.05671 L 0.63776 -0.03287 " pathEditMode="relative" rAng="0" ptsTypes="AAAAAAAAAAAAAAA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44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40" y="54590"/>
            <a:ext cx="12064621" cy="67488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984311" y="182141"/>
            <a:ext cx="5095164" cy="500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enjoy a video clip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কথার সৌন্দর্য কত সুন্দর হতে পারে দেখুন।রেবেকা শাফির বক্তব্য ।rebecca shafee speech-সুন্দর বক্তব্য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8738" y="826416"/>
            <a:ext cx="9529597" cy="519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8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40" y="54590"/>
            <a:ext cx="12064621" cy="67488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Wave 2"/>
          <p:cNvSpPr/>
          <p:nvPr/>
        </p:nvSpPr>
        <p:spPr>
          <a:xfrm>
            <a:off x="3746878" y="154512"/>
            <a:ext cx="5369826" cy="525441"/>
          </a:xfrm>
          <a:prstGeom prst="wave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Observe, think and say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19" y="679953"/>
            <a:ext cx="1869745" cy="248632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8400" y="461590"/>
            <a:ext cx="1893626" cy="2704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842448" y="779875"/>
            <a:ext cx="8018057" cy="14656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Bin said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me,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ʽʽThe girl delivered a devastating speech.”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7695" y="995805"/>
            <a:ext cx="4082822" cy="532744"/>
          </a:xfrm>
          <a:prstGeom prst="rect">
            <a:avLst/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937983" y="1594597"/>
            <a:ext cx="7779224" cy="532744"/>
          </a:xfrm>
          <a:prstGeom prst="rect">
            <a:avLst/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156343" y="2788373"/>
            <a:ext cx="7061309" cy="14656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Bin told me that the girl had delivered a devastating speech.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38484" y="2970828"/>
            <a:ext cx="6578220" cy="1165011"/>
          </a:xfrm>
          <a:prstGeom prst="rect">
            <a:avLst/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125" y="810839"/>
            <a:ext cx="3596753" cy="24565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87912" y="737345"/>
            <a:ext cx="897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boy said to the girl,ʽʽWhy are you crying?”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4632848" y="1289716"/>
            <a:ext cx="7233312" cy="887106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type of narrative style is it?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Wave 16"/>
          <p:cNvSpPr/>
          <p:nvPr/>
        </p:nvSpPr>
        <p:spPr>
          <a:xfrm>
            <a:off x="6346208" y="2176822"/>
            <a:ext cx="3548419" cy="525441"/>
          </a:xfrm>
          <a:prstGeom prst="wave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speech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5987" y="3160672"/>
            <a:ext cx="3596753" cy="24565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032" y="3558388"/>
            <a:ext cx="8379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boy asked the girl why she was crying.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orizontal Scroll 19"/>
          <p:cNvSpPr/>
          <p:nvPr/>
        </p:nvSpPr>
        <p:spPr>
          <a:xfrm>
            <a:off x="398491" y="4337660"/>
            <a:ext cx="7322025" cy="818866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type of narrative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style is it? 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lowchart: Terminator 20"/>
          <p:cNvSpPr/>
          <p:nvPr/>
        </p:nvSpPr>
        <p:spPr>
          <a:xfrm>
            <a:off x="2845557" y="5289467"/>
            <a:ext cx="4237631" cy="803421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Indirect speech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26001" y="831307"/>
            <a:ext cx="4391996" cy="458409"/>
          </a:xfrm>
          <a:prstGeom prst="rect">
            <a:avLst/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7374528" y="831307"/>
            <a:ext cx="4435101" cy="458409"/>
          </a:xfrm>
          <a:prstGeom prst="rect">
            <a:avLst/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761144" y="3627140"/>
            <a:ext cx="7918831" cy="458409"/>
          </a:xfrm>
          <a:prstGeom prst="rect">
            <a:avLst/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78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0.00417 L 4.375E-6 -1.11111E-6 " pathEditMode="relative" rAng="0" ptsTypes="AA">
                                      <p:cBhvr>
                                        <p:cTn id="10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8"/>
                                    </p:animMotion>
                                    <p:animRot by="1500000">
                                      <p:cBhvr>
                                        <p:cTn id="10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11111E-6 L 2.70833E-6 3.33333E-6 " pathEditMode="relative" rAng="0" ptsTypes="AA">
                                      <p:cBhvr>
                                        <p:cTn id="1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597"/>
                                    </p:animMotion>
                                    <p:animRot by="1500000">
                                      <p:cBhvr>
                                        <p:cTn id="1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3" grpId="0" animBg="1"/>
      <p:bldP spid="13" grpId="1" animBg="1"/>
      <p:bldP spid="13" grpId="2" animBg="1"/>
      <p:bldP spid="15" grpId="0"/>
      <p:bldP spid="16" grpId="0" animBg="1"/>
      <p:bldP spid="17" grpId="0" animBg="1"/>
      <p:bldP spid="17" grpId="1" animBg="1"/>
      <p:bldP spid="19" grpId="0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40" y="54590"/>
            <a:ext cx="12064621" cy="67488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48428" y="341575"/>
            <a:ext cx="9104243" cy="61748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Rectangle 17"/>
          <p:cNvSpPr/>
          <p:nvPr/>
        </p:nvSpPr>
        <p:spPr>
          <a:xfrm>
            <a:off x="4062612" y="770213"/>
            <a:ext cx="3881250" cy="483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declaration</a:t>
            </a:r>
            <a:endParaRPr lang="en-GB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72613" y="595044"/>
            <a:ext cx="6897098" cy="483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guise what is today’s lesson? </a:t>
            </a:r>
            <a:endParaRPr lang="en-GB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54425" y="1521791"/>
            <a:ext cx="3980643" cy="962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SPEECH / NARRATIVE STYLE</a:t>
            </a:r>
            <a:endParaRPr lang="en-GB" sz="2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79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40" y="54590"/>
            <a:ext cx="12064621" cy="67488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3439020" y="535341"/>
            <a:ext cx="4393601" cy="64801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Learning outcomes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993" y="1358004"/>
            <a:ext cx="11252402" cy="4122675"/>
            <a:chOff x="1169519" y="1786261"/>
            <a:chExt cx="9163450" cy="4122675"/>
          </a:xfrm>
        </p:grpSpPr>
        <p:grpSp>
          <p:nvGrpSpPr>
            <p:cNvPr id="5" name="Group 4"/>
            <p:cNvGrpSpPr/>
            <p:nvPr/>
          </p:nvGrpSpPr>
          <p:grpSpPr>
            <a:xfrm>
              <a:off x="1169519" y="1786261"/>
              <a:ext cx="9163450" cy="4122675"/>
              <a:chOff x="1599649" y="1731270"/>
              <a:chExt cx="9163450" cy="412267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634388" y="1731270"/>
                <a:ext cx="9128711" cy="946598"/>
                <a:chOff x="1788936" y="2606031"/>
                <a:chExt cx="9128711" cy="946598"/>
              </a:xfrm>
            </p:grpSpPr>
            <p:sp>
              <p:nvSpPr>
                <p:cNvPr id="32" name="Down Arrow Callout 31"/>
                <p:cNvSpPr/>
                <p:nvPr/>
              </p:nvSpPr>
              <p:spPr>
                <a:xfrm>
                  <a:off x="1788936" y="2609694"/>
                  <a:ext cx="1339403" cy="942935"/>
                </a:xfrm>
                <a:prstGeom prst="downArrowCallout">
                  <a:avLst>
                    <a:gd name="adj1" fmla="val 32017"/>
                    <a:gd name="adj2" fmla="val 25000"/>
                    <a:gd name="adj3" fmla="val 39035"/>
                    <a:gd name="adj4" fmla="val 64977"/>
                  </a:avLst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71500" indent="-571500" algn="ctr">
                    <a:buFont typeface="Wingdings" panose="05000000000000000000" pitchFamily="2" charset="2"/>
                    <a:buChar char="v"/>
                  </a:pPr>
                  <a:r>
                    <a:rPr lang="bn-IN" sz="36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GB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3" name="Isosceles Triangle 32"/>
                <p:cNvSpPr/>
                <p:nvPr/>
              </p:nvSpPr>
              <p:spPr>
                <a:xfrm>
                  <a:off x="1803184" y="2609694"/>
                  <a:ext cx="584209" cy="562452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Isosceles Triangle 33"/>
                <p:cNvSpPr/>
                <p:nvPr/>
              </p:nvSpPr>
              <p:spPr>
                <a:xfrm>
                  <a:off x="2529882" y="2606031"/>
                  <a:ext cx="584209" cy="562452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Isosceles Triangle 34"/>
                <p:cNvSpPr/>
                <p:nvPr/>
              </p:nvSpPr>
              <p:spPr>
                <a:xfrm rot="10800000">
                  <a:off x="1803185" y="2626237"/>
                  <a:ext cx="455967" cy="413567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Isosceles Triangle 35"/>
                <p:cNvSpPr/>
                <p:nvPr/>
              </p:nvSpPr>
              <p:spPr>
                <a:xfrm rot="10800000">
                  <a:off x="2643873" y="2626237"/>
                  <a:ext cx="455967" cy="413567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Rounded Rectangle 36"/>
                <p:cNvSpPr/>
                <p:nvPr/>
              </p:nvSpPr>
              <p:spPr>
                <a:xfrm>
                  <a:off x="3119155" y="2626756"/>
                  <a:ext cx="7798492" cy="542246"/>
                </a:xfrm>
                <a:prstGeom prst="round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bn-IN" sz="32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After the end of the lesson the learners will be able to-</a:t>
                  </a:r>
                  <a:r>
                    <a:rPr lang="en-US" sz="32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--</a:t>
                  </a:r>
                  <a:endParaRPr lang="en-GB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1599649" y="2453631"/>
                <a:ext cx="9163450" cy="3400314"/>
                <a:chOff x="504018" y="2395471"/>
                <a:chExt cx="9163450" cy="3400314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504018" y="2395471"/>
                  <a:ext cx="1434638" cy="3400314"/>
                  <a:chOff x="594170" y="2408350"/>
                  <a:chExt cx="1434638" cy="3400314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631057" y="2408350"/>
                    <a:ext cx="1339403" cy="946598"/>
                    <a:chOff x="759853" y="1851705"/>
                    <a:chExt cx="1210614" cy="736949"/>
                  </a:xfrm>
                </p:grpSpPr>
                <p:sp>
                  <p:nvSpPr>
                    <p:cNvPr id="27" name="Down Arrow Callout 26"/>
                    <p:cNvSpPr/>
                    <p:nvPr/>
                  </p:nvSpPr>
                  <p:spPr>
                    <a:xfrm>
                      <a:off x="759853" y="1854557"/>
                      <a:ext cx="1210614" cy="734097"/>
                    </a:xfrm>
                    <a:prstGeom prst="downArrowCallout">
                      <a:avLst>
                        <a:gd name="adj1" fmla="val 32017"/>
                        <a:gd name="adj2" fmla="val 25000"/>
                        <a:gd name="adj3" fmla="val 39035"/>
                        <a:gd name="adj4" fmla="val 64977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GB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8" name="Isosceles Triangle 27"/>
                    <p:cNvSpPr/>
                    <p:nvPr/>
                  </p:nvSpPr>
                  <p:spPr>
                    <a:xfrm>
                      <a:off x="772731" y="1854557"/>
                      <a:ext cx="528035" cy="437882"/>
                    </a:xfrm>
                    <a:prstGeom prst="triangle">
                      <a:avLst>
                        <a:gd name="adj" fmla="val 0"/>
                      </a:avLst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9" name="Isosceles Triangle 28"/>
                    <p:cNvSpPr/>
                    <p:nvPr/>
                  </p:nvSpPr>
                  <p:spPr>
                    <a:xfrm>
                      <a:off x="1429554" y="1851705"/>
                      <a:ext cx="528035" cy="437882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0" name="Isosceles Triangle 29"/>
                    <p:cNvSpPr/>
                    <p:nvPr/>
                  </p:nvSpPr>
                  <p:spPr>
                    <a:xfrm rot="10800000">
                      <a:off x="772732" y="1867436"/>
                      <a:ext cx="412124" cy="321972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1" name="Isosceles Triangle 30"/>
                    <p:cNvSpPr/>
                    <p:nvPr/>
                  </p:nvSpPr>
                  <p:spPr>
                    <a:xfrm rot="10800000">
                      <a:off x="1532584" y="1867436"/>
                      <a:ext cx="412124" cy="321972"/>
                    </a:xfrm>
                    <a:prstGeom prst="triangle">
                      <a:avLst>
                        <a:gd name="adj" fmla="val 0"/>
                      </a:avLst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628909" y="3137104"/>
                    <a:ext cx="1339403" cy="946598"/>
                    <a:chOff x="759853" y="1851705"/>
                    <a:chExt cx="1210614" cy="736949"/>
                  </a:xfrm>
                </p:grpSpPr>
                <p:sp>
                  <p:nvSpPr>
                    <p:cNvPr id="22" name="Down Arrow Callout 21"/>
                    <p:cNvSpPr/>
                    <p:nvPr/>
                  </p:nvSpPr>
                  <p:spPr>
                    <a:xfrm>
                      <a:off x="759853" y="1854557"/>
                      <a:ext cx="1210614" cy="734097"/>
                    </a:xfrm>
                    <a:prstGeom prst="downArrowCallout">
                      <a:avLst>
                        <a:gd name="adj1" fmla="val 32017"/>
                        <a:gd name="adj2" fmla="val 25000"/>
                        <a:gd name="adj3" fmla="val 39035"/>
                        <a:gd name="adj4" fmla="val 64977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GB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" name="Isosceles Triangle 22"/>
                    <p:cNvSpPr/>
                    <p:nvPr/>
                  </p:nvSpPr>
                  <p:spPr>
                    <a:xfrm>
                      <a:off x="772731" y="1854557"/>
                      <a:ext cx="528035" cy="437882"/>
                    </a:xfrm>
                    <a:prstGeom prst="triangle">
                      <a:avLst>
                        <a:gd name="adj" fmla="val 0"/>
                      </a:avLst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4" name="Isosceles Triangle 23"/>
                    <p:cNvSpPr/>
                    <p:nvPr/>
                  </p:nvSpPr>
                  <p:spPr>
                    <a:xfrm>
                      <a:off x="1429554" y="1851705"/>
                      <a:ext cx="528035" cy="437882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" name="Isosceles Triangle 24"/>
                    <p:cNvSpPr/>
                    <p:nvPr/>
                  </p:nvSpPr>
                  <p:spPr>
                    <a:xfrm rot="10800000">
                      <a:off x="772732" y="1867436"/>
                      <a:ext cx="412124" cy="321972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" name="Isosceles Triangle 25"/>
                    <p:cNvSpPr/>
                    <p:nvPr/>
                  </p:nvSpPr>
                  <p:spPr>
                    <a:xfrm rot="10800000">
                      <a:off x="1532584" y="1867436"/>
                      <a:ext cx="412124" cy="321972"/>
                    </a:xfrm>
                    <a:prstGeom prst="triangle">
                      <a:avLst>
                        <a:gd name="adj" fmla="val 0"/>
                      </a:avLst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639640" y="3859296"/>
                    <a:ext cx="1339403" cy="946595"/>
                    <a:chOff x="759853" y="1851706"/>
                    <a:chExt cx="1210614" cy="736947"/>
                  </a:xfrm>
                </p:grpSpPr>
                <p:sp>
                  <p:nvSpPr>
                    <p:cNvPr id="17" name="Down Arrow Callout 16"/>
                    <p:cNvSpPr/>
                    <p:nvPr/>
                  </p:nvSpPr>
                  <p:spPr>
                    <a:xfrm>
                      <a:off x="759853" y="1854556"/>
                      <a:ext cx="1210614" cy="734097"/>
                    </a:xfrm>
                    <a:prstGeom prst="downArrowCallout">
                      <a:avLst>
                        <a:gd name="adj1" fmla="val 32017"/>
                        <a:gd name="adj2" fmla="val 0"/>
                        <a:gd name="adj3" fmla="val 39035"/>
                        <a:gd name="adj4" fmla="val 64977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GB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" name="Isosceles Triangle 17"/>
                    <p:cNvSpPr/>
                    <p:nvPr/>
                  </p:nvSpPr>
                  <p:spPr>
                    <a:xfrm>
                      <a:off x="772731" y="1854557"/>
                      <a:ext cx="528035" cy="437882"/>
                    </a:xfrm>
                    <a:prstGeom prst="triangle">
                      <a:avLst>
                        <a:gd name="adj" fmla="val 0"/>
                      </a:avLst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9" name="Isosceles Triangle 18"/>
                    <p:cNvSpPr/>
                    <p:nvPr/>
                  </p:nvSpPr>
                  <p:spPr>
                    <a:xfrm>
                      <a:off x="1429554" y="1851706"/>
                      <a:ext cx="528035" cy="437882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0" name="Isosceles Triangle 19"/>
                    <p:cNvSpPr/>
                    <p:nvPr/>
                  </p:nvSpPr>
                  <p:spPr>
                    <a:xfrm rot="10800000">
                      <a:off x="772732" y="1867436"/>
                      <a:ext cx="412124" cy="321972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" name="Isosceles Triangle 20"/>
                    <p:cNvSpPr/>
                    <p:nvPr/>
                  </p:nvSpPr>
                  <p:spPr>
                    <a:xfrm rot="10800000">
                      <a:off x="1532584" y="1867436"/>
                      <a:ext cx="412124" cy="321972"/>
                    </a:xfrm>
                    <a:prstGeom prst="triangle">
                      <a:avLst>
                        <a:gd name="adj" fmla="val 0"/>
                      </a:avLst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16" name="Rectangle 15"/>
                  <p:cNvSpPr/>
                  <p:nvPr/>
                </p:nvSpPr>
                <p:spPr>
                  <a:xfrm>
                    <a:off x="594170" y="5530848"/>
                    <a:ext cx="1434638" cy="277816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perspectiveRelaxedModerately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0" name="Rounded Rectangle 9"/>
                <p:cNvSpPr/>
                <p:nvPr/>
              </p:nvSpPr>
              <p:spPr>
                <a:xfrm>
                  <a:off x="1871123" y="2416196"/>
                  <a:ext cx="7796345" cy="542246"/>
                </a:xfrm>
                <a:prstGeom prst="round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2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define </a:t>
                  </a:r>
                  <a:r>
                    <a:rPr lang="en-US" sz="32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indirect form of speech.</a:t>
                  </a:r>
                  <a:endParaRPr lang="en-GB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Rounded Rectangle 10"/>
                <p:cNvSpPr/>
                <p:nvPr/>
              </p:nvSpPr>
              <p:spPr>
                <a:xfrm>
                  <a:off x="1862540" y="3161222"/>
                  <a:ext cx="7804928" cy="542246"/>
                </a:xfrm>
                <a:prstGeom prst="round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2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change person, verb and adverb in indirect form.</a:t>
                  </a:r>
                  <a:endParaRPr lang="en-GB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Rounded Rectangle 11"/>
                <p:cNvSpPr/>
                <p:nvPr/>
              </p:nvSpPr>
              <p:spPr>
                <a:xfrm>
                  <a:off x="1884002" y="3866623"/>
                  <a:ext cx="7783466" cy="542246"/>
                </a:xfrm>
                <a:prstGeom prst="round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2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use </a:t>
                  </a:r>
                  <a:r>
                    <a:rPr lang="en-US" sz="32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correct form of speech in 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their real life</a:t>
                  </a:r>
                  <a:r>
                    <a:rPr lang="en-US" sz="32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GB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>
              <a:off x="1865692" y="4531190"/>
              <a:ext cx="23983" cy="12467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ounded Rectangle 37"/>
          <p:cNvSpPr/>
          <p:nvPr/>
        </p:nvSpPr>
        <p:spPr>
          <a:xfrm>
            <a:off x="759854" y="6336405"/>
            <a:ext cx="10887418" cy="2653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Razzak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 teacher,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Dhalhara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Poshcimpara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Girls’ School, Sadar, Magura, phone number: 01721588402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57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40" y="54590"/>
            <a:ext cx="12064621" cy="67488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391470" y="180497"/>
            <a:ext cx="5736609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 the sentences below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95786" y="1105469"/>
            <a:ext cx="6318913" cy="696035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says, “I am ill today.”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38533" y="1127581"/>
            <a:ext cx="3004782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speech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U-Turn Arrow 6"/>
          <p:cNvSpPr/>
          <p:nvPr/>
        </p:nvSpPr>
        <p:spPr>
          <a:xfrm>
            <a:off x="5661549" y="921695"/>
            <a:ext cx="3054823" cy="272955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3138434" y="1274755"/>
            <a:ext cx="3332703" cy="757673"/>
          </a:xfrm>
          <a:prstGeom prst="downArrowCallout">
            <a:avLst/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66124" y="1962450"/>
            <a:ext cx="3962401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Reporting speech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63753" y="1970790"/>
            <a:ext cx="3391470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/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Reported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</a:p>
        </p:txBody>
      </p:sp>
      <p:sp>
        <p:nvSpPr>
          <p:cNvPr id="11" name="Down Arrow Callout 10"/>
          <p:cNvSpPr/>
          <p:nvPr/>
        </p:nvSpPr>
        <p:spPr>
          <a:xfrm>
            <a:off x="740248" y="1266415"/>
            <a:ext cx="2326509" cy="757673"/>
          </a:xfrm>
          <a:prstGeom prst="downArrowCallout">
            <a:avLst/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Callout 11"/>
          <p:cNvSpPr/>
          <p:nvPr/>
        </p:nvSpPr>
        <p:spPr>
          <a:xfrm>
            <a:off x="1873764" y="1298603"/>
            <a:ext cx="1165728" cy="757673"/>
          </a:xfrm>
          <a:prstGeom prst="downArrowCallout">
            <a:avLst/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Callout 12"/>
          <p:cNvSpPr/>
          <p:nvPr/>
        </p:nvSpPr>
        <p:spPr>
          <a:xfrm>
            <a:off x="3558939" y="1354509"/>
            <a:ext cx="741120" cy="757673"/>
          </a:xfrm>
          <a:prstGeom prst="downArrowCallout">
            <a:avLst/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66124" y="2492668"/>
            <a:ext cx="3173104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Reporting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65390" y="2152537"/>
            <a:ext cx="3173104" cy="10429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 of the reported speech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139773" y="2002404"/>
            <a:ext cx="7287904" cy="696035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says that she is ill that day.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55223" y="2056276"/>
            <a:ext cx="3338014" cy="517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speech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U-Turn Arrow 17"/>
          <p:cNvSpPr/>
          <p:nvPr/>
        </p:nvSpPr>
        <p:spPr>
          <a:xfrm>
            <a:off x="5405536" y="1818630"/>
            <a:ext cx="3054823" cy="272955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Down Arrow Callout 18"/>
          <p:cNvSpPr/>
          <p:nvPr/>
        </p:nvSpPr>
        <p:spPr>
          <a:xfrm>
            <a:off x="3730956" y="2747916"/>
            <a:ext cx="4285397" cy="746272"/>
          </a:xfrm>
          <a:prstGeom prst="downArrow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kinds of speech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754" y="3435910"/>
            <a:ext cx="5257800" cy="70030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052851" y="4136213"/>
            <a:ext cx="3004782" cy="517671"/>
          </a:xfrm>
          <a:prstGeom prst="rect">
            <a:avLst/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speech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14699" y="4166230"/>
            <a:ext cx="3338014" cy="517671"/>
          </a:xfrm>
          <a:prstGeom prst="rect">
            <a:avLst/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speech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Up Arrow Callout 22"/>
          <p:cNvSpPr/>
          <p:nvPr/>
        </p:nvSpPr>
        <p:spPr>
          <a:xfrm>
            <a:off x="1449509" y="4653884"/>
            <a:ext cx="3883922" cy="1853377"/>
          </a:xfrm>
          <a:prstGeom prst="upArrowCallout">
            <a:avLst/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Speech spoken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speaker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Up Arrow Callout 23"/>
          <p:cNvSpPr/>
          <p:nvPr/>
        </p:nvSpPr>
        <p:spPr>
          <a:xfrm>
            <a:off x="6264321" y="4683901"/>
            <a:ext cx="4476466" cy="1823360"/>
          </a:xfrm>
          <a:prstGeom prst="upArrowCallout">
            <a:avLst/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Speech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spoken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one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33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40" y="54590"/>
            <a:ext cx="12064621" cy="67488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3711976" y="153206"/>
            <a:ext cx="5172717" cy="48857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Observe changing option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31618" y="943634"/>
            <a:ext cx="8448147" cy="696035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said to me,  “I    am  ill    today.”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84693" y="952969"/>
            <a:ext cx="2881354" cy="5712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speech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U-Turn Arrow 6"/>
          <p:cNvSpPr/>
          <p:nvPr/>
        </p:nvSpPr>
        <p:spPr>
          <a:xfrm>
            <a:off x="7270547" y="697211"/>
            <a:ext cx="3054823" cy="272955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129813" y="1984795"/>
            <a:ext cx="8448147" cy="696035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told me that she was ill  that day.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01922" y="2048234"/>
            <a:ext cx="3020363" cy="5712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speech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U-Turn Arrow 9"/>
          <p:cNvSpPr/>
          <p:nvPr/>
        </p:nvSpPr>
        <p:spPr>
          <a:xfrm>
            <a:off x="8299817" y="1798077"/>
            <a:ext cx="3054823" cy="272955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Up-Down Arrow 11"/>
          <p:cNvSpPr/>
          <p:nvPr/>
        </p:nvSpPr>
        <p:spPr>
          <a:xfrm>
            <a:off x="1892105" y="1524236"/>
            <a:ext cx="323557" cy="628185"/>
          </a:xfrm>
          <a:prstGeom prst="upDownArrow">
            <a:avLst/>
          </a:prstGeom>
          <a:noFill/>
          <a:ln w="28575"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Up-Down Arrow 14"/>
          <p:cNvSpPr/>
          <p:nvPr/>
        </p:nvSpPr>
        <p:spPr>
          <a:xfrm>
            <a:off x="4327353" y="1536634"/>
            <a:ext cx="281915" cy="628185"/>
          </a:xfrm>
          <a:prstGeom prst="upDownArrow">
            <a:avLst/>
          </a:prstGeom>
          <a:noFill/>
          <a:ln w="28575"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Up-Down Arrow 16"/>
          <p:cNvSpPr/>
          <p:nvPr/>
        </p:nvSpPr>
        <p:spPr>
          <a:xfrm>
            <a:off x="5151306" y="1558670"/>
            <a:ext cx="376520" cy="628185"/>
          </a:xfrm>
          <a:prstGeom prst="upDownArrow">
            <a:avLst/>
          </a:prstGeom>
          <a:noFill/>
          <a:ln w="28575"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Up-Down Arrow 18"/>
          <p:cNvSpPr/>
          <p:nvPr/>
        </p:nvSpPr>
        <p:spPr>
          <a:xfrm>
            <a:off x="7212253" y="1536634"/>
            <a:ext cx="404697" cy="628185"/>
          </a:xfrm>
          <a:prstGeom prst="upDownArrow">
            <a:avLst/>
          </a:prstGeom>
          <a:noFill/>
          <a:ln w="28575"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own Arrow Callout 19"/>
          <p:cNvSpPr/>
          <p:nvPr/>
        </p:nvSpPr>
        <p:spPr>
          <a:xfrm>
            <a:off x="1543210" y="1100293"/>
            <a:ext cx="975224" cy="1895882"/>
          </a:xfrm>
          <a:prstGeom prst="downArrowCallout">
            <a:avLst>
              <a:gd name="adj1" fmla="val 25000"/>
              <a:gd name="adj2" fmla="val 22298"/>
              <a:gd name="adj3" fmla="val 19595"/>
              <a:gd name="adj4" fmla="val 84560"/>
            </a:avLst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own Arrow Callout 20"/>
          <p:cNvSpPr/>
          <p:nvPr/>
        </p:nvSpPr>
        <p:spPr>
          <a:xfrm>
            <a:off x="4073618" y="1100293"/>
            <a:ext cx="773103" cy="1895882"/>
          </a:xfrm>
          <a:prstGeom prst="downArrowCallout">
            <a:avLst>
              <a:gd name="adj1" fmla="val 25000"/>
              <a:gd name="adj2" fmla="val 22298"/>
              <a:gd name="adj3" fmla="val 19595"/>
              <a:gd name="adj4" fmla="val 84560"/>
            </a:avLst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own Arrow Callout 21"/>
          <p:cNvSpPr/>
          <p:nvPr/>
        </p:nvSpPr>
        <p:spPr>
          <a:xfrm>
            <a:off x="4953014" y="1051991"/>
            <a:ext cx="814740" cy="1895882"/>
          </a:xfrm>
          <a:prstGeom prst="downArrowCallout">
            <a:avLst>
              <a:gd name="adj1" fmla="val 25000"/>
              <a:gd name="adj2" fmla="val 22298"/>
              <a:gd name="adj3" fmla="val 19595"/>
              <a:gd name="adj4" fmla="val 84560"/>
            </a:avLst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Down Arrow Callout 22"/>
          <p:cNvSpPr/>
          <p:nvPr/>
        </p:nvSpPr>
        <p:spPr>
          <a:xfrm>
            <a:off x="6654212" y="1100293"/>
            <a:ext cx="1548121" cy="1895882"/>
          </a:xfrm>
          <a:prstGeom prst="downArrowCallout">
            <a:avLst>
              <a:gd name="adj1" fmla="val 25000"/>
              <a:gd name="adj2" fmla="val 22298"/>
              <a:gd name="adj3" fmla="val 19595"/>
              <a:gd name="adj4" fmla="val 84560"/>
            </a:avLst>
          </a:prstGeom>
          <a:noFill/>
          <a:ln>
            <a:solidFill>
              <a:srgbClr val="C72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81923" y="3013732"/>
            <a:ext cx="3020363" cy="5712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there object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98795" y="3007365"/>
            <a:ext cx="1510182" cy="5712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15012" y="2947873"/>
            <a:ext cx="1091333" cy="5712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54943" y="2996175"/>
            <a:ext cx="1456696" cy="5712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adverb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6668" y="162074"/>
            <a:ext cx="1075579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change ‘verbs’ from Direct to Indirect speech.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352938"/>
              </p:ext>
            </p:extLst>
          </p:nvPr>
        </p:nvGraphicFramePr>
        <p:xfrm>
          <a:off x="257348" y="808405"/>
          <a:ext cx="11534429" cy="51206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582328"/>
                <a:gridCol w="59521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Indirect</a:t>
                      </a:r>
                      <a:endParaRPr lang="en-GB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am/is/are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Was/were</a:t>
                      </a:r>
                      <a:endParaRPr lang="en-GB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was/were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Had been</a:t>
                      </a:r>
                      <a:endParaRPr lang="en-GB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have/has/did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Had+pp form of verb</a:t>
                      </a:r>
                      <a:endParaRPr lang="en-GB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shall/will/can/may</a:t>
                      </a:r>
                      <a:endParaRPr lang="en-US" sz="3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Should/would/could/might</a:t>
                      </a:r>
                      <a:endParaRPr lang="en-GB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must/have to/has to/ought to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Had to</a:t>
                      </a:r>
                      <a:endParaRPr lang="en-GB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indefinite</a:t>
                      </a:r>
                      <a:endParaRPr lang="en-US" sz="3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 indefinite</a:t>
                      </a:r>
                      <a:endParaRPr lang="en-US" sz="3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indefinite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perfect</a:t>
                      </a:r>
                      <a:endParaRPr lang="en-US" sz="3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37233" y="175947"/>
            <a:ext cx="10926633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change ‘person’ from Direct to Indirect speech.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548329"/>
              </p:ext>
            </p:extLst>
          </p:nvPr>
        </p:nvGraphicFramePr>
        <p:xfrm>
          <a:off x="646668" y="808405"/>
          <a:ext cx="10926633" cy="576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81678"/>
                <a:gridCol w="4844955"/>
              </a:tblGrid>
              <a:tr h="53339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Reporting speech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Reported speech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He/she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I/we/me/us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His/her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their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My/our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He/She/they(3</a:t>
                      </a:r>
                      <a:r>
                        <a:rPr lang="en-US" sz="3600" b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party)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chance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Karim/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Rina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/Karim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Rina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He/She/they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46667" y="162074"/>
            <a:ext cx="11295123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change ‘adverb’ from Direct to Indirect speech.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446566"/>
              </p:ext>
            </p:extLst>
          </p:nvPr>
        </p:nvGraphicFramePr>
        <p:xfrm>
          <a:off x="354843" y="905193"/>
          <a:ext cx="6359856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4835"/>
                <a:gridCol w="383502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INDIRECT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Now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then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tomorrow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next day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tonight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That night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today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That day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yesterday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previous day</a:t>
                      </a:r>
                      <a:endParaRPr lang="en-US" sz="3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last night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previous night</a:t>
                      </a:r>
                      <a:endParaRPr lang="en-US" sz="3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last week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previous week</a:t>
                      </a:r>
                      <a:endParaRPr lang="en-US" sz="3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127251"/>
              </p:ext>
            </p:extLst>
          </p:nvPr>
        </p:nvGraphicFramePr>
        <p:xfrm>
          <a:off x="6905767" y="988101"/>
          <a:ext cx="5036023" cy="2613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0696"/>
                <a:gridCol w="249532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INDIRECT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here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there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93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this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that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these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those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06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3428" y="49756"/>
            <a:ext cx="12064621" cy="67488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2418333" y="360610"/>
            <a:ext cx="8501458" cy="513007"/>
            <a:chOff x="2444838" y="631065"/>
            <a:chExt cx="5707489" cy="513007"/>
          </a:xfrm>
        </p:grpSpPr>
        <p:sp>
          <p:nvSpPr>
            <p:cNvPr id="4" name="Rounded Rectangle 3"/>
            <p:cNvSpPr/>
            <p:nvPr/>
          </p:nvSpPr>
          <p:spPr>
            <a:xfrm>
              <a:off x="2472744" y="63106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444838" y="654675"/>
              <a:ext cx="5679583" cy="48939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Individual Work                                 2 min.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809" y="873617"/>
            <a:ext cx="2117623" cy="23145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06063" y="3343542"/>
            <a:ext cx="5686714" cy="5666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is indirect form of speech?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61" y="4216675"/>
            <a:ext cx="7302899" cy="5666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kinds of speech are there?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9180" y="5169397"/>
            <a:ext cx="6834351" cy="106397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form are changed in indirect form of speech?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24563" y="3402094"/>
            <a:ext cx="5939910" cy="5666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speech spoken by another one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4451" y="4236465"/>
            <a:ext cx="2630420" cy="6159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39753" y="5169395"/>
            <a:ext cx="3922643" cy="10639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person, verb and adverb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2679" y="1139171"/>
            <a:ext cx="2104060" cy="18160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3103808" y="1139170"/>
            <a:ext cx="5911403" cy="16391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Answer the following questions.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43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1634</Words>
  <Application>Microsoft Office PowerPoint</Application>
  <PresentationFormat>Widescreen</PresentationFormat>
  <Paragraphs>285</Paragraphs>
  <Slides>20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Wingdings</vt:lpstr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143</cp:revision>
  <dcterms:created xsi:type="dcterms:W3CDTF">2020-09-08T04:49:31Z</dcterms:created>
  <dcterms:modified xsi:type="dcterms:W3CDTF">2020-09-18T17:27:59Z</dcterms:modified>
</cp:coreProperties>
</file>