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9" r:id="rId3"/>
    <p:sldId id="257" r:id="rId4"/>
    <p:sldId id="273" r:id="rId5"/>
    <p:sldId id="261" r:id="rId6"/>
    <p:sldId id="263" r:id="rId7"/>
    <p:sldId id="265" r:id="rId8"/>
    <p:sldId id="266" r:id="rId9"/>
    <p:sldId id="268" r:id="rId10"/>
    <p:sldId id="267" r:id="rId11"/>
    <p:sldId id="264" r:id="rId12"/>
    <p:sldId id="271" r:id="rId13"/>
    <p:sldId id="270" r:id="rId14"/>
    <p:sldId id="272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L6t9PIeHbQ92S7XNpUhOg==" hashData="sTAnNnYD6OGjHqwgyGyNQA/szcstmV6EM4xqerx5+jRbFkG6K4hbz0e76tJD/XPl40no61E+bL9OgismttRA+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DE9D-3528-4145-A08B-DDAB19289C9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6084C-BB1D-4149-91EC-C5E7D04D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084C-BB1D-4149-91EC-C5E7D04DA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084C-BB1D-4149-91EC-C5E7D04DA1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D4B6-9AE8-4BF0-B52F-58E2A1B1C43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16EE-E1E9-4E72-A435-694CCCC7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602770"/>
            <a:ext cx="11903241" cy="5792989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17354" y="1135485"/>
            <a:ext cx="10864516" cy="1862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50800" contourW="19050">
            <a:bevelT w="146050" h="107950" prst="artDeco"/>
            <a:bevelB w="139700" h="95250" prst="hardEdge"/>
            <a:extrusionClr>
              <a:schemeClr val="accent2">
                <a:lumMod val="75000"/>
              </a:schemeClr>
            </a:extrusion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 ক্লাসে </a:t>
            </a:r>
            <a:r>
              <a:rPr lang="bn-IN" sz="11500" b="1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00" y="4789713"/>
            <a:ext cx="1189640" cy="1688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78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70" y="5283200"/>
            <a:ext cx="1081969" cy="147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3428" y="656768"/>
                <a:ext cx="10334171" cy="616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০৭। </a:t>
                </a:r>
                <a:r>
                  <a:rPr lang="en-US" sz="36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Decimal Fractional Number):</a:t>
                </a:r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2.0,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60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333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…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1.732……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ইত্যাদি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০৮। </a:t>
                </a:r>
                <a:r>
                  <a:rPr lang="bn-IN" sz="36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আবৃত্ত দশমিক ভগ্নাংশ সংখ্যাঃ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সকল দশমিক ভগ্নাংশে দশমিক বিন্দুর ডানে একটি অঙ্ক বার বার আসে বা একাধিক অঙ্ক পর্যায়ক্রমে বারবার আসে, এদের আবৃত দশমিক ভগ্নাংশ বা পৌনঃপুনিক দশমিক ভগ্নাংশ বলা হয় 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333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…</m:t>
                    </m:r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600">
                        <a:latin typeface="Cambria Math"/>
                        <a:cs typeface="NikoshBAN" pitchFamily="2" charset="0"/>
                      </a:rPr>
                      <m:t>14285714285714</m:t>
                    </m:r>
                    <m:r>
                      <a:rPr lang="en-US" sz="3600">
                        <a:latin typeface="Cambria Math"/>
                        <a:cs typeface="NikoshBAN" pitchFamily="2" charset="0"/>
                      </a:rPr>
                      <m:t>…</m:t>
                    </m:r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bn-IN" sz="36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4285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8" y="656768"/>
                <a:ext cx="10334171" cy="6167971"/>
              </a:xfrm>
              <a:prstGeom prst="rect">
                <a:avLst/>
              </a:prstGeom>
              <a:blipFill>
                <a:blip r:embed="rId3"/>
                <a:stretch>
                  <a:fillRect l="-1829" t="-2075" r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3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72465" y="5235745"/>
            <a:ext cx="1246044" cy="487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মৌলিক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393376" y="2293030"/>
            <a:ext cx="2911929" cy="9218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3204856"/>
            <a:ext cx="5663912" cy="1441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Down Arrow Callout 7"/>
          <p:cNvSpPr/>
          <p:nvPr/>
        </p:nvSpPr>
        <p:spPr>
          <a:xfrm>
            <a:off x="3581400" y="3032525"/>
            <a:ext cx="1828800" cy="80793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9077533" y="2909808"/>
            <a:ext cx="2272637" cy="818247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3865411"/>
            <a:ext cx="4495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2057400" y="3865412"/>
            <a:ext cx="1830533" cy="646698"/>
          </a:xfrm>
          <a:prstGeom prst="downArrowCallout">
            <a:avLst>
              <a:gd name="adj1" fmla="val 20715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/>
          </a:p>
        </p:txBody>
      </p:sp>
      <p:sp>
        <p:nvSpPr>
          <p:cNvPr id="12" name="Down Arrow Callout 11"/>
          <p:cNvSpPr/>
          <p:nvPr/>
        </p:nvSpPr>
        <p:spPr>
          <a:xfrm>
            <a:off x="6328218" y="3851556"/>
            <a:ext cx="1696314" cy="646699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918375" y="4512111"/>
            <a:ext cx="1309916" cy="64669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ত্বক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3882" y="4544590"/>
            <a:ext cx="1244228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শূণ্য (০)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3714" y="4544590"/>
            <a:ext cx="1303976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ঋণাত্বক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4512110"/>
            <a:ext cx="27813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45341" y="4518775"/>
            <a:ext cx="3022888" cy="2055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own Arrow Callout 19"/>
          <p:cNvSpPr/>
          <p:nvPr/>
        </p:nvSpPr>
        <p:spPr>
          <a:xfrm>
            <a:off x="5608494" y="4562341"/>
            <a:ext cx="1390650" cy="64669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7795780" y="4541791"/>
            <a:ext cx="1449532" cy="64669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67889" y="5240916"/>
            <a:ext cx="765467" cy="4821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2736" y="5247100"/>
            <a:ext cx="1094509" cy="44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যৌগিক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18778" y="5201121"/>
            <a:ext cx="3086100" cy="1695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42908" y="5181458"/>
            <a:ext cx="18288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80049" y="5177896"/>
            <a:ext cx="18288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72076" y="5222449"/>
            <a:ext cx="914400" cy="4690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প্রকৃত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9603" y="5209021"/>
            <a:ext cx="1317911" cy="48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অপ্রকৃত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6828559" y="5691501"/>
            <a:ext cx="20781" cy="35207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55773" y="5615704"/>
            <a:ext cx="2598" cy="3971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03820" y="6017314"/>
            <a:ext cx="897947" cy="393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মিশ্র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99662" y="5233475"/>
            <a:ext cx="914400" cy="4885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সসীম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02979" y="5207908"/>
            <a:ext cx="2035629" cy="514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অসীম আবৃত্ত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48921" y="3590433"/>
            <a:ext cx="2893721" cy="80622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অসীম অনাবৃত্ত দশমিক ভগ্নাংশ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9401" y="615558"/>
            <a:ext cx="8011392" cy="101566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itchFamily="2" charset="0"/>
                <a:cs typeface="NikoshBAN" pitchFamily="2" charset="0"/>
              </a:rPr>
              <a:t>বাস্তব সংখ্যার শ্রেণি বিন্যাস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026" y="5006772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09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4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292554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bn-BD" sz="3600" dirty="0" smtClean="0"/>
                  <a:t>নিচের সংখ্যাগুলো কোন ধরনের সংখ্যা  চিহ্নিত কর।</a:t>
                </a:r>
              </a:p>
              <a:p>
                <a:r>
                  <a:rPr lang="bn-BD" sz="4800" dirty="0" smtClean="0"/>
                  <a:t>ক)  ১ ,  ৩ , ৬  , ৮ </a:t>
                </a:r>
              </a:p>
              <a:p>
                <a:r>
                  <a:rPr lang="bn-BD" sz="4800" dirty="0" smtClean="0"/>
                  <a:t>খ)  ০ , ১  ৫ , ৭ ,১০......</a:t>
                </a:r>
              </a:p>
              <a:p>
                <a:r>
                  <a:rPr lang="bn-BD" sz="4800" dirty="0" smtClean="0"/>
                  <a:t>গ)  ১/২   , ৩/৫   ,  ৫/৭.........</a:t>
                </a:r>
              </a:p>
              <a:p>
                <a:r>
                  <a:rPr lang="bn-BD" sz="4800" dirty="0" smtClean="0"/>
                  <a:t>ঘ)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e>
                    </m:rad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ad>
                      <m:radPr>
                        <m:degHide m:val="on"/>
                        <m:ctrlP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e>
                    </m:rad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, </m:t>
                    </m:r>
                    <m:rad>
                      <m:radPr>
                        <m:degHide m:val="on"/>
                        <m:ctrlP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</m:e>
                    </m:rad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ad>
                      <m:radPr>
                        <m:degHide m:val="on"/>
                        <m:ctrlP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৭</m:t>
                        </m:r>
                      </m:e>
                    </m:rad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3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58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08538" y="583357"/>
                <a:ext cx="9875520" cy="839687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b="1" dirty="0" smtClean="0"/>
                  <a:t>উদাহরণ-১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অমুলদ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সংখ্যা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8538" y="583357"/>
                <a:ext cx="9875520" cy="839687"/>
              </a:xfrm>
              <a:blipFill>
                <a:blip r:embed="rId2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86" y="1852632"/>
                <a:ext cx="9768114" cy="4185307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সমাধানঃ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এখানে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= 1.7320508…..</a:t>
                </a:r>
              </a:p>
              <a:p>
                <a:pPr marL="45720" indent="0">
                  <a:buNone/>
                </a:pPr>
                <a:r>
                  <a:rPr lang="en-US" dirty="0" err="1" smtClean="0"/>
                  <a:t>মনেকরি</a:t>
                </a:r>
                <a:r>
                  <a:rPr lang="en-US" dirty="0" smtClean="0"/>
                  <a:t>,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866</m:t>
                    </m:r>
                  </m:oMath>
                </a14:m>
                <a:r>
                  <a:rPr lang="en-US" dirty="0" smtClean="0"/>
                  <a:t> এবং</a:t>
                </a:r>
                <a:r>
                  <a:rPr lang="bn-IN" dirty="0" smtClean="0"/>
                  <a:t> </a:t>
                </a:r>
                <a:r>
                  <a:rPr lang="en-US" dirty="0" smtClean="0"/>
                  <a:t> 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244</m:t>
                    </m:r>
                  </m:oMath>
                </a14:m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err="1" smtClean="0"/>
                  <a:t>স্পষ্টত</a:t>
                </a:r>
                <a:r>
                  <a:rPr lang="en-US" dirty="0" smtClean="0"/>
                  <a:t> a ও b </a:t>
                </a:r>
                <a:r>
                  <a:rPr lang="en-US" dirty="0" err="1" smtClean="0"/>
                  <a:t>উভয়</a:t>
                </a:r>
                <a:r>
                  <a:rPr lang="en-US" dirty="0" smtClean="0"/>
                  <a:t> বাস্তব সংখ্যা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উভয়ই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অপেক্ষা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বড়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 অপেক্ষা ছোট ।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অর্থাৎ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dirty="0" smtClean="0"/>
                  <a:t>&lt;</a:t>
                </a: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bn-IN" dirty="0" smtClean="0"/>
                  <a:t>&lt;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 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dirty="0" smtClean="0"/>
                  <a:t>&lt;</a:t>
                </a:r>
                <a:r>
                  <a:rPr lang="en-US" dirty="0"/>
                  <a:t> b</a:t>
                </a:r>
                <a:r>
                  <a:rPr lang="en-US" dirty="0" smtClean="0"/>
                  <a:t> </a:t>
                </a:r>
                <a:r>
                  <a:rPr lang="bn-IN" dirty="0" smtClean="0"/>
                  <a:t>&lt;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/>
                  <a:t> </a:t>
                </a:r>
                <a:r>
                  <a:rPr lang="bn-IN" dirty="0" smtClean="0"/>
                  <a:t> 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আবার, </a:t>
                </a:r>
                <a:r>
                  <a:rPr lang="en-US" dirty="0"/>
                  <a:t>a ও b </a:t>
                </a:r>
                <a:r>
                  <a:rPr lang="bn-IN" dirty="0" smtClean="0"/>
                  <a:t>কে ভগ্নাংশ আকারে প্রকাশ করা যা</a:t>
                </a:r>
                <a:r>
                  <a:rPr lang="bn-BD" dirty="0" smtClean="0"/>
                  <a:t>য় </a:t>
                </a:r>
                <a:r>
                  <a:rPr lang="bn-IN" dirty="0" smtClean="0"/>
                  <a:t>না ।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অতএব </a:t>
                </a:r>
                <a:r>
                  <a:rPr lang="en-US" dirty="0"/>
                  <a:t>a ও b </a:t>
                </a:r>
                <a:r>
                  <a:rPr lang="bn-IN" dirty="0" smtClean="0"/>
                  <a:t> দুইটি নির্ণেয় অমুলদ সংখ্যা ।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86" y="1852632"/>
                <a:ext cx="9768114" cy="4185307"/>
              </a:xfrm>
              <a:blipFill>
                <a:blip r:embed="rId3"/>
                <a:stretch>
                  <a:fillRect l="-749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0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305" y="348339"/>
            <a:ext cx="505609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556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78" y="1992196"/>
            <a:ext cx="102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4,6,9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692" y="3159640"/>
            <a:ext cx="1007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. . . . .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 -3, -2, -1, 0, +1, +2, +3, +4, . . . . 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692" y="4729300"/>
            <a:ext cx="971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846" y="4236857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X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6060" y="4190691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Z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16424" y="2576971"/>
            <a:ext cx="222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1956" y="2574865"/>
            <a:ext cx="240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6612" y="2574865"/>
            <a:ext cx="220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4043" y="2574865"/>
            <a:ext cx="217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2307" y="42368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ঘ) 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0566" y="4190692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55182" y="5287994"/>
            <a:ext cx="2569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476445" y="5257025"/>
            <a:ext cx="2480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507940" y="5200428"/>
            <a:ext cx="4615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9119" y="5769552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3236027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7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4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ev¯Íe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msL¨vi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†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kÖwY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web¨v</a:t>
            </a:r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সের চার্ট তৈরি কর।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utonnyMJ" pitchFamily="2" charset="0"/>
            </a:endParaRPr>
          </a:p>
          <a:p>
            <a:pPr algn="ctr"/>
            <a:endParaRPr lang="en-US" sz="5400" i="1" u="sng" dirty="0">
              <a:latin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5831807" y="-1838328"/>
            <a:ext cx="1973179" cy="6287505"/>
          </a:xfrm>
          <a:prstGeom prst="rightArrow">
            <a:avLst>
              <a:gd name="adj1" fmla="val 50000"/>
              <a:gd name="adj2" fmla="val 512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Top"/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1847" y="818147"/>
            <a:ext cx="341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</a:rPr>
              <a:t>বাড়ির কাজ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0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737684"/>
            <a:ext cx="10563224" cy="57400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পাঠদানে সার্বিক সহায়তার জন্য সকলকে </a:t>
            </a:r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239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2647950" y="5038725"/>
            <a:ext cx="6562725" cy="1057275"/>
          </a:xfrm>
          <a:prstGeom prst="star2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1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173" y="517399"/>
            <a:ext cx="3649289" cy="1122511"/>
          </a:xfrm>
          <a:custGeom>
            <a:avLst/>
            <a:gdLst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4049485 w 4049485"/>
              <a:gd name="connsiteY2" fmla="*/ 1015663 h 1015663"/>
              <a:gd name="connsiteX3" fmla="*/ 0 w 4049485"/>
              <a:gd name="connsiteY3" fmla="*/ 1015663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0 w 4049485"/>
              <a:gd name="connsiteY3" fmla="*/ 1015663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508000 w 4049485"/>
              <a:gd name="connsiteY3" fmla="*/ 986635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24480 w 4049485"/>
              <a:gd name="connsiteY3" fmla="*/ 973330 h 1015663"/>
              <a:gd name="connsiteX4" fmla="*/ 0 w 4049485"/>
              <a:gd name="connsiteY4" fmla="*/ 0 h 1015663"/>
              <a:gd name="connsiteX0" fmla="*/ 0 w 4052344"/>
              <a:gd name="connsiteY0" fmla="*/ 0 h 1028968"/>
              <a:gd name="connsiteX1" fmla="*/ 4049485 w 4052344"/>
              <a:gd name="connsiteY1" fmla="*/ 0 h 1028968"/>
              <a:gd name="connsiteX2" fmla="*/ 4052344 w 4052344"/>
              <a:gd name="connsiteY2" fmla="*/ 1028968 h 1028968"/>
              <a:gd name="connsiteX3" fmla="*/ 24480 w 4052344"/>
              <a:gd name="connsiteY3" fmla="*/ 973330 h 1028968"/>
              <a:gd name="connsiteX4" fmla="*/ 0 w 4052344"/>
              <a:gd name="connsiteY4" fmla="*/ 0 h 102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344" h="1028968">
                <a:moveTo>
                  <a:pt x="0" y="0"/>
                </a:moveTo>
                <a:lnTo>
                  <a:pt x="4049485" y="0"/>
                </a:lnTo>
                <a:lnTo>
                  <a:pt x="4052344" y="1028968"/>
                </a:lnTo>
                <a:lnTo>
                  <a:pt x="24480" y="97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486" y="3458916"/>
            <a:ext cx="592769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সাইফুর রহমান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রাসুলপুর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আহঃসুন্নীয়া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বাহুবল,হবিগঞ্জ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মোবাঃ০১৭২৩৭৬৫২১৭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335" y="2054428"/>
            <a:ext cx="18349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89" y="1567543"/>
            <a:ext cx="3414403" cy="1891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4480B-1615-4838-9560-D2BF44EF1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12" y="517399"/>
            <a:ext cx="5355841" cy="598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4092" y="3175402"/>
            <a:ext cx="5373001" cy="3416320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 – বাস্তব সংখ্যা</a:t>
            </a:r>
            <a:endParaRPr lang="bn-BD" sz="3600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বিষয়ঃ-</a:t>
            </a:r>
            <a:r>
              <a:rPr lang="bn-BD" sz="3600" b="1" spc="50" dirty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          শ্রেণিবিন্যাস       </a:t>
            </a:r>
          </a:p>
          <a:p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পাঠ – প্রথম </a:t>
            </a:r>
            <a:endParaRPr lang="bn-BD" sz="3600" b="1" spc="50" dirty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bn-BD" sz="3600" b="1" spc="50" dirty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3600" b="1" spc="50" dirty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</a:p>
          <a:p>
            <a:r>
              <a:rPr lang="en-US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তারিখঃ-১</a:t>
            </a:r>
            <a:r>
              <a:rPr lang="bn-BD" sz="3600" b="1" spc="50" dirty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/০৯/২০২০</a:t>
            </a:r>
            <a:endParaRPr lang="en-US" sz="3600" b="1" spc="50" dirty="0" smtClean="0">
              <a:ln w="9525" cmpd="sng">
                <a:solidFill>
                  <a:schemeClr val="bg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8" y="541928"/>
            <a:ext cx="2307100" cy="2868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25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667000" y="3352800"/>
          <a:ext cx="42672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104900" imgH="254000" progId="Equation.3">
                  <p:embed/>
                </p:oleObj>
              </mc:Choice>
              <mc:Fallback>
                <p:oleObj name="Equation" r:id="rId3" imgW="1104900" imgH="25400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42672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2520" y="533400"/>
            <a:ext cx="6629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1,2,3,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880" y="1905000"/>
            <a:ext cx="13716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321" y="1905000"/>
            <a:ext cx="3933825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0.1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১২৩৩৫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4447309"/>
            <a:ext cx="7675417" cy="17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033011">
            <a:off x="6004" y="1457292"/>
            <a:ext cx="43104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সংখ্যাগুলো লক্ষ করি</a:t>
            </a:r>
            <a:endParaRPr lang="en-US" sz="4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781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4" y="547966"/>
            <a:ext cx="11341291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7350" contourW="76200" prstMaterial="translucentPowder">
            <a:bevelT w="342900" h="215900" prst="angle"/>
            <a:extrusionClr>
              <a:schemeClr val="accent2">
                <a:lumMod val="50000"/>
              </a:schemeClr>
            </a:extrusionClr>
            <a:contourClr>
              <a:srgbClr val="00206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95" y="3532261"/>
            <a:ext cx="11341290" cy="1692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" contourW="76200" prstMaterial="translucentPowder">
            <a:bevelT w="381000" h="254000" prst="angle"/>
            <a:bevelB/>
            <a:extrusionClr>
              <a:srgbClr val="0070C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0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10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0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10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9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1" y="1235035"/>
            <a:ext cx="10515600" cy="132556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1" y="2865778"/>
            <a:ext cx="10515600" cy="29205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 বাস্তব সংখ্যার শ্রেণিবিন্যাস করতে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বাস্তব সংখ্যার শ্রেণিবিন্যাস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1657" y="365125"/>
            <a:ext cx="3976914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5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229" y="457200"/>
            <a:ext cx="9492342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বাস্তব সংখ্যা </a:t>
            </a:r>
            <a:r>
              <a:rPr lang="bn-IN" b="1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NikoshBAN" pitchFamily="2" charset="0"/>
              </a:rPr>
              <a:t>Real Number)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60959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8229" y="2807030"/>
                <a:ext cx="9492341" cy="15606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±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,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±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1.342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0.66666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2807030"/>
                <a:ext cx="9492341" cy="1560684"/>
              </a:xfrm>
              <a:prstGeom prst="rect">
                <a:avLst/>
              </a:prstGeom>
              <a:blipFill>
                <a:blip r:embed="rId2"/>
                <a:stretch>
                  <a:fillRect l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8229" y="4717474"/>
                <a:ext cx="9492342" cy="1123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: 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2.72154…..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4717474"/>
                <a:ext cx="9492342" cy="1123641"/>
              </a:xfrm>
              <a:prstGeom prst="rect">
                <a:avLst/>
              </a:prstGeom>
              <a:blipFill>
                <a:blip r:embed="rId3"/>
                <a:stretch>
                  <a:fillRect l="-1670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585855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24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257" y="544285"/>
                <a:ext cx="10726058" cy="592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01। </a:t>
                </a:r>
                <a:r>
                  <a:rPr lang="en-US" sz="3200" b="1" u="sng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IN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Natural Number)</a:t>
                </a:r>
                <a:r>
                  <a:rPr lang="en-US" sz="3200" b="1" u="sng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1, 2, 3, 4, . . . .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ধরণের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u="sng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02। </a:t>
                </a:r>
                <a:r>
                  <a:rPr lang="bn-IN" sz="3200" b="1" u="sng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ধনাত্বক সংখ্যা (</a:t>
                </a:r>
                <a:r>
                  <a:rPr lang="en-US" sz="3200" b="1" u="sng" dirty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Positive Number):</a:t>
                </a:r>
                <a:r>
                  <a:rPr lang="bn-IN" sz="3200" b="1" u="sng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শূন্য থেকে বড় সকল বাস্তব সংখ্যাকে ধনাত্বক সংখ্যা বলা হয় ।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যেমনঃ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0.0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5,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2.72154…</a:t>
                </a:r>
              </a:p>
              <a:p>
                <a:pPr algn="just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03। 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ঋণাত্বক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Negative Number):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শূন্য থেকে ছোট সকল বাস্তব সংখ্যাকে ঋণাত্বক সংখ্যা বলা 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-1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,     -5 ,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,   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1.342,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57" y="544285"/>
                <a:ext cx="10726058" cy="5922134"/>
              </a:xfrm>
              <a:prstGeom prst="rect">
                <a:avLst/>
              </a:prstGeom>
              <a:blipFill>
                <a:blip r:embed="rId2"/>
                <a:stretch>
                  <a:fillRect l="-1420" t="-1852" r="-2386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index.jpe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0" t="36243" r="10396" b="29123"/>
          <a:stretch/>
        </p:blipFill>
        <p:spPr bwMode="auto">
          <a:xfrm>
            <a:off x="3228106" y="1593280"/>
            <a:ext cx="7024254" cy="59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258286" y="1759536"/>
            <a:ext cx="8977746" cy="27709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28" y="4963227"/>
            <a:ext cx="1333312" cy="189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84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7943" y="634996"/>
                <a:ext cx="10769599" cy="5868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০৪। 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অঋণাত্বক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Non-negative Number):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শূন্য সহ সকল ধনাত্বক বাস্তব সংখ্যাকে অঋণাত্বক সংখ্যা বলা হয়। যেমনঃ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0, 0.0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5,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1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u="sng" dirty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0৫। </a:t>
                </a:r>
                <a:r>
                  <a:rPr lang="bn-IN" sz="3200" b="1" u="sng" dirty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পূর্ণ সংখ্যাঃ </a:t>
                </a:r>
                <a:r>
                  <a:rPr lang="bn-IN" sz="3200" b="1" u="sng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(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Integer) :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শূণ্য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সহ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ধনাত্বক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ঋণাত্বক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অখন্ড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 . . . , -3, -2, -1, 0, 1, 2, 3, . . .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Z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দ্বারা প্রকাশ করা হয়।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0৬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Fractional Number):</a:t>
                </a:r>
                <a:r>
                  <a:rPr lang="bn-IN" sz="3200" b="1" u="sng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সংক্ষেপে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0, q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>
                        <a:latin typeface="Cambria Math" panose="02040503050406030204" pitchFamily="18" charset="0"/>
                        <a:cs typeface="NikoshBAN" pitchFamily="2" charset="0"/>
                      </a:rPr>
                      <m:t>ভ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গ্না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ংশ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𝑞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ক্ষেত্রে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𝑝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প্রকৃত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এবং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𝑞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অপ্রকৃত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ভগ্নাংশ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বলা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হয়।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3" y="634996"/>
                <a:ext cx="10769599" cy="5868786"/>
              </a:xfrm>
              <a:prstGeom prst="rect">
                <a:avLst/>
              </a:prstGeom>
              <a:blipFill>
                <a:blip r:embed="rId2"/>
                <a:stretch>
                  <a:fillRect l="-1415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ndex.jpe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0" t="36243" r="10396" b="29123"/>
          <a:stretch/>
        </p:blipFill>
        <p:spPr bwMode="auto">
          <a:xfrm>
            <a:off x="3366656" y="1722584"/>
            <a:ext cx="7024254" cy="59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96836" y="1874326"/>
            <a:ext cx="8977746" cy="27709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78" y="4557485"/>
            <a:ext cx="1056661" cy="1499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70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2114" y="921648"/>
                <a:ext cx="10029371" cy="5326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০৯। মূলদ </a:t>
                </a:r>
                <a:r>
                  <a:rPr lang="en-US" sz="3000" b="1" u="sng" dirty="0" err="1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Rational Number): </a:t>
                </a:r>
                <a:r>
                  <a:rPr lang="bn-IN" sz="30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p ও q 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q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0 ।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2.5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1.1666…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ভগ্নাংশই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সংখ্য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000" b="1" u="sng" dirty="0" smtClean="0"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bn-IN" sz="3000" b="1" u="sng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000" b="1" u="sng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b="1" u="sng" dirty="0" err="1"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b="1" u="sng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000" b="1" u="sng" dirty="0">
                    <a:latin typeface="NikoshBAN" pitchFamily="2" charset="0"/>
                    <a:cs typeface="NikoshBAN" pitchFamily="2" charset="0"/>
                  </a:rPr>
                  <a:t>Irrational Number):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  <m:r>
                      <a:rPr lang="en-US" sz="3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000" dirty="0">
                    <a:latin typeface="NikoshBAN" pitchFamily="2" charset="0"/>
                    <a:cs typeface="NikoshBAN" pitchFamily="2" charset="0"/>
                  </a:rPr>
                  <a:t>যেখানে 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p ও q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পূর্ণসংখ্যা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bn-IN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0 ,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। ।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1.414213…,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1.73205…,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1.118…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পূর্ণবর্গ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এরূপ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সংখ্যার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বর্গমূল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কিংবা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অমূলদ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পূর্ণসংখ্যার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হিসাবে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000" dirty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921648"/>
                <a:ext cx="10029371" cy="5326138"/>
              </a:xfrm>
              <a:prstGeom prst="rect">
                <a:avLst/>
              </a:prstGeom>
              <a:blipFill>
                <a:blip r:embed="rId2"/>
                <a:stretch>
                  <a:fillRect l="-1459" r="-1398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74" y="5326742"/>
            <a:ext cx="1128265" cy="1600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4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460</Words>
  <Application>Microsoft Office PowerPoint</Application>
  <PresentationFormat>Widescreen</PresentationFormat>
  <Paragraphs>101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শিক্ষার্থীরা... </vt:lpstr>
      <vt:lpstr>বাস্তব সংখ্যা (Real Number)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উদাহরণ-১    √3  এবং 4 এর মধ্যে দুইটি অমুলদ সংখ্যা নির্ণয় কর ।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38</cp:revision>
  <dcterms:created xsi:type="dcterms:W3CDTF">2020-09-14T16:27:12Z</dcterms:created>
  <dcterms:modified xsi:type="dcterms:W3CDTF">2020-09-18T15:40:33Z</dcterms:modified>
</cp:coreProperties>
</file>