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5" r:id="rId2"/>
    <p:sldId id="257" r:id="rId3"/>
    <p:sldId id="258" r:id="rId4"/>
    <p:sldId id="259" r:id="rId5"/>
    <p:sldId id="260" r:id="rId6"/>
    <p:sldId id="264" r:id="rId7"/>
    <p:sldId id="304" r:id="rId8"/>
    <p:sldId id="265" r:id="rId9"/>
    <p:sldId id="283" r:id="rId10"/>
    <p:sldId id="296" r:id="rId11"/>
    <p:sldId id="271" r:id="rId12"/>
    <p:sldId id="292" r:id="rId13"/>
    <p:sldId id="300" r:id="rId14"/>
    <p:sldId id="289" r:id="rId15"/>
    <p:sldId id="306" r:id="rId16"/>
    <p:sldId id="307" r:id="rId17"/>
    <p:sldId id="308" r:id="rId18"/>
    <p:sldId id="276" r:id="rId19"/>
    <p:sldId id="280" r:id="rId20"/>
    <p:sldId id="278" r:id="rId21"/>
    <p:sldId id="28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3" autoAdjust="0"/>
    <p:restoredTop sz="94679" autoAdjust="0"/>
  </p:normalViewPr>
  <p:slideViewPr>
    <p:cSldViewPr>
      <p:cViewPr>
        <p:scale>
          <a:sx n="46" d="100"/>
          <a:sy n="46" d="100"/>
        </p:scale>
        <p:origin x="-2040" y="-5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6FA82-2A43-4F83-A78D-B9AD5AE05D0D}" type="datetimeFigureOut">
              <a:rPr lang="en-US" smtClean="0"/>
              <a:pPr/>
              <a:t>9/18/2020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13391-76D9-4F2F-934C-1C629FCB4E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21140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884"/>
            </a:avLst>
          </a:prstGeom>
          <a:solidFill>
            <a:srgbClr val="00B050"/>
          </a:solidFill>
          <a:ln w="1905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295400" y="6457890"/>
            <a:ext cx="632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ওয়াহিদ</a:t>
            </a:r>
            <a:r>
              <a:rPr lang="bn-BD" sz="2000" baseline="0" dirty="0" smtClean="0">
                <a:latin typeface="NikoshBAN" pitchFamily="2" charset="0"/>
                <a:cs typeface="NikoshBAN" pitchFamily="2" charset="0"/>
              </a:rPr>
              <a:t> সিদ্দেক উচ্চ বিদ্যালয়,গোরারাই,মৌলভীবাজার 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7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5344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524000" y="838200"/>
            <a:ext cx="601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9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1295400"/>
            <a:ext cx="3886200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800" y="3810000"/>
            <a:ext cx="3810000" cy="26826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1295400"/>
            <a:ext cx="3733800" cy="22458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3886200"/>
            <a:ext cx="3784906" cy="24293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Rounded Rectangle 6"/>
          <p:cNvSpPr/>
          <p:nvPr/>
        </p:nvSpPr>
        <p:spPr>
          <a:xfrm>
            <a:off x="1030934" y="1980928"/>
            <a:ext cx="2828526" cy="7405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 জনসংখ্যা</a:t>
            </a:r>
            <a:endParaRPr lang="en-US" sz="3600" b="1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0600" y="457200"/>
            <a:ext cx="701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 গুলো লক্ষ্য কর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83912" y="2286000"/>
            <a:ext cx="358848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দারিদ্রতা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05400" y="5562600"/>
            <a:ext cx="3505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গৃহের বাইরে কর্মসংস্থানের অভাব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43000" y="5181600"/>
            <a:ext cx="304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 অধিকার থেকে বঞ্চিত করা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963349">
            <a:off x="598333" y="3644157"/>
            <a:ext cx="2590800" cy="24880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8200">
            <a:off x="558038" y="916436"/>
            <a:ext cx="3140716" cy="2281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2199">
            <a:off x="5621812" y="1091301"/>
            <a:ext cx="2902483" cy="240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8546">
            <a:off x="5780360" y="4003199"/>
            <a:ext cx="2902712" cy="2174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449628" y="360513"/>
            <a:ext cx="2241894" cy="1200329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যৌতুক প্রথার  কারণেই কনের অর্থ ব্যবহার করেই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8607" y="5121041"/>
            <a:ext cx="2241894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 প্রতিষ্ঠা লাভ করতে চায়। 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810" y="2666999"/>
            <a:ext cx="2842997" cy="2221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533401"/>
            <a:ext cx="4343400" cy="132343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দলীয় কাজ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00" y="1981200"/>
            <a:ext cx="5041900" cy="27598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ounded Rectangle 3"/>
          <p:cNvSpPr/>
          <p:nvPr/>
        </p:nvSpPr>
        <p:spPr>
          <a:xfrm>
            <a:off x="609600" y="4952999"/>
            <a:ext cx="8077200" cy="10668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যৌতুক প্রথা  নিরোধে তুমি কি কি সামাজিক প্রতিরোধ গড়ে তুলবে ব্যাখ্যা কর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657601" y="1143000"/>
            <a:ext cx="2144909" cy="1033312"/>
            <a:chOff x="2400101" y="314850"/>
            <a:chExt cx="1134570" cy="1092272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" name="Oval 2"/>
            <p:cNvSpPr/>
            <p:nvPr/>
          </p:nvSpPr>
          <p:spPr>
            <a:xfrm>
              <a:off x="2400101" y="314850"/>
              <a:ext cx="1134570" cy="1092272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Oval 8"/>
            <p:cNvSpPr/>
            <p:nvPr/>
          </p:nvSpPr>
          <p:spPr>
            <a:xfrm>
              <a:off x="2561327" y="556493"/>
              <a:ext cx="767359" cy="68707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800" b="1" kern="1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প্রাণহানি</a:t>
              </a:r>
              <a:endParaRPr lang="en-US" sz="2800" b="1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657600" y="4419600"/>
            <a:ext cx="2396062" cy="990600"/>
            <a:chOff x="2488348" y="2930101"/>
            <a:chExt cx="1119303" cy="111930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6" name="Oval 5"/>
            <p:cNvSpPr/>
            <p:nvPr/>
          </p:nvSpPr>
          <p:spPr>
            <a:xfrm>
              <a:off x="2488348" y="2930101"/>
              <a:ext cx="1119303" cy="1119303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 16"/>
            <p:cNvSpPr/>
            <p:nvPr/>
          </p:nvSpPr>
          <p:spPr>
            <a:xfrm>
              <a:off x="2737522" y="3102300"/>
              <a:ext cx="692804" cy="60387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200" b="1" kern="1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</a:t>
              </a:r>
              <a:r>
                <a:rPr lang="en-US" sz="2200" b="1" kern="1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রি</a:t>
              </a:r>
              <a:r>
                <a:rPr lang="bn-IN" sz="2200" b="1" kern="1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বারিক কলহ</a:t>
              </a:r>
              <a:endParaRPr lang="en-US" sz="2200" b="1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143000" y="2819400"/>
            <a:ext cx="1957978" cy="1075792"/>
            <a:chOff x="1248397" y="1363446"/>
            <a:chExt cx="1119303" cy="1119303"/>
          </a:xfrm>
        </p:grpSpPr>
        <p:sp>
          <p:nvSpPr>
            <p:cNvPr id="9" name="Oval 8"/>
            <p:cNvSpPr/>
            <p:nvPr/>
          </p:nvSpPr>
          <p:spPr>
            <a:xfrm>
              <a:off x="1248397" y="1363446"/>
              <a:ext cx="1119303" cy="1119303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Oval 20"/>
            <p:cNvSpPr/>
            <p:nvPr/>
          </p:nvSpPr>
          <p:spPr>
            <a:xfrm>
              <a:off x="1509761" y="1442729"/>
              <a:ext cx="653410" cy="7928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000" b="1" kern="1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বিবাহ বি</a:t>
              </a:r>
              <a:r>
                <a:rPr lang="en-US" sz="2000" b="1" kern="1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চ্ছে</a:t>
              </a:r>
              <a:r>
                <a:rPr lang="bn-IN" sz="2000" b="1" kern="1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</a:t>
              </a:r>
              <a:endParaRPr lang="en-US" sz="2000" b="1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172196" y="2895600"/>
            <a:ext cx="1791478" cy="1033312"/>
            <a:chOff x="3861101" y="734131"/>
            <a:chExt cx="1385628" cy="2264125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2" name="Oval 11"/>
            <p:cNvSpPr/>
            <p:nvPr/>
          </p:nvSpPr>
          <p:spPr>
            <a:xfrm>
              <a:off x="3861101" y="734131"/>
              <a:ext cx="1385628" cy="2264125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096852" y="1235024"/>
              <a:ext cx="1060871" cy="102924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800" b="1" kern="1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নির্যাতন</a:t>
              </a:r>
              <a:endParaRPr lang="en-US" sz="2800" b="1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4" name="Arrow: Down 2">
            <a:extLst>
              <a:ext uri="{FF2B5EF4-FFF2-40B4-BE49-F238E27FC236}">
                <a16:creationId xmlns:a16="http://schemas.microsoft.com/office/drawing/2014/main" xmlns="" id="{DBFB802A-F87D-4198-B09C-047DF6A2EB83}"/>
              </a:ext>
            </a:extLst>
          </p:cNvPr>
          <p:cNvSpPr/>
          <p:nvPr/>
        </p:nvSpPr>
        <p:spPr>
          <a:xfrm rot="5400000">
            <a:off x="3303344" y="3021256"/>
            <a:ext cx="301560" cy="6598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3">
            <a:extLst>
              <a:ext uri="{FF2B5EF4-FFF2-40B4-BE49-F238E27FC236}">
                <a16:creationId xmlns:a16="http://schemas.microsoft.com/office/drawing/2014/main" xmlns="" id="{79D5510B-93D7-421C-A71A-A8E552B4F7A5}"/>
              </a:ext>
            </a:extLst>
          </p:cNvPr>
          <p:cNvSpPr/>
          <p:nvPr/>
        </p:nvSpPr>
        <p:spPr>
          <a:xfrm rot="16367741">
            <a:off x="5691211" y="3091923"/>
            <a:ext cx="301562" cy="5447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4">
            <a:extLst>
              <a:ext uri="{FF2B5EF4-FFF2-40B4-BE49-F238E27FC236}">
                <a16:creationId xmlns:a16="http://schemas.microsoft.com/office/drawing/2014/main" xmlns="" id="{7FBD426B-3376-4B98-B390-F60967C849D4}"/>
              </a:ext>
            </a:extLst>
          </p:cNvPr>
          <p:cNvSpPr/>
          <p:nvPr/>
        </p:nvSpPr>
        <p:spPr>
          <a:xfrm>
            <a:off x="4648200" y="3962400"/>
            <a:ext cx="379453" cy="4304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20">
            <a:extLst>
              <a:ext uri="{FF2B5EF4-FFF2-40B4-BE49-F238E27FC236}">
                <a16:creationId xmlns:a16="http://schemas.microsoft.com/office/drawing/2014/main" xmlns="" id="{2977896C-9230-4D7B-969B-BCA8200A2D8A}"/>
              </a:ext>
            </a:extLst>
          </p:cNvPr>
          <p:cNvSpPr/>
          <p:nvPr/>
        </p:nvSpPr>
        <p:spPr>
          <a:xfrm rot="10800000">
            <a:off x="4495800" y="2209800"/>
            <a:ext cx="368834" cy="4197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3804110" y="2788926"/>
            <a:ext cx="1765994" cy="1183526"/>
            <a:chOff x="2488348" y="1472348"/>
            <a:chExt cx="1119303" cy="1119303"/>
          </a:xfrm>
          <a:solidFill>
            <a:schemeClr val="accent6">
              <a:lumMod val="75000"/>
            </a:schemeClr>
          </a:solidFill>
        </p:grpSpPr>
        <p:sp>
          <p:nvSpPr>
            <p:cNvPr id="19" name="Oval 18"/>
            <p:cNvSpPr/>
            <p:nvPr/>
          </p:nvSpPr>
          <p:spPr>
            <a:xfrm>
              <a:off x="2488348" y="1472348"/>
              <a:ext cx="1119303" cy="1119303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Oval 4"/>
            <p:cNvSpPr/>
            <p:nvPr/>
          </p:nvSpPr>
          <p:spPr>
            <a:xfrm>
              <a:off x="2663889" y="1673410"/>
              <a:ext cx="772120" cy="57061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3600" b="1" kern="1200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প্রভাব</a:t>
              </a:r>
              <a:endParaRPr lang="en-US" sz="3600" b="1" kern="1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09600" y="533400"/>
            <a:ext cx="8001000" cy="9906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00" dirty="0" smtClean="0"/>
              <a:t> </a:t>
            </a:r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যৌতুক দিতে না পারায় শারীরিক নির্যাতন 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2425" y="1676400"/>
            <a:ext cx="4250575" cy="472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52600"/>
            <a:ext cx="3954009" cy="4648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28800" y="457200"/>
            <a:ext cx="6096000" cy="762000"/>
          </a:xfrm>
          <a:prstGeom prst="rect">
            <a:avLst/>
          </a:prstGeom>
          <a:solidFill>
            <a:schemeClr val="accent2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পারিবারিক কলহ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524000"/>
            <a:ext cx="72390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381000"/>
            <a:ext cx="8382000" cy="1066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0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বিবাহ বিচ্ছেদ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447800"/>
            <a:ext cx="8534400" cy="502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accent2"/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8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প্রা</a:t>
            </a:r>
            <a:r>
              <a:rPr kumimoji="0" lang="en-US" sz="8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ণ</a:t>
            </a:r>
            <a:r>
              <a:rPr kumimoji="0" lang="bn-IN" sz="8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হানি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447801"/>
            <a:ext cx="4191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447800"/>
            <a:ext cx="4191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5120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81000" y="1190465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বাংলাদেশের বিবাহ আইনে যৌতুক দেওয়া ও নেওয়া দুটোই --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599" y="1916668"/>
            <a:ext cx="2362201" cy="584775"/>
          </a:xfrm>
          <a:prstGeom prst="rect">
            <a:avLst/>
          </a:prstGeom>
          <a:solidFill>
            <a:srgbClr val="00B050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    নিয়ম</a:t>
            </a:r>
            <a:endParaRPr lang="en-US" sz="32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81400" y="1916668"/>
            <a:ext cx="2209800" cy="584775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  নিষিদ্ধ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81400" y="2895600"/>
            <a:ext cx="2209800" cy="584775"/>
          </a:xfrm>
          <a:prstGeom prst="rect">
            <a:avLst/>
          </a:prstGeom>
          <a:solidFill>
            <a:srgbClr val="00B050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ঘ   আনন্দের</a:t>
            </a:r>
            <a:endParaRPr lang="en-US" sz="32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4193" y="2865226"/>
            <a:ext cx="2267606" cy="584775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    গর্বের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" y="37338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প্রাচীন চীনে ও এথেন্সে যৌতুক গ্রহণকে তারা কী হিসেবে দেখতো ?  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86200" y="5486400"/>
            <a:ext cx="2514600" cy="584775"/>
          </a:xfrm>
          <a:prstGeom prst="rect">
            <a:avLst/>
          </a:prstGeom>
          <a:solidFill>
            <a:srgbClr val="00B050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ঘ    লোভ</a:t>
            </a:r>
            <a:endParaRPr lang="en-US" sz="32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800" y="5486400"/>
            <a:ext cx="2743200" cy="584775"/>
          </a:xfrm>
          <a:prstGeom prst="rect">
            <a:avLst/>
          </a:prstGeom>
          <a:solidFill>
            <a:srgbClr val="00B050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bn-BD" sz="3200" b="1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32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  কুসংস্কার</a:t>
            </a:r>
            <a:endParaRPr lang="en-US" sz="32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0" y="4495800"/>
            <a:ext cx="2590800" cy="584775"/>
          </a:xfrm>
          <a:prstGeom prst="rect">
            <a:avLst/>
          </a:prstGeom>
          <a:solidFill>
            <a:srgbClr val="00B050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খ  পরম্পরা</a:t>
            </a:r>
            <a:endParaRPr lang="en-US" sz="32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2586" y="4495800"/>
            <a:ext cx="2706414" cy="584775"/>
          </a:xfrm>
          <a:prstGeom prst="rect">
            <a:avLst/>
          </a:prstGeom>
          <a:solidFill>
            <a:srgbClr val="00B050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 সামাজিক  মর্যাদা</a:t>
            </a:r>
            <a:endParaRPr lang="en-US" sz="32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Flowchart: Connector 22"/>
          <p:cNvSpPr/>
          <p:nvPr/>
        </p:nvSpPr>
        <p:spPr>
          <a:xfrm>
            <a:off x="3589283" y="2056655"/>
            <a:ext cx="381273" cy="304800"/>
          </a:xfrm>
          <a:prstGeom prst="flowChartConnector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92" y="4587368"/>
            <a:ext cx="47625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6" grpId="0" animBg="1"/>
      <p:bldP spid="17" grpId="0" animBg="1"/>
      <p:bldP spid="18" grpId="0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622601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পাশের ছবিটি দেখে কি বোঝা যাচ্ছে ?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232703"/>
            <a:ext cx="2743200" cy="584775"/>
          </a:xfrm>
          <a:prstGeom prst="rect">
            <a:avLst/>
          </a:prstGeom>
          <a:solidFill>
            <a:srgbClr val="00B050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   বকা দিচ্ছেন  </a:t>
            </a:r>
            <a:endParaRPr lang="en-US" sz="32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799" y="1296989"/>
            <a:ext cx="2743201" cy="584775"/>
          </a:xfrm>
          <a:prstGeom prst="rect">
            <a:avLst/>
          </a:prstGeom>
          <a:solidFill>
            <a:srgbClr val="00B050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  নির্যাতন করছেন</a:t>
            </a:r>
            <a:endParaRPr lang="en-US" sz="32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0" y="1296989"/>
            <a:ext cx="2492188" cy="584775"/>
          </a:xfrm>
          <a:prstGeom prst="rect">
            <a:avLst/>
          </a:prstGeom>
          <a:solidFill>
            <a:srgbClr val="00B050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খ   বুঝাছেন</a:t>
            </a:r>
            <a:endParaRPr lang="en-US" sz="32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8600" y="4343399"/>
            <a:ext cx="2644588" cy="584775"/>
          </a:xfrm>
          <a:prstGeom prst="rect">
            <a:avLst/>
          </a:prstGeom>
          <a:solidFill>
            <a:srgbClr val="00B050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খ  অপরাধের ভয়ে</a:t>
            </a:r>
            <a:endParaRPr lang="en-US" sz="32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0105" y="4406460"/>
            <a:ext cx="2611823" cy="584775"/>
          </a:xfrm>
          <a:prstGeom prst="rect">
            <a:avLst/>
          </a:prstGeom>
          <a:solidFill>
            <a:srgbClr val="00B050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    যৌতুকের</a:t>
            </a:r>
            <a:endParaRPr lang="en-US" sz="32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1000" y="5493087"/>
            <a:ext cx="2492188" cy="584775"/>
          </a:xfrm>
          <a:prstGeom prst="rect">
            <a:avLst/>
          </a:prstGeom>
          <a:solidFill>
            <a:srgbClr val="00B050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 দুর্নীতির কারণে</a:t>
            </a:r>
            <a:endParaRPr lang="en-US" sz="32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618" y="5493086"/>
            <a:ext cx="2611823" cy="584775"/>
          </a:xfrm>
          <a:prstGeom prst="rect">
            <a:avLst/>
          </a:prstGeom>
          <a:solidFill>
            <a:srgbClr val="00B050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  দারিদ্রের কারণে</a:t>
            </a:r>
            <a:endParaRPr lang="en-US" sz="32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1000" y="2232703"/>
            <a:ext cx="2492188" cy="584775"/>
          </a:xfrm>
          <a:prstGeom prst="rect">
            <a:avLst/>
          </a:prstGeom>
          <a:solidFill>
            <a:srgbClr val="00B050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ঘ  হিসেব করছেন।   </a:t>
            </a:r>
            <a:endParaRPr lang="en-US" sz="32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799" y="3276600"/>
            <a:ext cx="43829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কি কারণে  অত্যাচার করছেন?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80" y="1388557"/>
            <a:ext cx="47625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05" y="4498028"/>
            <a:ext cx="47625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04800"/>
            <a:ext cx="2016343" cy="20734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828801"/>
            <a:ext cx="3342641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352800" y="4572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1430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u="heavy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600" u="heavy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91200" y="1143000"/>
            <a:ext cx="251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u="heavy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600" u="heavy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0" y="3352800"/>
            <a:ext cx="3505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অধ্যায়ঃদশ 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পাঠঃ১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বাংলাদেশের সামাজিক সমস্যা</a:t>
            </a:r>
          </a:p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066800" y="1828800"/>
            <a:ext cx="2362200" cy="1524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3429000"/>
            <a:ext cx="340210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সুব্রত চন্দ্র বিশ্বাস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ওয়াহিদ সিদ্দেক উচ্চ বিদ্যালয়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গোরারাই,সদর,মৌলভীবাজার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০১৭২২২৯৩৫৯৫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scb</a:t>
            </a:r>
            <a:r>
              <a:rPr lang="bn-BD" dirty="0" smtClean="0">
                <a:latin typeface="Times New Roman" pitchFamily="18" charset="0"/>
                <a:cs typeface="Times New Roman" pitchFamily="18" charset="0"/>
              </a:rPr>
              <a:t>3595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@gmail.com</a:t>
            </a:r>
            <a:endParaRPr lang="bn-IN" dirty="0" smtClean="0">
              <a:latin typeface="Times New Roman" pitchFamily="18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2475706" y="3467100"/>
            <a:ext cx="3734594" cy="7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2971006" y="3505200"/>
            <a:ext cx="3353594" cy="7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3047206" y="3429000"/>
            <a:ext cx="3810794" cy="7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/>
      <p:bldP spid="10" grpId="0" animBg="1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20188767">
            <a:off x="754533" y="1158240"/>
            <a:ext cx="2632452" cy="861005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pPr lvl="0"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5400" b="1" u="sng" dirty="0">
                <a:ln w="1905"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u="sng" dirty="0">
              <a:ln w="1905">
                <a:solidFill>
                  <a:srgbClr val="002060"/>
                </a:solidFill>
              </a:ln>
              <a:solidFill>
                <a:srgbClr val="00B05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953000"/>
            <a:ext cx="8229600" cy="1200329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Blip>
                <a:blip r:embed="rId2"/>
              </a:buBlip>
            </a:pPr>
            <a:r>
              <a:rPr lang="bn-BD" sz="36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যৌতুকের কারণে সমাজে কী কী অপরাধ ঘটে তার একটা তালিকা তৈরি করে নিয়ে আসবে।</a:t>
            </a:r>
            <a:endParaRPr lang="en-US" sz="36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008" y="228600"/>
            <a:ext cx="4352192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5476" y="2457299"/>
            <a:ext cx="63219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US" sz="9600" b="1" u="sng" dirty="0">
              <a:ln>
                <a:solidFill>
                  <a:prstClr val="white"/>
                </a:solidFill>
              </a:ln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56" y="846266"/>
            <a:ext cx="7696201" cy="525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914400" y="1905506"/>
            <a:ext cx="7010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9600" b="1" u="sng" dirty="0" smtClean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যৌতুক নে</a:t>
            </a:r>
            <a:r>
              <a:rPr lang="en-US" sz="9600" b="1" u="sng" dirty="0" err="1" smtClean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</a:t>
            </a:r>
            <a:r>
              <a:rPr lang="bn-BD" sz="9600" b="1" u="sng" dirty="0" smtClean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 দেবোও না ।</a:t>
            </a:r>
            <a:endParaRPr lang="en-US" sz="9600" b="1" u="sng" dirty="0">
              <a:ln>
                <a:solidFill>
                  <a:prstClr val="white"/>
                </a:solidFill>
              </a:ln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88479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4038600" cy="4875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9600" y="1447800"/>
            <a:ext cx="4267200" cy="4711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838200" y="381000"/>
            <a:ext cx="7162800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 গুলো লক্ষ্য কর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57200"/>
            <a:ext cx="624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u="heavy" dirty="0">
                <a:latin typeface="NikoshBAN" pitchFamily="2" charset="0"/>
                <a:cs typeface="NikoshBAN" pitchFamily="2" charset="0"/>
              </a:rPr>
              <a:t>আজকের পা</a:t>
            </a:r>
            <a:r>
              <a:rPr lang="bn-BD" sz="3600" b="1" u="heavy" dirty="0">
                <a:latin typeface="NikoshBAN" pitchFamily="2" charset="0"/>
                <a:cs typeface="NikoshBAN" pitchFamily="2" charset="0"/>
              </a:rPr>
              <a:t>ঠের বিষয়...</a:t>
            </a:r>
            <a:endParaRPr lang="en-US" sz="3600" b="1" u="heavy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235561"/>
            <a:ext cx="3236396" cy="40222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762000" y="2209800"/>
            <a:ext cx="4572000" cy="20574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যৌতুকের ধারনা ও কারন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533400"/>
            <a:ext cx="2209800" cy="6096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676400"/>
            <a:ext cx="64008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2590800"/>
            <a:ext cx="7848600" cy="2514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n-I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যৌতুক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ধারণা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বলতে</a:t>
            </a:r>
            <a:r>
              <a:rPr kumimoji="0" lang="bn-I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পারবে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;</a:t>
            </a:r>
            <a:endParaRPr kumimoji="0" lang="bn-IN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n-I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যৌতুকের কারণ ব্যাখ্যা করতে পারবে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;</a:t>
            </a:r>
            <a:endParaRPr kumimoji="0" lang="bn-IN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n-I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যৌতুকের</a:t>
            </a:r>
            <a:r>
              <a:rPr kumimoji="0" lang="bn-I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প্রভাব বিশ্লেষণ করতে পারবে।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3810000" cy="2969015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131" y="483965"/>
            <a:ext cx="4101662" cy="2984291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21" y="3591379"/>
            <a:ext cx="3788979" cy="2716768"/>
          </a:xfrm>
          <a:prstGeom prst="rect">
            <a:avLst/>
          </a:prstGeom>
          <a:ln w="57150">
            <a:solidFill>
              <a:srgbClr val="FF0066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451130" y="3617655"/>
            <a:ext cx="4235670" cy="286232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বিয়ের সময় বর বা কনে বিপরীত পক্ষের কাছ থেকে যে অর্থ বা সম্পত্তি দাবি করে ও গ্রহণ করে তাকেই বলা হয় যৌতুক ।</a:t>
            </a:r>
            <a:endParaRPr lang="en-US" sz="36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19608" y="998803"/>
            <a:ext cx="2729552" cy="9553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980432" y="1135280"/>
            <a:ext cx="2442949" cy="682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সময়ঃ- ০৫ মিনিট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54954" y="4679746"/>
            <a:ext cx="7046258" cy="12568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যৌতুক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কি তা লেখ </a:t>
            </a:r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133600"/>
            <a:ext cx="3296800" cy="2109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28192"/>
            <a:ext cx="3657600" cy="317240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0066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891" y="1630820"/>
            <a:ext cx="3668110" cy="316978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7030A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587767" y="5072861"/>
            <a:ext cx="3810000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bn-BD" sz="2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এথেন্সের মেয়েরাও বিয়ের পরে</a:t>
            </a:r>
            <a:r>
              <a:rPr lang="bn-BD" sz="2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যৌতুক</a:t>
            </a:r>
            <a:r>
              <a:rPr lang="bn-BD" sz="2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নিয়ে যেতো। 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3834" y="5072861"/>
            <a:ext cx="3581400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bn-BD" sz="2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চীনে স্বামীর ঘরে যৌতুক সঙ্গে নিয়ে যেত কনে।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304800"/>
            <a:ext cx="7924800" cy="1143000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প্রাচীন  চীনে ও এথেন্সে যৌতুক গ্রহণকে সামাজিক মর্যাদা হিসেবে দেখা হতো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7">
            <a:extLst>
              <a:ext uri="{FF2B5EF4-FFF2-40B4-BE49-F238E27FC236}">
                <a16:creationId xmlns:a16="http://schemas.microsoft.com/office/drawing/2014/main" xmlns="" id="{9490D3FE-8B80-475F-8DFF-149D90B00A67}"/>
              </a:ext>
            </a:extLst>
          </p:cNvPr>
          <p:cNvSpPr/>
          <p:nvPr/>
        </p:nvSpPr>
        <p:spPr>
          <a:xfrm rot="16200000">
            <a:off x="4204978" y="1862246"/>
            <a:ext cx="655478" cy="436185"/>
          </a:xfrm>
          <a:custGeom>
            <a:avLst/>
            <a:gdLst>
              <a:gd name="connsiteX0" fmla="*/ 0 w 305081"/>
              <a:gd name="connsiteY0" fmla="*/ 87237 h 436185"/>
              <a:gd name="connsiteX1" fmla="*/ 152541 w 305081"/>
              <a:gd name="connsiteY1" fmla="*/ 87237 h 436185"/>
              <a:gd name="connsiteX2" fmla="*/ 152541 w 305081"/>
              <a:gd name="connsiteY2" fmla="*/ 0 h 436185"/>
              <a:gd name="connsiteX3" fmla="*/ 305081 w 305081"/>
              <a:gd name="connsiteY3" fmla="*/ 218093 h 436185"/>
              <a:gd name="connsiteX4" fmla="*/ 152541 w 305081"/>
              <a:gd name="connsiteY4" fmla="*/ 436185 h 436185"/>
              <a:gd name="connsiteX5" fmla="*/ 152541 w 305081"/>
              <a:gd name="connsiteY5" fmla="*/ 348948 h 436185"/>
              <a:gd name="connsiteX6" fmla="*/ 0 w 305081"/>
              <a:gd name="connsiteY6" fmla="*/ 348948 h 436185"/>
              <a:gd name="connsiteX7" fmla="*/ 0 w 305081"/>
              <a:gd name="connsiteY7" fmla="*/ 87237 h 43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5081" h="436185">
                <a:moveTo>
                  <a:pt x="0" y="87237"/>
                </a:moveTo>
                <a:lnTo>
                  <a:pt x="152541" y="87237"/>
                </a:lnTo>
                <a:lnTo>
                  <a:pt x="152541" y="0"/>
                </a:lnTo>
                <a:lnTo>
                  <a:pt x="305081" y="218093"/>
                </a:lnTo>
                <a:lnTo>
                  <a:pt x="152541" y="436185"/>
                </a:lnTo>
                <a:lnTo>
                  <a:pt x="152541" y="348948"/>
                </a:lnTo>
                <a:lnTo>
                  <a:pt x="0" y="348948"/>
                </a:lnTo>
                <a:lnTo>
                  <a:pt x="0" y="87237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87237" rIns="91525" bIns="87237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100" kern="1200"/>
          </a:p>
        </p:txBody>
      </p:sp>
      <p:sp>
        <p:nvSpPr>
          <p:cNvPr id="3" name="Freeform: Shape 5">
            <a:extLst>
              <a:ext uri="{FF2B5EF4-FFF2-40B4-BE49-F238E27FC236}">
                <a16:creationId xmlns:a16="http://schemas.microsoft.com/office/drawing/2014/main" xmlns="" id="{B2F3799D-7297-4310-9642-7C546B89BCC0}"/>
              </a:ext>
            </a:extLst>
          </p:cNvPr>
          <p:cNvSpPr/>
          <p:nvPr/>
        </p:nvSpPr>
        <p:spPr>
          <a:xfrm>
            <a:off x="3204789" y="533400"/>
            <a:ext cx="2357811" cy="1326298"/>
          </a:xfrm>
          <a:custGeom>
            <a:avLst/>
            <a:gdLst>
              <a:gd name="connsiteX0" fmla="*/ 0 w 1782484"/>
              <a:gd name="connsiteY0" fmla="*/ 641449 h 1282898"/>
              <a:gd name="connsiteX1" fmla="*/ 891242 w 1782484"/>
              <a:gd name="connsiteY1" fmla="*/ 0 h 1282898"/>
              <a:gd name="connsiteX2" fmla="*/ 1782484 w 1782484"/>
              <a:gd name="connsiteY2" fmla="*/ 641449 h 1282898"/>
              <a:gd name="connsiteX3" fmla="*/ 891242 w 1782484"/>
              <a:gd name="connsiteY3" fmla="*/ 1282898 h 1282898"/>
              <a:gd name="connsiteX4" fmla="*/ 0 w 1782484"/>
              <a:gd name="connsiteY4" fmla="*/ 641449 h 1282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2484" h="1282898">
                <a:moveTo>
                  <a:pt x="0" y="641449"/>
                </a:moveTo>
                <a:cubicBezTo>
                  <a:pt x="0" y="287186"/>
                  <a:pt x="399023" y="0"/>
                  <a:pt x="891242" y="0"/>
                </a:cubicBezTo>
                <a:cubicBezTo>
                  <a:pt x="1383461" y="0"/>
                  <a:pt x="1782484" y="287186"/>
                  <a:pt x="1782484" y="641449"/>
                </a:cubicBezTo>
                <a:cubicBezTo>
                  <a:pt x="1782484" y="995712"/>
                  <a:pt x="1383461" y="1282898"/>
                  <a:pt x="891242" y="1282898"/>
                </a:cubicBezTo>
                <a:cubicBezTo>
                  <a:pt x="399023" y="1282898"/>
                  <a:pt x="0" y="995712"/>
                  <a:pt x="0" y="641449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1359" tIns="208196" rIns="281359" bIns="208196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IN" sz="2000" b="1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সামাজিক  প্রথা</a:t>
            </a:r>
            <a:endParaRPr lang="en-US" sz="20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eeform: Shape 7">
            <a:extLst>
              <a:ext uri="{FF2B5EF4-FFF2-40B4-BE49-F238E27FC236}">
                <a16:creationId xmlns:a16="http://schemas.microsoft.com/office/drawing/2014/main" xmlns="" id="{5D6DBC8E-E1BA-4CFF-800E-0776C7AA838A}"/>
              </a:ext>
            </a:extLst>
          </p:cNvPr>
          <p:cNvSpPr/>
          <p:nvPr/>
        </p:nvSpPr>
        <p:spPr>
          <a:xfrm>
            <a:off x="6248400" y="2286000"/>
            <a:ext cx="2057400" cy="1878034"/>
          </a:xfrm>
          <a:custGeom>
            <a:avLst/>
            <a:gdLst>
              <a:gd name="connsiteX0" fmla="*/ 0 w 2405742"/>
              <a:gd name="connsiteY0" fmla="*/ 641449 h 1282898"/>
              <a:gd name="connsiteX1" fmla="*/ 1202871 w 2405742"/>
              <a:gd name="connsiteY1" fmla="*/ 0 h 1282898"/>
              <a:gd name="connsiteX2" fmla="*/ 2405742 w 2405742"/>
              <a:gd name="connsiteY2" fmla="*/ 641449 h 1282898"/>
              <a:gd name="connsiteX3" fmla="*/ 1202871 w 2405742"/>
              <a:gd name="connsiteY3" fmla="*/ 1282898 h 1282898"/>
              <a:gd name="connsiteX4" fmla="*/ 0 w 2405742"/>
              <a:gd name="connsiteY4" fmla="*/ 641449 h 1282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5742" h="1282898">
                <a:moveTo>
                  <a:pt x="0" y="641449"/>
                </a:moveTo>
                <a:cubicBezTo>
                  <a:pt x="0" y="287186"/>
                  <a:pt x="538544" y="0"/>
                  <a:pt x="1202871" y="0"/>
                </a:cubicBezTo>
                <a:cubicBezTo>
                  <a:pt x="1867198" y="0"/>
                  <a:pt x="2405742" y="287186"/>
                  <a:pt x="2405742" y="641449"/>
                </a:cubicBezTo>
                <a:cubicBezTo>
                  <a:pt x="2405742" y="995712"/>
                  <a:pt x="1867198" y="1282898"/>
                  <a:pt x="1202871" y="1282898"/>
                </a:cubicBezTo>
                <a:cubicBezTo>
                  <a:pt x="538544" y="1282898"/>
                  <a:pt x="0" y="995712"/>
                  <a:pt x="0" y="641449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5173" tIns="210736" rIns="375173" bIns="210736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IN" sz="2000" b="1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দারিদ্র</a:t>
            </a:r>
            <a:endParaRPr lang="en-US" sz="20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eeform: Shape 9">
            <a:extLst>
              <a:ext uri="{FF2B5EF4-FFF2-40B4-BE49-F238E27FC236}">
                <a16:creationId xmlns:a16="http://schemas.microsoft.com/office/drawing/2014/main" xmlns="" id="{54E7A664-3C7C-4A8A-9FD4-DFA14E3A76A2}"/>
              </a:ext>
            </a:extLst>
          </p:cNvPr>
          <p:cNvSpPr/>
          <p:nvPr/>
        </p:nvSpPr>
        <p:spPr>
          <a:xfrm>
            <a:off x="3276600" y="4800600"/>
            <a:ext cx="2683998" cy="1371600"/>
          </a:xfrm>
          <a:custGeom>
            <a:avLst/>
            <a:gdLst>
              <a:gd name="connsiteX0" fmla="*/ 0 w 2159785"/>
              <a:gd name="connsiteY0" fmla="*/ 641449 h 1282898"/>
              <a:gd name="connsiteX1" fmla="*/ 1079893 w 2159785"/>
              <a:gd name="connsiteY1" fmla="*/ 0 h 1282898"/>
              <a:gd name="connsiteX2" fmla="*/ 2159786 w 2159785"/>
              <a:gd name="connsiteY2" fmla="*/ 641449 h 1282898"/>
              <a:gd name="connsiteX3" fmla="*/ 1079893 w 2159785"/>
              <a:gd name="connsiteY3" fmla="*/ 1282898 h 1282898"/>
              <a:gd name="connsiteX4" fmla="*/ 0 w 2159785"/>
              <a:gd name="connsiteY4" fmla="*/ 641449 h 1282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785" h="1282898">
                <a:moveTo>
                  <a:pt x="0" y="641449"/>
                </a:moveTo>
                <a:cubicBezTo>
                  <a:pt x="0" y="287186"/>
                  <a:pt x="483485" y="0"/>
                  <a:pt x="1079893" y="0"/>
                </a:cubicBezTo>
                <a:cubicBezTo>
                  <a:pt x="1676301" y="0"/>
                  <a:pt x="2159786" y="287186"/>
                  <a:pt x="2159786" y="641449"/>
                </a:cubicBezTo>
                <a:cubicBezTo>
                  <a:pt x="2159786" y="995712"/>
                  <a:pt x="1676301" y="1282898"/>
                  <a:pt x="1079893" y="1282898"/>
                </a:cubicBezTo>
                <a:cubicBezTo>
                  <a:pt x="483485" y="1282898"/>
                  <a:pt x="0" y="995712"/>
                  <a:pt x="0" y="64144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0263" tIns="201846" rIns="330263" bIns="201846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IN" sz="2000" b="1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অর্থ,সম্পত্তি পাওয়ার আকাঙ্কা</a:t>
            </a:r>
            <a:endParaRPr lang="en-US" sz="20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eeform: Shape 18">
            <a:extLst>
              <a:ext uri="{FF2B5EF4-FFF2-40B4-BE49-F238E27FC236}">
                <a16:creationId xmlns:a16="http://schemas.microsoft.com/office/drawing/2014/main" xmlns="" id="{8BE09AC8-BE49-4161-8F03-4A3FA923F2F9}"/>
              </a:ext>
            </a:extLst>
          </p:cNvPr>
          <p:cNvSpPr/>
          <p:nvPr/>
        </p:nvSpPr>
        <p:spPr>
          <a:xfrm rot="57564">
            <a:off x="5547300" y="3118880"/>
            <a:ext cx="777305" cy="460746"/>
          </a:xfrm>
          <a:custGeom>
            <a:avLst/>
            <a:gdLst>
              <a:gd name="connsiteX0" fmla="*/ 0 w 64861"/>
              <a:gd name="connsiteY0" fmla="*/ 87237 h 436185"/>
              <a:gd name="connsiteX1" fmla="*/ 32431 w 64861"/>
              <a:gd name="connsiteY1" fmla="*/ 87237 h 436185"/>
              <a:gd name="connsiteX2" fmla="*/ 32431 w 64861"/>
              <a:gd name="connsiteY2" fmla="*/ 0 h 436185"/>
              <a:gd name="connsiteX3" fmla="*/ 64861 w 64861"/>
              <a:gd name="connsiteY3" fmla="*/ 218093 h 436185"/>
              <a:gd name="connsiteX4" fmla="*/ 32431 w 64861"/>
              <a:gd name="connsiteY4" fmla="*/ 436185 h 436185"/>
              <a:gd name="connsiteX5" fmla="*/ 32431 w 64861"/>
              <a:gd name="connsiteY5" fmla="*/ 348948 h 436185"/>
              <a:gd name="connsiteX6" fmla="*/ 0 w 64861"/>
              <a:gd name="connsiteY6" fmla="*/ 348948 h 436185"/>
              <a:gd name="connsiteX7" fmla="*/ 0 w 64861"/>
              <a:gd name="connsiteY7" fmla="*/ 87237 h 43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861" h="436185">
                <a:moveTo>
                  <a:pt x="0" y="87237"/>
                </a:moveTo>
                <a:lnTo>
                  <a:pt x="32431" y="87237"/>
                </a:lnTo>
                <a:lnTo>
                  <a:pt x="32431" y="0"/>
                </a:lnTo>
                <a:lnTo>
                  <a:pt x="64861" y="218093"/>
                </a:lnTo>
                <a:lnTo>
                  <a:pt x="32431" y="436185"/>
                </a:lnTo>
                <a:lnTo>
                  <a:pt x="32431" y="348948"/>
                </a:lnTo>
                <a:lnTo>
                  <a:pt x="0" y="348948"/>
                </a:lnTo>
                <a:lnTo>
                  <a:pt x="0" y="87237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87236" rIns="19458" bIns="87237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kern="1200" dirty="0"/>
              <a:t>``</a:t>
            </a:r>
          </a:p>
        </p:txBody>
      </p:sp>
      <p:sp>
        <p:nvSpPr>
          <p:cNvPr id="7" name="Freeform: Shape 19">
            <a:extLst>
              <a:ext uri="{FF2B5EF4-FFF2-40B4-BE49-F238E27FC236}">
                <a16:creationId xmlns:a16="http://schemas.microsoft.com/office/drawing/2014/main" xmlns="" id="{67DAA036-7BA6-40DB-8171-F91B0BD1954A}"/>
              </a:ext>
            </a:extLst>
          </p:cNvPr>
          <p:cNvSpPr/>
          <p:nvPr/>
        </p:nvSpPr>
        <p:spPr>
          <a:xfrm rot="5400000">
            <a:off x="4151928" y="4354122"/>
            <a:ext cx="761574" cy="436185"/>
          </a:xfrm>
          <a:custGeom>
            <a:avLst/>
            <a:gdLst>
              <a:gd name="connsiteX0" fmla="*/ 0 w 305081"/>
              <a:gd name="connsiteY0" fmla="*/ 87237 h 436185"/>
              <a:gd name="connsiteX1" fmla="*/ 152541 w 305081"/>
              <a:gd name="connsiteY1" fmla="*/ 87237 h 436185"/>
              <a:gd name="connsiteX2" fmla="*/ 152541 w 305081"/>
              <a:gd name="connsiteY2" fmla="*/ 0 h 436185"/>
              <a:gd name="connsiteX3" fmla="*/ 305081 w 305081"/>
              <a:gd name="connsiteY3" fmla="*/ 218093 h 436185"/>
              <a:gd name="connsiteX4" fmla="*/ 152541 w 305081"/>
              <a:gd name="connsiteY4" fmla="*/ 436185 h 436185"/>
              <a:gd name="connsiteX5" fmla="*/ 152541 w 305081"/>
              <a:gd name="connsiteY5" fmla="*/ 348948 h 436185"/>
              <a:gd name="connsiteX6" fmla="*/ 0 w 305081"/>
              <a:gd name="connsiteY6" fmla="*/ 348948 h 436185"/>
              <a:gd name="connsiteX7" fmla="*/ 0 w 305081"/>
              <a:gd name="connsiteY7" fmla="*/ 87237 h 43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5081" h="436185">
                <a:moveTo>
                  <a:pt x="0" y="87237"/>
                </a:moveTo>
                <a:lnTo>
                  <a:pt x="152541" y="87237"/>
                </a:lnTo>
                <a:lnTo>
                  <a:pt x="152541" y="0"/>
                </a:lnTo>
                <a:lnTo>
                  <a:pt x="305081" y="218093"/>
                </a:lnTo>
                <a:lnTo>
                  <a:pt x="152541" y="436185"/>
                </a:lnTo>
                <a:lnTo>
                  <a:pt x="152541" y="348948"/>
                </a:lnTo>
                <a:lnTo>
                  <a:pt x="0" y="348948"/>
                </a:lnTo>
                <a:lnTo>
                  <a:pt x="0" y="87237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7236" rIns="91524" bIns="87238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100" kern="1200"/>
          </a:p>
        </p:txBody>
      </p:sp>
      <p:sp>
        <p:nvSpPr>
          <p:cNvPr id="8" name="Freeform: Shape 20">
            <a:extLst>
              <a:ext uri="{FF2B5EF4-FFF2-40B4-BE49-F238E27FC236}">
                <a16:creationId xmlns:a16="http://schemas.microsoft.com/office/drawing/2014/main" xmlns="" id="{DC17E8BA-04C6-46CC-9F10-5BE1B4F513EF}"/>
              </a:ext>
            </a:extLst>
          </p:cNvPr>
          <p:cNvSpPr/>
          <p:nvPr/>
        </p:nvSpPr>
        <p:spPr>
          <a:xfrm>
            <a:off x="2895600" y="3073719"/>
            <a:ext cx="628846" cy="460748"/>
          </a:xfrm>
          <a:custGeom>
            <a:avLst/>
            <a:gdLst>
              <a:gd name="connsiteX0" fmla="*/ 0 w 609455"/>
              <a:gd name="connsiteY0" fmla="*/ 87237 h 436185"/>
              <a:gd name="connsiteX1" fmla="*/ 391363 w 609455"/>
              <a:gd name="connsiteY1" fmla="*/ 87237 h 436185"/>
              <a:gd name="connsiteX2" fmla="*/ 391363 w 609455"/>
              <a:gd name="connsiteY2" fmla="*/ 0 h 436185"/>
              <a:gd name="connsiteX3" fmla="*/ 609455 w 609455"/>
              <a:gd name="connsiteY3" fmla="*/ 218093 h 436185"/>
              <a:gd name="connsiteX4" fmla="*/ 391363 w 609455"/>
              <a:gd name="connsiteY4" fmla="*/ 436185 h 436185"/>
              <a:gd name="connsiteX5" fmla="*/ 391363 w 609455"/>
              <a:gd name="connsiteY5" fmla="*/ 348948 h 436185"/>
              <a:gd name="connsiteX6" fmla="*/ 0 w 609455"/>
              <a:gd name="connsiteY6" fmla="*/ 348948 h 436185"/>
              <a:gd name="connsiteX7" fmla="*/ 0 w 609455"/>
              <a:gd name="connsiteY7" fmla="*/ 87237 h 43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455" h="436185">
                <a:moveTo>
                  <a:pt x="609455" y="348948"/>
                </a:moveTo>
                <a:lnTo>
                  <a:pt x="218092" y="348948"/>
                </a:lnTo>
                <a:lnTo>
                  <a:pt x="218092" y="436185"/>
                </a:lnTo>
                <a:lnTo>
                  <a:pt x="0" y="218092"/>
                </a:lnTo>
                <a:lnTo>
                  <a:pt x="218092" y="0"/>
                </a:lnTo>
                <a:lnTo>
                  <a:pt x="218092" y="87237"/>
                </a:lnTo>
                <a:lnTo>
                  <a:pt x="609455" y="87237"/>
                </a:lnTo>
                <a:lnTo>
                  <a:pt x="609455" y="348948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0854" tIns="87237" rIns="0" bIns="87237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100" kern="1200"/>
          </a:p>
        </p:txBody>
      </p:sp>
      <p:sp>
        <p:nvSpPr>
          <p:cNvPr id="9" name="Freeform: Shape 11">
            <a:extLst>
              <a:ext uri="{FF2B5EF4-FFF2-40B4-BE49-F238E27FC236}">
                <a16:creationId xmlns:a16="http://schemas.microsoft.com/office/drawing/2014/main" xmlns="" id="{E492EDA6-5BF9-46A8-A4F5-10AA8FC78860}"/>
              </a:ext>
            </a:extLst>
          </p:cNvPr>
          <p:cNvSpPr/>
          <p:nvPr/>
        </p:nvSpPr>
        <p:spPr>
          <a:xfrm>
            <a:off x="838200" y="2426405"/>
            <a:ext cx="1981200" cy="1777917"/>
          </a:xfrm>
          <a:custGeom>
            <a:avLst/>
            <a:gdLst>
              <a:gd name="connsiteX0" fmla="*/ 0 w 2178797"/>
              <a:gd name="connsiteY0" fmla="*/ 641449 h 1282898"/>
              <a:gd name="connsiteX1" fmla="*/ 1089399 w 2178797"/>
              <a:gd name="connsiteY1" fmla="*/ 0 h 1282898"/>
              <a:gd name="connsiteX2" fmla="*/ 2178798 w 2178797"/>
              <a:gd name="connsiteY2" fmla="*/ 641449 h 1282898"/>
              <a:gd name="connsiteX3" fmla="*/ 1089399 w 2178797"/>
              <a:gd name="connsiteY3" fmla="*/ 1282898 h 1282898"/>
              <a:gd name="connsiteX4" fmla="*/ 0 w 2178797"/>
              <a:gd name="connsiteY4" fmla="*/ 641449 h 1282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8797" h="1282898">
                <a:moveTo>
                  <a:pt x="0" y="641449"/>
                </a:moveTo>
                <a:cubicBezTo>
                  <a:pt x="0" y="287186"/>
                  <a:pt x="487741" y="0"/>
                  <a:pt x="1089399" y="0"/>
                </a:cubicBezTo>
                <a:cubicBezTo>
                  <a:pt x="1691057" y="0"/>
                  <a:pt x="2178798" y="287186"/>
                  <a:pt x="2178798" y="641449"/>
                </a:cubicBezTo>
                <a:cubicBezTo>
                  <a:pt x="2178798" y="995712"/>
                  <a:pt x="1691057" y="1282898"/>
                  <a:pt x="1089399" y="1282898"/>
                </a:cubicBezTo>
                <a:cubicBezTo>
                  <a:pt x="487741" y="1282898"/>
                  <a:pt x="0" y="995712"/>
                  <a:pt x="0" y="641449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4317" tIns="203116" rIns="334317" bIns="203116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IN" b="1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নারীদের  পরিনর্ভরশীলতা</a:t>
            </a:r>
            <a:endParaRPr lang="en-US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eeform: Shape 16">
            <a:extLst>
              <a:ext uri="{FF2B5EF4-FFF2-40B4-BE49-F238E27FC236}">
                <a16:creationId xmlns:a16="http://schemas.microsoft.com/office/drawing/2014/main" xmlns="" id="{E7D5F6FA-73A5-42D6-9CAD-F7045D395FF8}"/>
              </a:ext>
            </a:extLst>
          </p:cNvPr>
          <p:cNvSpPr/>
          <p:nvPr/>
        </p:nvSpPr>
        <p:spPr>
          <a:xfrm>
            <a:off x="3521938" y="2403288"/>
            <a:ext cx="2021559" cy="1861572"/>
          </a:xfrm>
          <a:custGeom>
            <a:avLst/>
            <a:gdLst>
              <a:gd name="connsiteX0" fmla="*/ 0 w 1154608"/>
              <a:gd name="connsiteY0" fmla="*/ 577304 h 1154608"/>
              <a:gd name="connsiteX1" fmla="*/ 577304 w 1154608"/>
              <a:gd name="connsiteY1" fmla="*/ 0 h 1154608"/>
              <a:gd name="connsiteX2" fmla="*/ 1154608 w 1154608"/>
              <a:gd name="connsiteY2" fmla="*/ 577304 h 1154608"/>
              <a:gd name="connsiteX3" fmla="*/ 577304 w 1154608"/>
              <a:gd name="connsiteY3" fmla="*/ 1154608 h 1154608"/>
              <a:gd name="connsiteX4" fmla="*/ 0 w 1154608"/>
              <a:gd name="connsiteY4" fmla="*/ 577304 h 1154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4608" h="1154608">
                <a:moveTo>
                  <a:pt x="0" y="577304"/>
                </a:moveTo>
                <a:cubicBezTo>
                  <a:pt x="0" y="258468"/>
                  <a:pt x="258468" y="0"/>
                  <a:pt x="577304" y="0"/>
                </a:cubicBezTo>
                <a:cubicBezTo>
                  <a:pt x="896140" y="0"/>
                  <a:pt x="1154608" y="258468"/>
                  <a:pt x="1154608" y="577304"/>
                </a:cubicBezTo>
                <a:cubicBezTo>
                  <a:pt x="1154608" y="896140"/>
                  <a:pt x="896140" y="1154608"/>
                  <a:pt x="577304" y="1154608"/>
                </a:cubicBezTo>
                <a:cubicBezTo>
                  <a:pt x="258468" y="1154608"/>
                  <a:pt x="0" y="896140"/>
                  <a:pt x="0" y="577304"/>
                </a:cubicBez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4488" tIns="194488" rIns="194488" bIns="194488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BD" sz="3200" b="1" kern="1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যৌতুকের </a:t>
            </a:r>
            <a:r>
              <a:rPr lang="bn-IN" sz="3200" b="1" kern="1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endParaRPr lang="en-US" sz="3200" b="1" kern="1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</TotalTime>
  <Words>309</Words>
  <Application>Microsoft Office PowerPoint</Application>
  <PresentationFormat>On-screen Show (4:3)</PresentationFormat>
  <Paragraphs>76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Shake rasel</dc:creator>
  <cp:lastModifiedBy>DELL</cp:lastModifiedBy>
  <cp:revision>83</cp:revision>
  <dcterms:created xsi:type="dcterms:W3CDTF">2006-08-16T00:00:00Z</dcterms:created>
  <dcterms:modified xsi:type="dcterms:W3CDTF">2020-09-19T03:32:45Z</dcterms:modified>
</cp:coreProperties>
</file>