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74" r:id="rId7"/>
    <p:sldId id="263" r:id="rId8"/>
    <p:sldId id="264" r:id="rId9"/>
    <p:sldId id="265" r:id="rId10"/>
    <p:sldId id="266" r:id="rId11"/>
    <p:sldId id="275" r:id="rId12"/>
    <p:sldId id="267" r:id="rId13"/>
    <p:sldId id="278" r:id="rId14"/>
    <p:sldId id="279" r:id="rId15"/>
    <p:sldId id="277" r:id="rId16"/>
    <p:sldId id="276" r:id="rId17"/>
    <p:sldId id="268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E5F5"/>
    <a:srgbClr val="DEA900"/>
    <a:srgbClr val="FF0066"/>
    <a:srgbClr val="C31BA3"/>
    <a:srgbClr val="E024BC"/>
    <a:srgbClr val="EAACD5"/>
    <a:srgbClr val="DD79BC"/>
    <a:srgbClr val="99FF66"/>
    <a:srgbClr val="D636DA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4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9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5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0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9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7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B6F9-DC0B-494C-8FC5-0E4F19F74DDC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7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362200" y="1219200"/>
            <a:ext cx="6629400" cy="5334000"/>
          </a:xfrm>
          <a:prstGeom prst="star5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90945" y="498764"/>
            <a:ext cx="4357255" cy="1101436"/>
          </a:xfrm>
          <a:prstGeom prst="ellipse">
            <a:avLst/>
          </a:prstGeom>
          <a:solidFill>
            <a:srgbClr val="EB21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51E5F5"/>
                </a:solidFill>
              </a:rPr>
              <a:t>শুভেচ্ছা</a:t>
            </a:r>
            <a:endParaRPr lang="en-US" sz="5400" dirty="0">
              <a:solidFill>
                <a:srgbClr val="51E5F5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315200" y="1447800"/>
            <a:ext cx="914400" cy="914400"/>
          </a:xfrm>
          <a:prstGeom prst="star5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362200" y="5243945"/>
            <a:ext cx="914400" cy="914400"/>
          </a:xfrm>
          <a:prstGeom prst="star5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90945" y="2743200"/>
            <a:ext cx="1918855" cy="1752600"/>
          </a:xfrm>
          <a:prstGeom prst="star5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7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50918" y="304800"/>
            <a:ext cx="4800600" cy="838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প্রামান্য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সংজ্ঞা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1618" y="1295400"/>
            <a:ext cx="8839200" cy="5410200"/>
          </a:xfrm>
          <a:prstGeom prst="roundRect">
            <a:avLst/>
          </a:prstGeom>
          <a:solidFill>
            <a:srgbClr val="27E5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প্রাচীন গ্রিক দার্শনিক হেরোডোটাস ২,৫০০ বছর পূর্বে গণতন্ত্রের সংজ্ঞা নির্ধারণ করেছেন। তিনি বলেছেনঃ</a:t>
            </a:r>
          </a:p>
          <a:p>
            <a:pPr algn="ctr"/>
            <a:endParaRPr lang="bn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n-IN" dirty="0" smtClean="0">
                <a:solidFill>
                  <a:schemeClr val="tx2">
                    <a:lumMod val="75000"/>
                  </a:schemeClr>
                </a:solidFill>
              </a:rPr>
              <a:t>“গণতন্ত্র এক প্রকার শাসনব্যবস্থা, যেখানে শাসনক্ষমতা কোনো শ্রেণি বা শ্রেণিসমূহের উপর ন্যস্ত থাকেনা বরং সমাজের সদস্যদের উপর ন্যস্ত হয় ব্যাপকভাবে।”</a:t>
            </a:r>
          </a:p>
          <a:p>
            <a:pPr algn="ctr"/>
            <a:endParaRPr lang="bn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গণতন্ত্রের সর্বাপেক্ষা জনপ্রিয় সংজ্ঞাটি দিয়েছেন আব্রাহাম লিংকন-</a:t>
            </a:r>
          </a:p>
          <a:p>
            <a:pPr algn="ctr"/>
            <a:endParaRPr lang="bn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n-IN" dirty="0" smtClean="0">
                <a:solidFill>
                  <a:schemeClr val="tx2">
                    <a:lumMod val="75000"/>
                  </a:schemeClr>
                </a:solidFill>
              </a:rPr>
              <a:t>“গণতন্ত্র হচ্ছে জনগণের কল্যাণের জন্য,জনগণের দ্বারা পরিচালিত </a:t>
            </a:r>
          </a:p>
          <a:p>
            <a:pPr algn="ctr"/>
            <a:r>
              <a:rPr lang="bn-IN" dirty="0" smtClean="0">
                <a:solidFill>
                  <a:schemeClr val="tx2">
                    <a:lumMod val="75000"/>
                  </a:schemeClr>
                </a:solidFill>
              </a:rPr>
              <a:t>ও জনপ্রতিনিধিত্বমূলক শাসনব্যবস্থা।”</a:t>
            </a:r>
          </a:p>
          <a:p>
            <a:pPr algn="ctr"/>
            <a:endParaRPr lang="bn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গণতন্ত্র সম্পর্কে স্বচ্ছ একটি ধারণা দিয়েছেন সি এফ স্ট্রং।তার মতে-</a:t>
            </a:r>
          </a:p>
          <a:p>
            <a:pPr algn="ctr"/>
            <a:endParaRPr lang="bn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n-IN" dirty="0" smtClean="0">
                <a:solidFill>
                  <a:schemeClr val="tx2">
                    <a:lumMod val="75000"/>
                  </a:schemeClr>
                </a:solidFill>
              </a:rPr>
              <a:t>“শাসিতের সম্মতির উপর প্রতিষ্টিত সরকারব্যবস্থাকে বলা হয় গণতন্ত্র।”</a:t>
            </a:r>
          </a:p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5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685800" y="762000"/>
            <a:ext cx="7848600" cy="54102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0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-Down Arrow 2"/>
          <p:cNvSpPr/>
          <p:nvPr/>
        </p:nvSpPr>
        <p:spPr>
          <a:xfrm>
            <a:off x="249382" y="124691"/>
            <a:ext cx="1371600" cy="6400800"/>
          </a:xfrm>
          <a:prstGeom prst="up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গ</a:t>
            </a: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ণ</a:t>
            </a: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ত</a:t>
            </a: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ন্ত্রে</a:t>
            </a: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র</a:t>
            </a:r>
          </a:p>
          <a:p>
            <a:pPr algn="ctr"/>
            <a:endParaRPr lang="bn-IN" sz="3200" dirty="0">
              <a:solidFill>
                <a:srgbClr val="C41295"/>
              </a:solidFill>
            </a:endParaRP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প্র</a:t>
            </a: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কা</a:t>
            </a: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র</a:t>
            </a:r>
          </a:p>
          <a:p>
            <a:pPr algn="ctr"/>
            <a:r>
              <a:rPr lang="bn-IN" sz="3200" dirty="0" smtClean="0">
                <a:solidFill>
                  <a:srgbClr val="C41295"/>
                </a:solidFill>
              </a:rPr>
              <a:t>ভে</a:t>
            </a:r>
          </a:p>
          <a:p>
            <a:pPr algn="ctr"/>
            <a:r>
              <a:rPr lang="bn-IN" sz="3200" dirty="0">
                <a:solidFill>
                  <a:srgbClr val="C41295"/>
                </a:solidFill>
              </a:rPr>
              <a:t>দ</a:t>
            </a:r>
            <a:endParaRPr lang="bn-IN" sz="3200" dirty="0" smtClean="0">
              <a:solidFill>
                <a:srgbClr val="C41295"/>
              </a:solidFill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2369127" y="228600"/>
            <a:ext cx="6324600" cy="6553200"/>
          </a:xfrm>
          <a:prstGeom prst="snip2SameRect">
            <a:avLst/>
          </a:prstGeom>
          <a:solidFill>
            <a:srgbClr val="FA7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গণতন্ত্র ২ প্রকারঃ</a:t>
            </a:r>
          </a:p>
          <a:p>
            <a:pPr algn="ctr"/>
            <a:endParaRPr lang="bn-IN" dirty="0" smtClean="0"/>
          </a:p>
          <a:p>
            <a:r>
              <a:rPr lang="bn-IN" sz="2400" dirty="0" smtClean="0"/>
              <a:t>১/  প্রত্যক্ষ গণতন্ত্র</a:t>
            </a:r>
          </a:p>
          <a:p>
            <a:r>
              <a:rPr lang="bn-IN" sz="2400" dirty="0" smtClean="0"/>
              <a:t>২/  পরোক্ষ বাপ্রতিনিধিত্বমূলক গণতন্ত্র</a:t>
            </a:r>
          </a:p>
          <a:p>
            <a:endParaRPr lang="bn-IN" dirty="0" smtClean="0"/>
          </a:p>
          <a:p>
            <a:endParaRPr lang="bn-IN" dirty="0"/>
          </a:p>
          <a:p>
            <a:r>
              <a:rPr lang="bn-IN" sz="2400" i="1" u="sng" dirty="0" smtClean="0">
                <a:solidFill>
                  <a:srgbClr val="C00000"/>
                </a:solidFill>
              </a:rPr>
              <a:t>১</a:t>
            </a:r>
            <a:r>
              <a:rPr lang="bn-IN" sz="2400" i="1" u="sng" dirty="0" smtClean="0">
                <a:solidFill>
                  <a:srgbClr val="920000"/>
                </a:solidFill>
              </a:rPr>
              <a:t>/ প্রত্যক্ষ গণতন্ত্রঃ</a:t>
            </a:r>
          </a:p>
          <a:p>
            <a:endParaRPr lang="bn-IN" sz="2400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n-IN" dirty="0" smtClean="0"/>
              <a:t>যে গণতন্ত্র জনগণ সরাসরি রাষ্ট্রীয় কাজে অংশগ্রহণ করে শাসনকার্য পরিচালনা করে তাকে প্রত্যক্ষ গণতন্ত্র বলে।</a:t>
            </a:r>
          </a:p>
          <a:p>
            <a:endParaRPr lang="bn-IN" dirty="0" smtClean="0"/>
          </a:p>
          <a:p>
            <a:r>
              <a:rPr lang="bn-IN" sz="2400" i="1" u="sng" dirty="0" smtClean="0">
                <a:solidFill>
                  <a:schemeClr val="accent2">
                    <a:lumMod val="75000"/>
                  </a:schemeClr>
                </a:solidFill>
              </a:rPr>
              <a:t>২/পরোক্ষ গণতন্ত্রঃ</a:t>
            </a:r>
          </a:p>
          <a:p>
            <a:endParaRPr lang="bn-IN" sz="2400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n-IN" dirty="0" smtClean="0"/>
              <a:t>যে গণতান্ত্রিক ব্যবস্থায় নির্দিষ্ট সময় অন্তর জনগণ  নির্বাচনের  মাধ্যমেপ্রতিনিধি নির্বাচিত করে এবং এই প্রতিনিধিদের উপরই শাসনব্যবস্থা বা সরকার পরিচালনার দায়িত্ব ন্যস্ত থাকে তাকে পরোক্ষ গণতন্ত্র  বলে।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0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495300" y="381000"/>
            <a:ext cx="4267200" cy="6858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গণতন্ত্রের বৈশিষ্ট্য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24000" y="1600200"/>
            <a:ext cx="6477000" cy="38862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61979" y="5715000"/>
            <a:ext cx="3801041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প্রতিনিধিত্বমূলক সরকার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2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457200" y="381000"/>
            <a:ext cx="4343400" cy="6858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গণতন্ত্রের বৈশিষ্ট্য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600200" y="1600200"/>
            <a:ext cx="6477000" cy="38100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0" y="5867400"/>
            <a:ext cx="244810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বহুদলীয় ব্যবস্থা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2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609600" y="304800"/>
            <a:ext cx="4076700" cy="713232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গণতন্ত্রের বৈশিষ্ট্য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371600" y="1600200"/>
            <a:ext cx="6705600" cy="35814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25190" y="5562600"/>
            <a:ext cx="272222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</a:rPr>
              <a:t>আইনের শাসন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838200" y="228600"/>
            <a:ext cx="4648200" cy="817003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গণতন্ত্রের বৈশিষ্ট্য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43000" y="1600200"/>
            <a:ext cx="7086600" cy="37338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6436" y="5745962"/>
            <a:ext cx="2925801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স্বাধীন প্রচারমাধ্যম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228600" y="304800"/>
            <a:ext cx="8763000" cy="685800"/>
          </a:xfrm>
          <a:prstGeom prst="flowChartInputOutput">
            <a:avLst/>
          </a:prstGeom>
          <a:solidFill>
            <a:srgbClr val="26D4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গণতন্ত্রের বৈশিষ্ট্যসমূহ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624455" cy="5181600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bn-IN" sz="2400" dirty="0" smtClean="0"/>
          </a:p>
          <a:p>
            <a:r>
              <a:rPr lang="bn-IN" sz="2400" dirty="0" smtClean="0"/>
              <a:t>১/ নিয়মতান্ত্রিক শাসনব্যবস্থা</a:t>
            </a:r>
          </a:p>
          <a:p>
            <a:endParaRPr lang="bn-IN" sz="2400" dirty="0" smtClean="0"/>
          </a:p>
          <a:p>
            <a:r>
              <a:rPr lang="bn-IN" sz="2400" dirty="0" smtClean="0">
                <a:solidFill>
                  <a:srgbClr val="0070C0"/>
                </a:solidFill>
              </a:rPr>
              <a:t>২/প্রতিনিধিত্বমূলক সরকার</a:t>
            </a:r>
          </a:p>
          <a:p>
            <a:endParaRPr lang="bn-IN" sz="2400" dirty="0" smtClean="0"/>
          </a:p>
          <a:p>
            <a:r>
              <a:rPr lang="bn-IN" sz="2400" dirty="0" smtClean="0"/>
              <a:t>৩/সংখ্যাগরিষ্ঠের শাসন</a:t>
            </a:r>
          </a:p>
          <a:p>
            <a:endParaRPr lang="bn-IN" sz="2400" dirty="0" smtClean="0"/>
          </a:p>
          <a:p>
            <a:r>
              <a:rPr lang="bn-IN" sz="2400" dirty="0" smtClean="0">
                <a:solidFill>
                  <a:srgbClr val="0070C0"/>
                </a:solidFill>
              </a:rPr>
              <a:t>৪/জনগণের সার্বভৌমত্ব</a:t>
            </a:r>
          </a:p>
          <a:p>
            <a:endParaRPr lang="bn-IN" sz="2400" dirty="0" smtClean="0"/>
          </a:p>
          <a:p>
            <a:r>
              <a:rPr lang="bn-IN" sz="2400" dirty="0" smtClean="0"/>
              <a:t>৫/জবাবদিহিমূলক শাসনব্যবস্থা</a:t>
            </a:r>
          </a:p>
          <a:p>
            <a:endParaRPr lang="bn-IN" sz="2400" dirty="0" smtClean="0"/>
          </a:p>
          <a:p>
            <a:r>
              <a:rPr lang="bn-IN" sz="2400" dirty="0" smtClean="0">
                <a:solidFill>
                  <a:srgbClr val="0070C0"/>
                </a:solidFill>
              </a:rPr>
              <a:t>৬/জনমতের প্রাধান্য</a:t>
            </a:r>
          </a:p>
          <a:p>
            <a:endParaRPr lang="bn-IN" sz="2400" dirty="0" smtClean="0"/>
          </a:p>
          <a:p>
            <a:endParaRPr lang="bn-IN" sz="2400" dirty="0"/>
          </a:p>
          <a:p>
            <a:endParaRPr lang="bn-IN" sz="2400" dirty="0" smtClean="0"/>
          </a:p>
          <a:p>
            <a:r>
              <a:rPr lang="bn-IN" sz="2400" dirty="0" smtClean="0"/>
              <a:t>৭/বহুদলীয় ব্যবস্থা</a:t>
            </a:r>
          </a:p>
          <a:p>
            <a:endParaRPr lang="bn-IN" sz="2400" dirty="0" smtClean="0"/>
          </a:p>
          <a:p>
            <a:r>
              <a:rPr lang="bn-IN" sz="2400" dirty="0" smtClean="0">
                <a:solidFill>
                  <a:srgbClr val="0070C0"/>
                </a:solidFill>
              </a:rPr>
              <a:t>৮/আইনের শাসন</a:t>
            </a:r>
          </a:p>
          <a:p>
            <a:endParaRPr lang="bn-IN" sz="2400" dirty="0" smtClean="0"/>
          </a:p>
          <a:p>
            <a:r>
              <a:rPr lang="bn-IN" sz="2400" dirty="0" smtClean="0"/>
              <a:t>৯/সংবিধানের প্রাধান্য</a:t>
            </a:r>
          </a:p>
          <a:p>
            <a:endParaRPr lang="bn-IN" sz="2400" dirty="0" smtClean="0"/>
          </a:p>
          <a:p>
            <a:r>
              <a:rPr lang="bn-IN" sz="2400" dirty="0" smtClean="0">
                <a:solidFill>
                  <a:srgbClr val="0070C0"/>
                </a:solidFill>
              </a:rPr>
              <a:t>১০/বিচার বিভাগের নিরপেক্ষতা</a:t>
            </a:r>
          </a:p>
          <a:p>
            <a:endParaRPr lang="bn-IN" sz="2400" dirty="0" smtClean="0"/>
          </a:p>
          <a:p>
            <a:r>
              <a:rPr lang="bn-IN" sz="2400" dirty="0" smtClean="0"/>
              <a:t>১১/স্বাধীন প্রচারমাধ্যম</a:t>
            </a:r>
          </a:p>
          <a:p>
            <a:endParaRPr lang="bn-IN" sz="2400" dirty="0" smtClean="0"/>
          </a:p>
          <a:p>
            <a:r>
              <a:rPr lang="bn-IN" sz="2400" dirty="0" smtClean="0">
                <a:solidFill>
                  <a:srgbClr val="0070C0"/>
                </a:solidFill>
              </a:rPr>
              <a:t>১২/নাগরিক অধিকার সংরক্ষণ</a:t>
            </a:r>
          </a:p>
          <a:p>
            <a:endParaRPr lang="bn-IN" sz="2400" dirty="0"/>
          </a:p>
        </p:txBody>
      </p:sp>
    </p:spTree>
    <p:extLst>
      <p:ext uri="{BB962C8B-B14F-4D97-AF65-F5344CB8AC3E}">
        <p14:creationId xmlns:p14="http://schemas.microsoft.com/office/powerpoint/2010/main" val="96764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228600"/>
            <a:ext cx="6096000" cy="137160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ধন্যবাদ সবাইকে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98196"/>
            <a:ext cx="7924800" cy="468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6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1524000" y="381000"/>
            <a:ext cx="7239000" cy="6172200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33CC"/>
                </a:solidFill>
              </a:rPr>
              <a:t>উম্মে ফাতেমা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প্রভাষক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রাষ্ট্রবিজ্ঞান বিভাগ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হুলাইন ছালেহ নূর ডিগ্রি কলেজ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পটিয়া,চট্টগ্রাম।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381000" y="381000"/>
            <a:ext cx="838200" cy="6019800"/>
          </a:xfrm>
          <a:prstGeom prst="snip2Same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শি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ক্ষ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ক</a:t>
            </a:r>
          </a:p>
          <a:p>
            <a:pPr algn="ctr"/>
            <a:endParaRPr lang="bn-IN" sz="4000" dirty="0">
              <a:solidFill>
                <a:srgbClr val="00FF99"/>
              </a:solidFill>
            </a:endParaRP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প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রি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চি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তি</a:t>
            </a:r>
            <a:endParaRPr lang="en-US" sz="4000" dirty="0">
              <a:solidFill>
                <a:srgbClr val="00FF99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953000" y="623455"/>
            <a:ext cx="3657600" cy="3124200"/>
          </a:xfrm>
          <a:prstGeom prst="cloud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66FF3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6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533400" y="533400"/>
            <a:ext cx="8001000" cy="5867400"/>
          </a:xfrm>
          <a:prstGeom prst="frame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5900" y="1204942"/>
            <a:ext cx="60960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পাঠ পরিচিতি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বিষয়ঃ পৌরনীতি ও সুশাসন</a:t>
            </a:r>
          </a:p>
          <a:p>
            <a:endParaRPr lang="bn-IN" sz="3200" dirty="0" smtClean="0">
              <a:solidFill>
                <a:srgbClr val="FF33CC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অধ্যায়ঃ সপ্তম</a:t>
            </a:r>
          </a:p>
          <a:p>
            <a:endParaRPr lang="bn-IN" sz="3200" dirty="0" smtClean="0">
              <a:solidFill>
                <a:srgbClr val="FF33CC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অধ্যায়ের নামঃ সরকার কাঠামো </a:t>
            </a:r>
          </a:p>
          <a:p>
            <a:endParaRPr lang="bn-IN" sz="3200" dirty="0" smtClean="0">
              <a:solidFill>
                <a:srgbClr val="FF33CC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আজকের পাঠঃ গণতন্ত্র</a:t>
            </a:r>
          </a:p>
        </p:txBody>
      </p:sp>
    </p:spTree>
    <p:extLst>
      <p:ext uri="{BB962C8B-B14F-4D97-AF65-F5344CB8AC3E}">
        <p14:creationId xmlns:p14="http://schemas.microsoft.com/office/powerpoint/2010/main" val="86263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533400" y="2895600"/>
            <a:ext cx="8001000" cy="35052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স্বৈরাচার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নিপাত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যাক</a:t>
            </a:r>
            <a:r>
              <a:rPr lang="en-US" sz="4000" dirty="0" smtClean="0"/>
              <a:t>,</a:t>
            </a:r>
          </a:p>
          <a:p>
            <a:pPr algn="ctr"/>
            <a:r>
              <a:rPr lang="en-US" sz="4000" dirty="0" err="1" smtClean="0"/>
              <a:t>গণতন্ত্র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মুক্তি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পাক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sp>
        <p:nvSpPr>
          <p:cNvPr id="3" name="Round Single Corner Rectangle 2"/>
          <p:cNvSpPr/>
          <p:nvPr/>
        </p:nvSpPr>
        <p:spPr>
          <a:xfrm>
            <a:off x="533400" y="457200"/>
            <a:ext cx="8001000" cy="2057400"/>
          </a:xfrm>
          <a:prstGeom prst="round1Rect">
            <a:avLst/>
          </a:prstGeom>
          <a:solidFill>
            <a:srgbClr val="DEED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C00000"/>
                </a:solidFill>
              </a:rPr>
              <a:t>নিচে একটি পরিচিত স্লোগান  রয়েছে,</a:t>
            </a:r>
          </a:p>
          <a:p>
            <a:pPr algn="ctr"/>
            <a:r>
              <a:rPr lang="bn-IN" sz="2400" dirty="0" smtClean="0">
                <a:solidFill>
                  <a:srgbClr val="C00000"/>
                </a:solidFill>
              </a:rPr>
              <a:t>তোমরা কি এটা কখনো শুনেছো?</a:t>
            </a:r>
          </a:p>
        </p:txBody>
      </p:sp>
    </p:spTree>
    <p:extLst>
      <p:ext uri="{BB962C8B-B14F-4D97-AF65-F5344CB8AC3E}">
        <p14:creationId xmlns:p14="http://schemas.microsoft.com/office/powerpoint/2010/main" val="14503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457200" y="533400"/>
            <a:ext cx="4114800" cy="789432"/>
          </a:xfrm>
          <a:prstGeom prst="homePlat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</a:rPr>
              <a:t>আজকের পাঠ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Diamond 2"/>
          <p:cNvSpPr/>
          <p:nvPr/>
        </p:nvSpPr>
        <p:spPr>
          <a:xfrm>
            <a:off x="1066800" y="2057400"/>
            <a:ext cx="7620000" cy="3886200"/>
          </a:xfrm>
          <a:prstGeom prst="diamond">
            <a:avLst/>
          </a:prstGeom>
          <a:solidFill>
            <a:srgbClr val="FFFF00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গণতন্ত্র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3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2209800"/>
            <a:ext cx="7239000" cy="3733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09700" y="547255"/>
            <a:ext cx="662940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গণতন্ত্রের ইংরেজি প্রতিশব্দ-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628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667000" y="152400"/>
            <a:ext cx="4191000" cy="990600"/>
          </a:xfrm>
          <a:prstGeom prst="leftRightArrow">
            <a:avLst/>
          </a:prstGeom>
          <a:solidFill>
            <a:srgbClr val="EC5A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শিখনফল</a:t>
            </a:r>
            <a:endParaRPr lang="en-US" sz="3200" dirty="0">
              <a:solidFill>
                <a:srgbClr val="51E5F5"/>
              </a:solidFill>
            </a:endParaRPr>
          </a:p>
        </p:txBody>
      </p:sp>
      <p:sp>
        <p:nvSpPr>
          <p:cNvPr id="3" name="Plaque 2"/>
          <p:cNvSpPr/>
          <p:nvPr/>
        </p:nvSpPr>
        <p:spPr>
          <a:xfrm>
            <a:off x="381000" y="1295400"/>
            <a:ext cx="8382000" cy="5257800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77077A"/>
                </a:solidFill>
              </a:rPr>
              <a:t>এই পাঠ শেষে শিক্ষার্থীরাঃ</a:t>
            </a:r>
          </a:p>
          <a:p>
            <a:endParaRPr lang="bn-IN" sz="2400" dirty="0" smtClean="0">
              <a:solidFill>
                <a:srgbClr val="77077A"/>
              </a:solidFill>
            </a:endParaRPr>
          </a:p>
          <a:p>
            <a:r>
              <a:rPr lang="bn-IN" sz="2400" dirty="0" smtClean="0">
                <a:solidFill>
                  <a:srgbClr val="77077A"/>
                </a:solidFill>
              </a:rPr>
              <a:t>১/  গণতন্ত্র কি তা বলতে পারবে।</a:t>
            </a:r>
          </a:p>
          <a:p>
            <a:endParaRPr lang="bn-IN" sz="2400" dirty="0" smtClean="0">
              <a:solidFill>
                <a:srgbClr val="77077A"/>
              </a:solidFill>
            </a:endParaRPr>
          </a:p>
          <a:p>
            <a:r>
              <a:rPr lang="bn-IN" sz="2400" dirty="0" smtClean="0">
                <a:solidFill>
                  <a:srgbClr val="77077A"/>
                </a:solidFill>
              </a:rPr>
              <a:t>২/  গণতন্ত্র কত প্রকার তা লিখতে পারবে।</a:t>
            </a:r>
          </a:p>
          <a:p>
            <a:endParaRPr lang="bn-IN" sz="2400" dirty="0" smtClean="0">
              <a:solidFill>
                <a:srgbClr val="77077A"/>
              </a:solidFill>
            </a:endParaRPr>
          </a:p>
          <a:p>
            <a:r>
              <a:rPr lang="bn-IN" sz="2400" dirty="0" smtClean="0">
                <a:solidFill>
                  <a:srgbClr val="77077A"/>
                </a:solidFill>
              </a:rPr>
              <a:t>৩/  গণতন্ত্রের বৈশিষ্ট্যগুলো ব্যাখ্যা করতে পারবে।</a:t>
            </a:r>
          </a:p>
          <a:p>
            <a:endParaRPr lang="bn-IN" sz="2400" dirty="0" smtClean="0">
              <a:solidFill>
                <a:srgbClr val="770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8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2286000" y="228600"/>
            <a:ext cx="4724400" cy="838200"/>
          </a:xfrm>
          <a:prstGeom prst="trapezoi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গণতন্ত্র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Trapezoid 2"/>
          <p:cNvSpPr/>
          <p:nvPr/>
        </p:nvSpPr>
        <p:spPr>
          <a:xfrm>
            <a:off x="381000" y="1364673"/>
            <a:ext cx="8382000" cy="5257800"/>
          </a:xfrm>
          <a:prstGeom prst="trapezoi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C00000"/>
                </a:solidFill>
              </a:rPr>
              <a:t>গণতন্ত্র একটি জনপ্রিয় শাসনব্যবস্থা।গণতন্ত্র হলো জনগণের</a:t>
            </a:r>
          </a:p>
          <a:p>
            <a:pPr algn="ctr"/>
            <a:endParaRPr lang="bn-IN" sz="2000" dirty="0" smtClean="0">
              <a:solidFill>
                <a:srgbClr val="C00000"/>
              </a:solidFill>
            </a:endParaRPr>
          </a:p>
          <a:p>
            <a:pPr algn="ctr"/>
            <a:r>
              <a:rPr lang="bn-IN" sz="2000" dirty="0" smtClean="0">
                <a:solidFill>
                  <a:srgbClr val="C00000"/>
                </a:solidFill>
              </a:rPr>
              <a:t> শাসন।যে শাসনব্যবস্থায় ক্ষমতার প্রকৃত মালিক জনগণ তাকে </a:t>
            </a:r>
          </a:p>
          <a:p>
            <a:pPr algn="ctr"/>
            <a:endParaRPr lang="bn-IN" sz="2000" dirty="0">
              <a:solidFill>
                <a:srgbClr val="C00000"/>
              </a:solidFill>
            </a:endParaRPr>
          </a:p>
          <a:p>
            <a:pPr algn="ctr"/>
            <a:r>
              <a:rPr lang="bn-IN" sz="2000" dirty="0" smtClean="0">
                <a:solidFill>
                  <a:srgbClr val="C00000"/>
                </a:solidFill>
              </a:rPr>
              <a:t>গণতন্ত্র বলে। প্রাচীন গ্রিসে সর্বপ্রথম গণতন্ত্র ধারণার উদ্ভব হয়।</a:t>
            </a:r>
          </a:p>
          <a:p>
            <a:pPr algn="ctr"/>
            <a:endParaRPr lang="bn-IN" sz="2000" dirty="0">
              <a:solidFill>
                <a:srgbClr val="C00000"/>
              </a:solidFill>
            </a:endParaRPr>
          </a:p>
          <a:p>
            <a:pPr algn="ctr"/>
            <a:r>
              <a:rPr lang="bn-IN" sz="2000" dirty="0" smtClean="0">
                <a:solidFill>
                  <a:srgbClr val="C00000"/>
                </a:solidFill>
              </a:rPr>
              <a:t>উদাহরণঃবাংলাদেশ,যুক্তরাষ্ট্র,যুক্তরাজ্য,জাপান,অস্ট্রেলিয়া,</a:t>
            </a:r>
          </a:p>
          <a:p>
            <a:pPr algn="ctr"/>
            <a:endParaRPr lang="bn-IN" sz="2000" dirty="0" smtClean="0">
              <a:solidFill>
                <a:srgbClr val="C00000"/>
              </a:solidFill>
            </a:endParaRPr>
          </a:p>
          <a:p>
            <a:pPr algn="ctr"/>
            <a:r>
              <a:rPr lang="bn-IN" sz="2000" dirty="0" smtClean="0">
                <a:solidFill>
                  <a:srgbClr val="C00000"/>
                </a:solidFill>
              </a:rPr>
              <a:t>নিউজিল্যান্ড,ভারত,সুইজারল্যান্ড ইত্যাদি।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4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533400" y="152400"/>
            <a:ext cx="4572000" cy="1066800"/>
          </a:xfrm>
          <a:prstGeom prst="rightArrow">
            <a:avLst/>
          </a:prstGeom>
          <a:solidFill>
            <a:srgbClr val="DEED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শাব্দিক অর্থে গণতন্ত্র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533400" y="1524000"/>
            <a:ext cx="8001000" cy="4800600"/>
          </a:xfrm>
          <a:prstGeom prst="snip2DiagRect">
            <a:avLst/>
          </a:prstGeom>
          <a:solidFill>
            <a:srgbClr val="FF8F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C00000"/>
                </a:solidFill>
              </a:rPr>
              <a:t>গণতন্ত্রের ইংরেজি প্রতিশব্দ </a:t>
            </a:r>
            <a:r>
              <a:rPr lang="en-US" sz="2400" dirty="0" smtClean="0">
                <a:solidFill>
                  <a:srgbClr val="C00000"/>
                </a:solidFill>
              </a:rPr>
              <a:t>DEMOCRACY.DEMOCRACY</a:t>
            </a:r>
            <a:endParaRPr lang="bn-IN" sz="2400" dirty="0" smtClean="0">
              <a:solidFill>
                <a:srgbClr val="C00000"/>
              </a:solidFill>
            </a:endParaRPr>
          </a:p>
          <a:p>
            <a:pPr algn="ctr"/>
            <a:endParaRPr lang="bn-IN" sz="2400" dirty="0">
              <a:solidFill>
                <a:srgbClr val="C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শব্দটি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গ্রীকশব্দ</a:t>
            </a:r>
            <a:r>
              <a:rPr lang="en-US" sz="2400" dirty="0" smtClean="0">
                <a:solidFill>
                  <a:srgbClr val="C00000"/>
                </a:solidFill>
              </a:rPr>
              <a:t> DEMOS ও  KRATIA  </a:t>
            </a:r>
            <a:r>
              <a:rPr lang="en-US" sz="2400" dirty="0" err="1" smtClean="0">
                <a:solidFill>
                  <a:srgbClr val="C00000"/>
                </a:solidFill>
              </a:rPr>
              <a:t>থেকে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এসেছে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  <a:endParaRPr lang="bn-IN" sz="2400" dirty="0" smtClean="0">
              <a:solidFill>
                <a:srgbClr val="C00000"/>
              </a:solidFill>
            </a:endParaRPr>
          </a:p>
          <a:p>
            <a:pPr algn="ctr"/>
            <a:endParaRPr lang="bn-IN" sz="2400" dirty="0">
              <a:solidFill>
                <a:srgbClr val="C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DEMOS  </a:t>
            </a:r>
            <a:r>
              <a:rPr lang="en-US" sz="2400" dirty="0" err="1" smtClean="0">
                <a:solidFill>
                  <a:srgbClr val="C00000"/>
                </a:solidFill>
              </a:rPr>
              <a:t>অর্থ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জনগণ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আর</a:t>
            </a:r>
            <a:r>
              <a:rPr lang="bn-IN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KRATIA  </a:t>
            </a:r>
            <a:r>
              <a:rPr lang="en-US" sz="2400" dirty="0" err="1" smtClean="0">
                <a:solidFill>
                  <a:srgbClr val="C00000"/>
                </a:solidFill>
              </a:rPr>
              <a:t>অর্থ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শাসনক্ষমতা</a:t>
            </a:r>
            <a:r>
              <a:rPr lang="en-US" sz="2400" dirty="0" smtClean="0">
                <a:solidFill>
                  <a:srgbClr val="C00000"/>
                </a:solidFill>
              </a:rPr>
              <a:t>।</a:t>
            </a:r>
          </a:p>
          <a:p>
            <a:pPr algn="ctr"/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সুতরাং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ব্যুতপত্তিগত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অর্থে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গণতন্ত্র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হলো</a:t>
            </a:r>
            <a:endParaRPr lang="bn-IN" sz="2400" dirty="0" smtClean="0">
              <a:solidFill>
                <a:srgbClr val="0070C0"/>
              </a:solidFill>
            </a:endParaRPr>
          </a:p>
          <a:p>
            <a:pPr algn="ctr"/>
            <a:endParaRPr lang="bn-IN" sz="2400" dirty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জনগণের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শাসনক্ষমতা</a:t>
            </a:r>
            <a:r>
              <a:rPr lang="en-US" sz="2400" dirty="0" smtClean="0">
                <a:solidFill>
                  <a:srgbClr val="0070C0"/>
                </a:solidFill>
              </a:rPr>
              <a:t>।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360</Words>
  <Application>Microsoft Office PowerPoint</Application>
  <PresentationFormat>On-screen Show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</cp:revision>
  <dcterms:created xsi:type="dcterms:W3CDTF">2020-07-07T15:00:17Z</dcterms:created>
  <dcterms:modified xsi:type="dcterms:W3CDTF">2020-09-19T17:39:43Z</dcterms:modified>
</cp:coreProperties>
</file>