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sldIdLst>
    <p:sldId id="270" r:id="rId2"/>
    <p:sldId id="272" r:id="rId3"/>
    <p:sldId id="264" r:id="rId4"/>
    <p:sldId id="257" r:id="rId5"/>
    <p:sldId id="258" r:id="rId6"/>
    <p:sldId id="259" r:id="rId7"/>
    <p:sldId id="260" r:id="rId8"/>
    <p:sldId id="261" r:id="rId9"/>
    <p:sldId id="265" r:id="rId10"/>
    <p:sldId id="262" r:id="rId11"/>
    <p:sldId id="263" r:id="rId12"/>
    <p:sldId id="266" r:id="rId13"/>
    <p:sldId id="267"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40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91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583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859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971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9221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643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2287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445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0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31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460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73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15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839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93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9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502653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76" y="0"/>
            <a:ext cx="7791450" cy="1857375"/>
          </a:xfrm>
          <a:prstGeom prst="rect">
            <a:avLst/>
          </a:prstGeom>
          <a:effectLst>
            <a:glow rad="228600">
              <a:schemeClr val="accent5">
                <a:satMod val="175000"/>
                <a:alpha val="40000"/>
              </a:schemeClr>
            </a:glo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2122197"/>
            <a:ext cx="11638074" cy="3879358"/>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5635523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32" y="323729"/>
            <a:ext cx="11887200" cy="2955233"/>
          </a:xfrm>
          <a:prstGeom prst="rect">
            <a:avLst/>
          </a:prstGeom>
          <a:ln>
            <a:noFill/>
          </a:ln>
          <a:effectLst>
            <a:glow rad="63500">
              <a:schemeClr val="accent6">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Bef>
                <a:spcPts val="1200"/>
              </a:spcBef>
              <a:spcAft>
                <a:spcPts val="800"/>
              </a:spcAft>
            </a:pPr>
            <a:r>
              <a:rPr lang="en-US" sz="3200" dirty="0" smtClean="0">
                <a:latin typeface="Nirmala UI" panose="020B0502040204020203" pitchFamily="34" charset="0"/>
                <a:ea typeface="Calibri" panose="020F0502020204030204" pitchFamily="34" charset="0"/>
                <a:cs typeface="Times New Roman" panose="02020603050405020304" pitchFamily="18" charset="0"/>
              </a:rPr>
              <a:t>ধাপে </a:t>
            </a:r>
            <a:r>
              <a:rPr lang="en-US" sz="3200" dirty="0">
                <a:latin typeface="Nirmala UI" panose="020B0502040204020203" pitchFamily="34" charset="0"/>
                <a:ea typeface="Calibri" panose="020F0502020204030204" pitchFamily="34" charset="0"/>
                <a:cs typeface="Times New Roman" panose="02020603050405020304" pitchFamily="18" charset="0"/>
              </a:rPr>
              <a:t>ধাপে ইলেকট্রনিক্স অনেক উন্নত হয়েছে।আজকে কিন্তু এই উন্নতির কারণে আমরা ল্যাপটপ,কম্পিউটার,স্মার্ট ফোন,সহ যত প্রয়োজনীয় ডিভাইস এবং যন্ত্রপাতি রয়েছে সব কিছুর সুফল আমরা ভোগ করছি</a:t>
            </a:r>
            <a:r>
              <a:rPr lang="en-US" sz="3200" dirty="0" smtClean="0">
                <a:latin typeface="Nirmala UI" panose="020B0502040204020203" pitchFamily="34" charset="0"/>
                <a:ea typeface="Calibri" panose="020F0502020204030204" pitchFamily="34"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3253204"/>
            <a:ext cx="5458493" cy="3411558"/>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422" y="3212957"/>
            <a:ext cx="5145110" cy="3542835"/>
          </a:xfrm>
          <a:prstGeom prst="roundRect">
            <a:avLst>
              <a:gd name="adj" fmla="val 16667"/>
            </a:avLst>
          </a:prstGeom>
          <a:ln>
            <a:noFill/>
          </a:ln>
          <a:effectLst>
            <a:glow rad="2286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20727204"/>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062" y="581705"/>
            <a:ext cx="11784169" cy="5405326"/>
          </a:xfrm>
          <a:prstGeom prst="rect">
            <a:avLst/>
          </a:prstGeom>
        </p:spPr>
        <p:txBody>
          <a:bodyPr wrap="square">
            <a:spAutoFit/>
          </a:bodyPr>
          <a:lstStyle/>
          <a:p>
            <a:pPr marL="342900" marR="0" lvl="0" indent="-342900" algn="just">
              <a:lnSpc>
                <a:spcPct val="107000"/>
              </a:lnSpc>
              <a:spcBef>
                <a:spcPts val="1200"/>
              </a:spcBef>
              <a:spcAft>
                <a:spcPts val="800"/>
              </a:spcAft>
              <a:buFont typeface="Symbol" panose="05050102010706020507" pitchFamily="18" charset="2"/>
              <a:buChar char=""/>
            </a:pP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আমরা</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কেন</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ইলেক্ট্রনিক্সের</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দিকে</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অগ্রসর</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হবো</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বা</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কেন</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ইলেকট্রনিক্স</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নিয়ে</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পড়াশুনা</a:t>
            </a:r>
            <a:r>
              <a:rPr lang="en-US" sz="2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00B0F0"/>
                </a:solidFill>
                <a:latin typeface="Nirmala UI" panose="020B0502040204020203" pitchFamily="34" charset="0"/>
                <a:ea typeface="Calibri" panose="020F0502020204030204" pitchFamily="34" charset="0"/>
                <a:cs typeface="Times New Roman" panose="02020603050405020304" pitchFamily="18" charset="0"/>
              </a:rPr>
              <a:t>করবোঃ</a:t>
            </a:r>
            <a:r>
              <a:rPr lang="en-US" sz="2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t>
            </a:r>
            <a:endParaRPr lang="en-US" sz="1600" b="1" dirty="0">
              <a:solidFill>
                <a:srgbClr val="00B0F0"/>
              </a:solidFill>
              <a:latin typeface="Nirmala UI" panose="020B0502040204020203"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US" sz="2400" dirty="0" smtClean="0">
                <a:latin typeface="Nirmala UI" panose="020B0502040204020203" pitchFamily="34" charset="0"/>
                <a:ea typeface="Calibri" panose="020F0502020204030204" pitchFamily="34" charset="0"/>
                <a:cs typeface="Times New Roman" panose="02020603050405020304" pitchFamily="18" charset="0"/>
              </a:rPr>
              <a:t>১</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r>
              <a:rPr lang="en-US" sz="2400" dirty="0" smtClean="0">
                <a:latin typeface="Nirmala UI" panose="020B0502040204020203" pitchFamily="34" charset="0"/>
                <a:ea typeface="Calibri" panose="020F0502020204030204" pitchFamily="34" charset="0"/>
                <a:cs typeface="Times New Roman" panose="02020603050405020304" pitchFamily="18" charset="0"/>
              </a:rPr>
              <a:t>ইলেকট্রনিক্স</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ছাড়া</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সারা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বিশ্ব</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অচল</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Nirmala UI" panose="020B0502040204020203" pitchFamily="34" charset="0"/>
                <a:ea typeface="Calibri" panose="020F0502020204030204" pitchFamily="34" charset="0"/>
                <a:cs typeface="Times New Roman" panose="02020603050405020304" pitchFamily="18" charset="0"/>
              </a:rPr>
              <a:t>তুমি</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যদি</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ইলেক্ট্রনিক্স</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ট্রেডের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শিক্ষার্থী</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হও</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তা</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হলে</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তুমি</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ভবিষতে</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ইলেক্ট্রনিক্সের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উপর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দক্ষতা</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অর্জন</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করে</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Nirmala UI" panose="020B0502040204020203" pitchFamily="34" charset="0"/>
                <a:ea typeface="Calibri" panose="020F0502020204030204" pitchFamily="34" charset="0"/>
                <a:cs typeface="Times New Roman" panose="02020603050405020304" pitchFamily="18" charset="0"/>
              </a:rPr>
              <a:t>ইলেকট্রনিক্স</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জব</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সেক্টরে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নিজের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ক্যরিয়ার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গড়তে</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পারবে।অথবা</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তুমি</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চাইলে</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কারিগরি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দক্ষতা</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নিয়ে</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নিজেই</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একটি</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ইলেক্ট্রনিক্সের</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ব্যবসা</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প্রতিষ্ঠান</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খুলতে</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Nirmala UI" panose="020B0502040204020203" pitchFamily="34" charset="0"/>
                <a:ea typeface="Calibri" panose="020F0502020204030204" pitchFamily="34" charset="0"/>
                <a:cs typeface="Times New Roman" panose="02020603050405020304" pitchFamily="18" charset="0"/>
              </a:rPr>
              <a:t>পারবে</a:t>
            </a:r>
            <a:r>
              <a:rPr lang="en-US" sz="2400" dirty="0" smtClean="0">
                <a:latin typeface="Nirmala UI" panose="020B0502040204020203" pitchFamily="34" charset="0"/>
                <a:ea typeface="Calibri" panose="020F0502020204030204" pitchFamily="34" charset="0"/>
                <a:cs typeface="Times New Roman" panose="02020603050405020304" pitchFamily="18" charset="0"/>
              </a:rPr>
              <a:t>।</a:t>
            </a:r>
          </a:p>
          <a:p>
            <a:pPr algn="just">
              <a:lnSpc>
                <a:spcPct val="150000"/>
              </a:lnSpc>
              <a:spcBef>
                <a:spcPts val="1200"/>
              </a:spcBef>
              <a:spcAft>
                <a:spcPts val="800"/>
              </a:spcAft>
            </a:pPr>
            <a:r>
              <a:rPr lang="en-US" sz="2400" dirty="0"/>
              <a:t>২.তুমি যদি বিজ্ঞান বিষয়ক কোনো কম্পেটিশনে অংশগ্রহণ করো সেখানে একটি বিভাগ থাকায় ইলেকট্রনিক যন্ত্র প্রদর্শনী,তুমি যদি ইলেকট্রনিক্সে পারদর্শী হও তোমার যদি ইলেক্ট্রনিক্সের জ্ঞান থাকে তাহলে তুমি অনেক ভালো ভালো প্রজেক্ট বানাতে পারবে</a:t>
            </a:r>
            <a:r>
              <a:rPr lang="en-US" sz="2400" dirty="0" smtClean="0"/>
              <a:t>।</a:t>
            </a:r>
            <a:endParaRPr lang="en-US" sz="1200" dirty="0" smtClean="0">
              <a:latin typeface="Nirmala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88709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183" y="1354984"/>
            <a:ext cx="11745532" cy="3836948"/>
          </a:xfrm>
          <a:prstGeom prst="rect">
            <a:avLst/>
          </a:prstGeom>
        </p:spPr>
        <p:txBody>
          <a:bodyPr wrap="square">
            <a:spAutoFit/>
          </a:bodyPr>
          <a:lstStyle/>
          <a:p>
            <a:pPr algn="just">
              <a:lnSpc>
                <a:spcPct val="150000"/>
              </a:lnSpc>
              <a:spcBef>
                <a:spcPts val="1200"/>
              </a:spcBef>
              <a:spcAft>
                <a:spcPts val="800"/>
              </a:spcAft>
            </a:pPr>
            <a:r>
              <a:rPr lang="en-US" sz="2800" dirty="0">
                <a:latin typeface="Nirmala UI" panose="020B0502040204020203" pitchFamily="34" charset="0"/>
                <a:ea typeface="Calibri" panose="020F0502020204030204" pitchFamily="34" charset="0"/>
                <a:cs typeface="Times New Roman" panose="02020603050405020304" pitchFamily="18" charset="0"/>
              </a:rPr>
              <a:t>৩</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Nirmala UI" panose="020B0502040204020203" pitchFamily="34" charset="0"/>
                <a:ea typeface="Calibri" panose="020F0502020204030204" pitchFamily="34" charset="0"/>
                <a:cs typeface="Times New Roman" panose="02020603050405020304" pitchFamily="18" charset="0"/>
              </a:rPr>
              <a:t>তুমি</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যদি</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হবিস্ট</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হও</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Nirmala UI" panose="020B0502040204020203" pitchFamily="34" charset="0"/>
                <a:ea typeface="Calibri" panose="020F0502020204030204" pitchFamily="34" charset="0"/>
                <a:cs typeface="Times New Roman" panose="02020603050405020304" pitchFamily="18" charset="0"/>
              </a:rPr>
              <a:t>ইলেকট্রনিক্সের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কোনো</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যন্ত্র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পাতি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বানানোর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ইচ্ছা</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থাকে</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হলেও</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তুমি</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ইলেকট্রনিক্স</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এর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কাজ</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শিখতে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পারো</a:t>
            </a:r>
            <a:r>
              <a:rPr lang="en-US" sz="2800" dirty="0" smtClean="0">
                <a:latin typeface="Nirmala UI" panose="020B0502040204020203" pitchFamily="34" charset="0"/>
                <a:ea typeface="Calibri" panose="020F0502020204030204" pitchFamily="34" charset="0"/>
                <a:cs typeface="Times New Roman" panose="02020603050405020304" pitchFamily="18" charset="0"/>
              </a:rPr>
              <a:t>।</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US" sz="2800" dirty="0">
                <a:latin typeface="Nirmala UI" panose="020B0502040204020203" pitchFamily="34" charset="0"/>
                <a:ea typeface="Calibri" panose="020F0502020204030204" pitchFamily="34" charset="0"/>
                <a:cs typeface="Times New Roman" panose="02020603050405020304" pitchFamily="18" charset="0"/>
              </a:rPr>
              <a:t>৪</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Nirmala UI" panose="020B0502040204020203" pitchFamily="34" charset="0"/>
                <a:ea typeface="Calibri" panose="020F0502020204030204" pitchFamily="34" charset="0"/>
                <a:cs typeface="Times New Roman" panose="02020603050405020304" pitchFamily="18" charset="0"/>
              </a:rPr>
              <a:t>অথবা</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তুমি</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যদি</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সবার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থেকে</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একটু</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আলাদা</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হতে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চাও</a:t>
            </a: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Nirmala UI" panose="020B0502040204020203" pitchFamily="34" charset="0"/>
                <a:ea typeface="Calibri" panose="020F0502020204030204" pitchFamily="34" charset="0"/>
                <a:cs typeface="Times New Roman" panose="02020603050405020304" pitchFamily="18" charset="0"/>
              </a:rPr>
              <a:t>তোমার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পার্সোনাল</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স্কিল</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ডেভেলপ</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করতে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চাও</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হলেও</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তুমি</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ইলেকট্রনিক্স</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এর</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কাজ</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শিখতে</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Nirmala UI" panose="020B0502040204020203" pitchFamily="34" charset="0"/>
                <a:ea typeface="Calibri" panose="020F0502020204030204" pitchFamily="34" charset="0"/>
                <a:cs typeface="Times New Roman" panose="02020603050405020304" pitchFamily="18" charset="0"/>
              </a:rPr>
              <a:t>পারো।</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33002" y="5377369"/>
            <a:ext cx="11306301" cy="833754"/>
          </a:xfrm>
          <a:prstGeom prst="rect">
            <a:avLst/>
          </a:prstGeom>
        </p:spPr>
        <p:txBody>
          <a:bodyPr wrap="none">
            <a:spAutoFit/>
          </a:bodyPr>
          <a:lstStyle/>
          <a:p>
            <a:pPr algn="ctr">
              <a:lnSpc>
                <a:spcPct val="150000"/>
              </a:lnSpc>
              <a:spcBef>
                <a:spcPts val="1200"/>
              </a:spcBef>
              <a:spcAft>
                <a:spcPts val="800"/>
              </a:spcAft>
            </a:pPr>
            <a:r>
              <a:rPr lang="en-US" sz="3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তাই বাস্তবিক জীবনে ইলেকট্রনিক্সের ভূমিকা অসীম।</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54859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244" y="293814"/>
            <a:ext cx="11846956" cy="6232475"/>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3600" b="1" dirty="0"/>
              <a:t>আগামী </a:t>
            </a:r>
            <a:r>
              <a:rPr lang="en-US" sz="3600" b="1" dirty="0">
                <a:solidFill>
                  <a:srgbClr val="FF0000"/>
                </a:solidFill>
              </a:rPr>
              <a:t>২য়-</a:t>
            </a:r>
            <a:r>
              <a:rPr lang="en-US" sz="3600" b="1" dirty="0">
                <a:solidFill>
                  <a:srgbClr val="00B050"/>
                </a:solidFill>
              </a:rPr>
              <a:t>তম</a:t>
            </a:r>
            <a:r>
              <a:rPr lang="en-US" sz="3600" b="1" dirty="0"/>
              <a:t>,</a:t>
            </a:r>
            <a:r>
              <a:rPr lang="en-US" sz="3600" b="1" dirty="0">
                <a:solidFill>
                  <a:srgbClr val="FF0000"/>
                </a:solidFill>
              </a:rPr>
              <a:t>পার্টঃ২</a:t>
            </a:r>
            <a:r>
              <a:rPr lang="en-US" sz="3600" b="1" dirty="0"/>
              <a:t> ক্লাসে যে সকল বিষয় নিয়ে আলোচনা করা হবে তা </a:t>
            </a:r>
            <a:r>
              <a:rPr lang="en-US" sz="3600" b="1" dirty="0" smtClean="0"/>
              <a:t>নিম্মনরূপঃ-</a:t>
            </a:r>
          </a:p>
          <a:p>
            <a:pPr>
              <a:lnSpc>
                <a:spcPct val="150000"/>
              </a:lnSpc>
            </a:pPr>
            <a:endParaRPr lang="en-US" sz="1400" dirty="0"/>
          </a:p>
          <a:p>
            <a:pPr algn="ctr">
              <a:lnSpc>
                <a:spcPct val="150000"/>
              </a:lnSpc>
            </a:pPr>
            <a:r>
              <a:rPr lang="en-US" sz="3600" b="1" dirty="0"/>
              <a:t>•</a:t>
            </a:r>
            <a:r>
              <a:rPr lang="en-US" sz="3600" b="1" dirty="0">
                <a:solidFill>
                  <a:srgbClr val="FF0000"/>
                </a:solidFill>
              </a:rPr>
              <a:t>	কারেন্ট (Current</a:t>
            </a:r>
            <a:r>
              <a:rPr lang="en-US" sz="3600" b="1" dirty="0" smtClean="0">
                <a:solidFill>
                  <a:srgbClr val="FF0000"/>
                </a:solidFill>
              </a:rPr>
              <a:t>)? </a:t>
            </a:r>
            <a:endParaRPr lang="en-US" sz="3600" b="1" dirty="0">
              <a:solidFill>
                <a:srgbClr val="FF0000"/>
              </a:solidFill>
            </a:endParaRPr>
          </a:p>
          <a:p>
            <a:pPr algn="ctr">
              <a:lnSpc>
                <a:spcPct val="150000"/>
              </a:lnSpc>
            </a:pPr>
            <a:r>
              <a:rPr lang="en-US" sz="3600" b="1" dirty="0">
                <a:solidFill>
                  <a:srgbClr val="00B050"/>
                </a:solidFill>
              </a:rPr>
              <a:t>•	ভোল্টেজ (Voltage)?</a:t>
            </a:r>
          </a:p>
          <a:p>
            <a:pPr algn="ctr">
              <a:lnSpc>
                <a:spcPct val="150000"/>
              </a:lnSpc>
            </a:pPr>
            <a:r>
              <a:rPr lang="en-US" sz="3600" b="1" dirty="0"/>
              <a:t>•	</a:t>
            </a:r>
            <a:r>
              <a:rPr lang="en-US" sz="3600" b="1" dirty="0">
                <a:solidFill>
                  <a:srgbClr val="00B0F0"/>
                </a:solidFill>
              </a:rPr>
              <a:t>রেজিস্ট্যান্স (Resistance)?</a:t>
            </a:r>
          </a:p>
          <a:p>
            <a:pPr algn="ctr">
              <a:lnSpc>
                <a:spcPct val="150000"/>
              </a:lnSpc>
            </a:pPr>
            <a:r>
              <a:rPr lang="en-US" sz="3600" b="1" dirty="0"/>
              <a:t>•	</a:t>
            </a:r>
            <a:r>
              <a:rPr lang="as-IN" sz="3600" b="1" dirty="0"/>
              <a:t> </a:t>
            </a:r>
            <a:r>
              <a:rPr lang="as-IN" sz="3600" b="1" dirty="0">
                <a:solidFill>
                  <a:schemeClr val="accent6"/>
                </a:solidFill>
              </a:rPr>
              <a:t>ক্যাপাসিটর</a:t>
            </a:r>
            <a:r>
              <a:rPr lang="en-US" sz="3600" b="1" dirty="0" smtClean="0">
                <a:solidFill>
                  <a:schemeClr val="accent6"/>
                </a:solidFill>
              </a:rPr>
              <a:t> (Capacitor)?</a:t>
            </a:r>
            <a:endParaRPr lang="en-US" sz="3600" b="1" dirty="0">
              <a:solidFill>
                <a:schemeClr val="accent6"/>
              </a:solidFill>
            </a:endParaRPr>
          </a:p>
          <a:p>
            <a:pPr algn="ctr">
              <a:lnSpc>
                <a:spcPct val="150000"/>
              </a:lnSpc>
            </a:pPr>
            <a:r>
              <a:rPr lang="en-US" sz="3600" b="1" dirty="0"/>
              <a:t>•	</a:t>
            </a:r>
            <a:r>
              <a:rPr lang="en-US" sz="3600" b="1" dirty="0">
                <a:solidFill>
                  <a:srgbClr val="0070C0"/>
                </a:solidFill>
              </a:rPr>
              <a:t>ট্রানজিস্টর (Transistor</a:t>
            </a:r>
            <a:r>
              <a:rPr lang="en-US" sz="3600" b="1" dirty="0" smtClean="0">
                <a:solidFill>
                  <a:srgbClr val="0070C0"/>
                </a:solidFill>
              </a:rPr>
              <a:t>)?</a:t>
            </a:r>
            <a:endParaRPr lang="en-US" sz="900" b="1" dirty="0">
              <a:solidFill>
                <a:srgbClr val="0070C0"/>
              </a:solidFill>
            </a:endParaRPr>
          </a:p>
        </p:txBody>
      </p:sp>
    </p:spTree>
    <p:extLst>
      <p:ext uri="{BB962C8B-B14F-4D97-AF65-F5344CB8AC3E}">
        <p14:creationId xmlns:p14="http://schemas.microsoft.com/office/powerpoint/2010/main" val="294274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521" y="99703"/>
            <a:ext cx="11912956" cy="259064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4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আগামী </a:t>
            </a:r>
            <a:r>
              <a:rPr lang="en-US" sz="48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২</a:t>
            </a:r>
            <a:r>
              <a:rPr lang="en-US" sz="4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য়</a:t>
            </a:r>
            <a:r>
              <a:rPr lang="en-US" sz="48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তম </a:t>
            </a:r>
            <a:r>
              <a:rPr lang="as-IN" sz="48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অনলাইন</a:t>
            </a:r>
            <a:r>
              <a:rPr lang="en-US" sz="4800" b="1" dirty="0" smtClean="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ক্লাসে</a:t>
            </a:r>
          </a:p>
          <a:p>
            <a:pPr algn="ctr">
              <a:lnSpc>
                <a:spcPct val="107000"/>
              </a:lnSpc>
              <a:spcBef>
                <a:spcPts val="1200"/>
              </a:spcBef>
              <a:spcAft>
                <a:spcPts val="800"/>
              </a:spcAft>
            </a:pPr>
            <a:r>
              <a:rPr lang="en-US" sz="2400" b="1" dirty="0">
                <a:solidFill>
                  <a:schemeClr val="accent3">
                    <a:lumMod val="60000"/>
                    <a:lumOff val="40000"/>
                  </a:schemeClr>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বিষয়ঃ- বেসিক</a:t>
            </a:r>
            <a:r>
              <a:rPr lang="en-US" sz="2400" b="1" dirty="0">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accent3">
                    <a:lumMod val="60000"/>
                    <a:lumOff val="40000"/>
                  </a:schemeClr>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ইলেকট্রনিক্স সম্পর্কে ধারনা-</a:t>
            </a:r>
            <a:r>
              <a:rPr lang="en-US" sz="24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r>
              <a:rPr lang="as-IN" sz="24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পার্ট</a:t>
            </a:r>
            <a:r>
              <a:rPr lang="en-US" sz="24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r>
              <a:rPr lang="as-IN" sz="2400" b="1"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০</a:t>
            </a:r>
            <a:r>
              <a:rPr lang="en-US" sz="2400" b="1"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২)</a:t>
            </a:r>
            <a:endPar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as-IN" sz="3200" b="1" dirty="0" smtClean="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নিয়ে</a:t>
            </a:r>
            <a:r>
              <a:rPr lang="en-US" sz="3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আলোচনা করা হবে।</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9520" y="2619681"/>
            <a:ext cx="11912956" cy="3000821"/>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bn-IN" sz="4200" b="1" i="1" dirty="0" smtClean="0">
                <a:solidFill>
                  <a:srgbClr val="FF0000"/>
                </a:solidFill>
                <a:effectLst>
                  <a:outerShdw blurRad="38100" dist="38100" dir="2700000" algn="tl">
                    <a:srgbClr val="000000">
                      <a:alpha val="43137"/>
                    </a:srgbClr>
                  </a:outerShdw>
                </a:effectLst>
              </a:rPr>
              <a:t>ইলেকট্রনিক্স</a:t>
            </a:r>
            <a:r>
              <a:rPr lang="en-US" sz="4200" b="1" i="1" dirty="0" smtClean="0">
                <a:solidFill>
                  <a:srgbClr val="FF0000"/>
                </a:solidFill>
                <a:effectLst>
                  <a:outerShdw blurRad="38100" dist="38100" dir="2700000" algn="tl">
                    <a:srgbClr val="000000">
                      <a:alpha val="43137"/>
                    </a:srgbClr>
                  </a:outerShdw>
                </a:effectLst>
              </a:rPr>
              <a:t> </a:t>
            </a:r>
            <a:r>
              <a:rPr lang="as-IN" sz="4200" b="1" i="1" dirty="0">
                <a:solidFill>
                  <a:srgbClr val="FF0000"/>
                </a:solidFill>
                <a:effectLst>
                  <a:outerShdw blurRad="38100" dist="38100" dir="2700000" algn="tl">
                    <a:srgbClr val="000000">
                      <a:alpha val="43137"/>
                    </a:srgbClr>
                  </a:outerShdw>
                </a:effectLst>
              </a:rPr>
              <a:t>সম্পর্কিত নতুন নতুন ভিডিও পেতে </a:t>
            </a:r>
            <a:endParaRPr lang="en-US" sz="4200" b="1" i="1" dirty="0">
              <a:solidFill>
                <a:srgbClr val="FF0000"/>
              </a:solidFill>
              <a:effectLst>
                <a:outerShdw blurRad="38100" dist="38100" dir="2700000" algn="tl">
                  <a:srgbClr val="000000">
                    <a:alpha val="43137"/>
                  </a:srgbClr>
                </a:outerShdw>
              </a:effectLst>
            </a:endParaRPr>
          </a:p>
          <a:p>
            <a:pPr algn="ctr">
              <a:lnSpc>
                <a:spcPct val="150000"/>
              </a:lnSpc>
            </a:pPr>
            <a:r>
              <a:rPr lang="bn-IN" sz="4200" b="1" i="1" dirty="0">
                <a:solidFill>
                  <a:srgbClr val="FF0000"/>
                </a:solidFill>
                <a:effectLst>
                  <a:outerShdw blurRad="38100" dist="38100" dir="2700000" algn="tl">
                    <a:srgbClr val="000000">
                      <a:alpha val="43137"/>
                    </a:srgbClr>
                  </a:outerShdw>
                </a:effectLst>
              </a:rPr>
              <a:t>আমাদের </a:t>
            </a:r>
            <a:r>
              <a:rPr lang="bn-IN" sz="4200" b="1" i="1" dirty="0" smtClean="0">
                <a:solidFill>
                  <a:srgbClr val="FF0000"/>
                </a:solidFill>
                <a:effectLst>
                  <a:outerShdw blurRad="38100" dist="38100" dir="2700000" algn="tl">
                    <a:srgbClr val="000000">
                      <a:alpha val="43137"/>
                    </a:srgbClr>
                  </a:outerShdw>
                </a:effectLst>
              </a:rPr>
              <a:t>চ্যানেল</a:t>
            </a:r>
            <a:r>
              <a:rPr lang="en-US" sz="4200" b="1" i="1" dirty="0">
                <a:solidFill>
                  <a:srgbClr val="FF0000"/>
                </a:solidFill>
                <a:effectLst>
                  <a:outerShdw blurRad="38100" dist="38100" dir="2700000" algn="tl">
                    <a:srgbClr val="000000">
                      <a:alpha val="43137"/>
                    </a:srgbClr>
                  </a:outerShdw>
                </a:effectLst>
              </a:rPr>
              <a:t>টি</a:t>
            </a:r>
            <a:r>
              <a:rPr lang="bn-IN" sz="4200" b="1" i="1" dirty="0">
                <a:solidFill>
                  <a:srgbClr val="FF0000"/>
                </a:solidFill>
                <a:effectLst>
                  <a:outerShdw blurRad="38100" dist="38100" dir="2700000" algn="tl">
                    <a:srgbClr val="000000">
                      <a:alpha val="43137"/>
                    </a:srgbClr>
                  </a:outerShdw>
                </a:effectLst>
              </a:rPr>
              <a:t> সাবস্ক্রাইব </a:t>
            </a:r>
            <a:r>
              <a:rPr lang="en-US" sz="4200" b="1" i="1" dirty="0">
                <a:solidFill>
                  <a:srgbClr val="FF0000"/>
                </a:solidFill>
                <a:effectLst>
                  <a:outerShdw blurRad="38100" dist="38100" dir="2700000" algn="tl">
                    <a:srgbClr val="000000">
                      <a:alpha val="43137"/>
                    </a:srgbClr>
                  </a:outerShdw>
                </a:effectLst>
              </a:rPr>
              <a:t>করে </a:t>
            </a:r>
            <a:r>
              <a:rPr lang="bn-IN" sz="4200" b="1" i="1" dirty="0">
                <a:solidFill>
                  <a:srgbClr val="FF0000"/>
                </a:solidFill>
                <a:effectLst>
                  <a:outerShdw blurRad="38100" dist="38100" dir="2700000" algn="tl">
                    <a:srgbClr val="000000">
                      <a:alpha val="43137"/>
                    </a:srgbClr>
                  </a:outerShdw>
                </a:effectLst>
              </a:rPr>
              <a:t>আমাদের সাথে যুক্ত থাকতে </a:t>
            </a:r>
            <a:r>
              <a:rPr lang="bn-IN" sz="4200" b="1" i="1" dirty="0" smtClean="0">
                <a:solidFill>
                  <a:srgbClr val="FF0000"/>
                </a:solidFill>
                <a:effectLst>
                  <a:outerShdw blurRad="38100" dist="38100" dir="2700000" algn="tl">
                    <a:srgbClr val="000000">
                      <a:alpha val="43137"/>
                    </a:srgbClr>
                  </a:outerShdw>
                </a:effectLst>
              </a:rPr>
              <a:t>পারো</a:t>
            </a:r>
            <a:r>
              <a:rPr lang="en-US" sz="4200" b="1" i="1" dirty="0" smtClean="0">
                <a:solidFill>
                  <a:srgbClr val="FF0000"/>
                </a:solidFill>
                <a:effectLst>
                  <a:outerShdw blurRad="38100" dist="38100" dir="2700000" algn="tl">
                    <a:srgbClr val="000000">
                      <a:alpha val="43137"/>
                    </a:srgbClr>
                  </a:outerShdw>
                </a:effectLst>
              </a:rPr>
              <a:t>…</a:t>
            </a:r>
            <a:r>
              <a:rPr lang="bn-IN" sz="4200" b="1" i="1" dirty="0" smtClean="0">
                <a:solidFill>
                  <a:srgbClr val="FF0000"/>
                </a:solidFill>
                <a:effectLst>
                  <a:outerShdw blurRad="38100" dist="38100" dir="2700000" algn="tl">
                    <a:srgbClr val="000000">
                      <a:alpha val="43137"/>
                    </a:srgbClr>
                  </a:outerShdw>
                </a:effectLst>
              </a:rPr>
              <a:t> </a:t>
            </a:r>
            <a:endParaRPr lang="en-US" sz="4200" b="1" i="1" dirty="0" smtClean="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20" y="5743977"/>
            <a:ext cx="11912956" cy="1094706"/>
          </a:xfrm>
          <a:prstGeom prst="rect">
            <a:avLst/>
          </a:prstGeom>
          <a:ln>
            <a:noFill/>
          </a:ln>
          <a:effectLst>
            <a:glow rad="63500">
              <a:schemeClr val="accent2">
                <a:satMod val="175000"/>
                <a:alpha val="40000"/>
              </a:schemeClr>
            </a:glow>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20" y="99703"/>
            <a:ext cx="1650643" cy="393491"/>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7827472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6" y="746973"/>
            <a:ext cx="11719774" cy="1085490"/>
          </a:xfrm>
          <a:prstGeom prst="rect">
            <a:avLst/>
          </a:prstGeom>
        </p:spPr>
        <p:txBody>
          <a:bodyPr wrap="square">
            <a:spAutoFit/>
          </a:bodyPr>
          <a:lstStyle/>
          <a:p>
            <a:pPr algn="ctr">
              <a:lnSpc>
                <a:spcPct val="150000"/>
              </a:lnSpc>
            </a:pPr>
            <a:r>
              <a:rPr lang="en-US" sz="4800" dirty="0" smtClean="0">
                <a:latin typeface="Arial Black" panose="020B0A04020102020204" pitchFamily="34" charset="0"/>
              </a:rPr>
              <a:t>	</a:t>
            </a:r>
            <a:endParaRPr lang="en-US" sz="4800" b="1" dirty="0">
              <a:solidFill>
                <a:schemeClr val="accent4"/>
              </a:solidFill>
              <a:latin typeface="Arial Black" panose="020B0A04020102020204" pitchFamily="34" charset="0"/>
            </a:endParaRPr>
          </a:p>
        </p:txBody>
      </p:sp>
      <p:sp>
        <p:nvSpPr>
          <p:cNvPr id="2" name="Rectangle 1"/>
          <p:cNvSpPr/>
          <p:nvPr/>
        </p:nvSpPr>
        <p:spPr>
          <a:xfrm>
            <a:off x="225080" y="705838"/>
            <a:ext cx="11845000" cy="923330"/>
          </a:xfrm>
          <a:prstGeom prst="rect">
            <a:avLst/>
          </a:prstGeom>
          <a:ln>
            <a:noFill/>
          </a:ln>
          <a:effectLst>
            <a:glow rad="63500">
              <a:schemeClr val="accent6">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5400" b="1" i="1" u="sng" dirty="0">
                <a:solidFill>
                  <a:srgbClr val="FF000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চান্দখালী</a:t>
            </a:r>
            <a:r>
              <a:rPr lang="en-US" sz="5400" b="1" i="1" u="sng" dirty="0">
                <a:solidFill>
                  <a:srgbClr val="FF0000"/>
                </a:solidFill>
                <a:effectLst>
                  <a:outerShdw blurRad="38100" dist="38100" dir="2700000" algn="tl">
                    <a:srgbClr val="000000">
                      <a:alpha val="43137"/>
                    </a:srgbClr>
                  </a:outerShdw>
                </a:effectLst>
                <a:latin typeface="Engravers MT" panose="02090707080505020304" pitchFamily="18" charset="0"/>
                <a:ea typeface="Calibri" panose="020F0502020204030204" pitchFamily="34" charset="0"/>
                <a:cs typeface="Times New Roman" panose="02020603050405020304" pitchFamily="18" charset="0"/>
              </a:rPr>
              <a:t> </a:t>
            </a:r>
            <a:r>
              <a:rPr lang="en-US" sz="5400" b="1" i="1" u="sng" dirty="0">
                <a:solidFill>
                  <a:srgbClr val="FF000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ইসহাক</a:t>
            </a:r>
            <a:r>
              <a:rPr lang="en-US" sz="5400" b="1" i="1" u="sng" dirty="0">
                <a:solidFill>
                  <a:srgbClr val="FF0000"/>
                </a:solidFill>
                <a:effectLst>
                  <a:outerShdw blurRad="38100" dist="38100" dir="2700000" algn="tl">
                    <a:srgbClr val="000000">
                      <a:alpha val="43137"/>
                    </a:srgbClr>
                  </a:outerShdw>
                </a:effectLst>
                <a:latin typeface="Engravers MT" panose="02090707080505020304" pitchFamily="18" charset="0"/>
                <a:ea typeface="Calibri" panose="020F0502020204030204" pitchFamily="34" charset="0"/>
                <a:cs typeface="Times New Roman" panose="02020603050405020304" pitchFamily="18" charset="0"/>
              </a:rPr>
              <a:t> </a:t>
            </a:r>
            <a:r>
              <a:rPr lang="en-US" sz="5400" b="1" i="1" u="sng" dirty="0">
                <a:solidFill>
                  <a:srgbClr val="FF000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মাধ্যমিক</a:t>
            </a:r>
            <a:r>
              <a:rPr lang="en-US" sz="5400" b="1" i="1" u="sng" dirty="0">
                <a:solidFill>
                  <a:srgbClr val="FF0000"/>
                </a:solidFill>
                <a:effectLst>
                  <a:outerShdw blurRad="38100" dist="38100" dir="2700000" algn="tl">
                    <a:srgbClr val="000000">
                      <a:alpha val="43137"/>
                    </a:srgbClr>
                  </a:outerShdw>
                </a:effectLst>
                <a:latin typeface="Engravers MT" panose="02090707080505020304" pitchFamily="18" charset="0"/>
                <a:ea typeface="Calibri" panose="020F0502020204030204" pitchFamily="34" charset="0"/>
                <a:cs typeface="Times New Roman" panose="02020603050405020304" pitchFamily="18" charset="0"/>
              </a:rPr>
              <a:t> </a:t>
            </a:r>
            <a:r>
              <a:rPr lang="en-US" sz="5400" b="1" i="1" u="sng" dirty="0" smtClean="0">
                <a:solidFill>
                  <a:srgbClr val="FF000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বিদ্যালয়</a:t>
            </a:r>
            <a:r>
              <a:rPr lang="en-US" sz="2000" b="1"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	</a:t>
            </a:r>
            <a:endPar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45321" y="159796"/>
            <a:ext cx="5949064" cy="400110"/>
          </a:xfrm>
          <a:prstGeom prst="rect">
            <a:avLst/>
          </a:prstGeom>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en-US" sz="2000" b="1" dirty="0" smtClean="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(কারিগরি </a:t>
            </a:r>
            <a:r>
              <a:rPr lang="en-US" sz="20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শিক্ষা নিলে,কর্ম সংস্থানের সুযোগ </a:t>
            </a:r>
            <a:r>
              <a:rPr lang="en-US" sz="2000" b="1" dirty="0" smtClean="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মিলে)</a:t>
            </a:r>
            <a:endParaRPr lang="en-US" sz="2000" b="1" dirty="0">
              <a:solidFill>
                <a:srgbClr val="92D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711256" y="1961567"/>
            <a:ext cx="3008451" cy="1077218"/>
          </a:xfrm>
          <a:prstGeom prst="rect">
            <a:avLst/>
          </a:prstGeom>
          <a:ln>
            <a:noFill/>
          </a:ln>
          <a:effectLst>
            <a:glow rad="139700">
              <a:schemeClr val="accent1">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200" dirty="0" smtClean="0">
                <a:solidFill>
                  <a:srgbClr val="FF0000"/>
                </a:solidFill>
                <a:latin typeface="NikoshBAN" panose="02000000000000000000" pitchFamily="2" charset="0"/>
                <a:cs typeface="NikoshBAN" panose="02000000000000000000" pitchFamily="2" charset="0"/>
              </a:rPr>
              <a:t>শিক্ষক</a:t>
            </a:r>
            <a:endParaRPr lang="en-US" sz="3200" dirty="0" smtClean="0">
              <a:solidFill>
                <a:srgbClr val="FF0000"/>
              </a:solidFill>
              <a:latin typeface="NikoshBAN" panose="02000000000000000000" pitchFamily="2" charset="0"/>
              <a:cs typeface="NikoshBAN" panose="02000000000000000000" pitchFamily="2" charset="0"/>
            </a:endParaRPr>
          </a:p>
          <a:p>
            <a:pPr algn="ctr"/>
            <a:r>
              <a:rPr lang="bn-BD" sz="3200" dirty="0" smtClean="0">
                <a:solidFill>
                  <a:schemeClr val="accent5">
                    <a:lumMod val="75000"/>
                  </a:schemeClr>
                </a:solidFill>
                <a:latin typeface="NikoshBAN" panose="02000000000000000000" pitchFamily="2" charset="0"/>
                <a:cs typeface="NikoshBAN" panose="02000000000000000000" pitchFamily="2" charset="0"/>
              </a:rPr>
              <a:t>পরিচিতি</a:t>
            </a:r>
            <a:endParaRPr lang="en-US" sz="3200" dirty="0">
              <a:solidFill>
                <a:schemeClr val="accent5">
                  <a:lumMod val="75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02" y="3335714"/>
            <a:ext cx="3554745" cy="3539996"/>
          </a:xfrm>
          <a:prstGeom prst="ellipse">
            <a:avLst/>
          </a:prstGeom>
          <a:ln>
            <a:noFill/>
          </a:ln>
          <a:effectLst>
            <a:glow rad="228600">
              <a:schemeClr val="accent3">
                <a:satMod val="175000"/>
                <a:alpha val="40000"/>
              </a:schemeClr>
            </a:glow>
            <a:softEdge rad="112500"/>
          </a:effectLst>
        </p:spPr>
      </p:pic>
      <p:sp>
        <p:nvSpPr>
          <p:cNvPr id="11" name="Horizontal Scroll 10"/>
          <p:cNvSpPr/>
          <p:nvPr/>
        </p:nvSpPr>
        <p:spPr>
          <a:xfrm>
            <a:off x="5044163" y="3136375"/>
            <a:ext cx="5205045" cy="3592964"/>
          </a:xfrm>
          <a:prstGeom prst="horizontalScroll">
            <a:avLst/>
          </a:prstGeom>
          <a:solidFill>
            <a:srgbClr val="00B050"/>
          </a:solidFill>
          <a:ln>
            <a:solidFill>
              <a:schemeClr val="accent3">
                <a:lumMod val="20000"/>
                <a:lumOff val="80000"/>
              </a:schemeClr>
            </a:solidFill>
          </a:ln>
          <a:effectLst>
            <a:glow rad="228600">
              <a:schemeClr val="accent6">
                <a:satMod val="175000"/>
                <a:alpha val="40000"/>
              </a:schemeClr>
            </a:glow>
            <a:innerShdw blurRad="114300">
              <a:prstClr val="black"/>
            </a:innerShdw>
          </a:effectLst>
          <a:scene3d>
            <a:camera prst="obliqueBottom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অমিত </a:t>
            </a:r>
            <a:r>
              <a:rPr lang="en-US"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অধিকারী</a:t>
            </a:r>
          </a:p>
          <a:p>
            <a:pPr algn="ctr">
              <a:lnSpc>
                <a:spcPct val="150000"/>
              </a:lnSpc>
            </a:pPr>
            <a:r>
              <a:rPr lang="en-US" b="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ট্রেড </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ইন্সট্রাক্টর </a:t>
            </a:r>
            <a:r>
              <a:rPr lang="en-US" b="1" dirty="0" smtClean="0">
                <a:solidFill>
                  <a:schemeClr val="tx1"/>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a:t>
            </a:r>
            <a:r>
              <a:rPr lang="en-US" b="1" dirty="0">
                <a:solidFill>
                  <a:schemeClr val="tx1"/>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জেনারেল</a:t>
            </a:r>
            <a:r>
              <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as-IN" b="1" dirty="0">
                <a:solidFill>
                  <a:schemeClr val="tx1"/>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ইলেক্ট্রনিক্স</a:t>
            </a:r>
            <a:r>
              <a:rPr lang="en-US" b="1" dirty="0">
                <a:solidFill>
                  <a:schemeClr val="tx1"/>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a:t>
            </a:r>
          </a:p>
          <a:p>
            <a:pPr>
              <a:lnSpc>
                <a:spcPct val="150000"/>
              </a:lnSpc>
            </a:pPr>
            <a:r>
              <a:rPr lang="en-US"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as-IN" b="1"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মোবাইল</a:t>
            </a:r>
            <a:r>
              <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as-IN"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০১৭৪১২৭৭৮৭৭</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Email:amit94engr@gmail.com</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as-IN" b="1"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তারিখ</a:t>
            </a:r>
            <a:r>
              <a:rPr lang="en-US" b="1"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ঃ০৮</a:t>
            </a:r>
            <a:r>
              <a:rPr lang="as-IN" b="1"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-সেপ্টেম্বর-২০২০</a:t>
            </a:r>
            <a:endParaRPr lang="en-US"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4" y="34175"/>
            <a:ext cx="2577955" cy="614549"/>
          </a:xfrm>
          <a:prstGeom prst="rect">
            <a:avLst/>
          </a:prstGeom>
          <a:effectLst>
            <a:glow rad="63500">
              <a:schemeClr val="accent4">
                <a:satMod val="175000"/>
                <a:alpha val="40000"/>
              </a:schemeClr>
            </a:glow>
          </a:effectLst>
        </p:spPr>
      </p:pic>
      <p:sp>
        <p:nvSpPr>
          <p:cNvPr id="8" name="Rectangle 7"/>
          <p:cNvSpPr/>
          <p:nvPr/>
        </p:nvSpPr>
        <p:spPr>
          <a:xfrm>
            <a:off x="4629747" y="1763827"/>
            <a:ext cx="3742379" cy="902811"/>
          </a:xfrm>
          <a:prstGeom prst="rect">
            <a:avLst/>
          </a:prstGeom>
          <a:ln>
            <a:noFill/>
          </a:ln>
          <a:effectLst>
            <a:glow rad="63500">
              <a:schemeClr val="accent1">
                <a:satMod val="175000"/>
                <a:alpha val="40000"/>
              </a:schemeClr>
            </a:glow>
          </a:effectLst>
          <a:scene3d>
            <a:camera prst="orthographicFront">
              <a:rot lat="0" lon="0" rev="0"/>
            </a:camera>
            <a:lightRig rig="chilly" dir="t">
              <a:rot lat="0" lon="0" rev="18480000"/>
            </a:lightRig>
          </a:scene3d>
          <a:sp3d prstMaterial="clear">
            <a:bevelT h="63500"/>
          </a:sp3d>
        </p:spPr>
        <p:txBody>
          <a:bodyPr wrap="square">
            <a:spAutoFit/>
          </a:bodyPr>
          <a:lstStyle/>
          <a:p>
            <a:pPr algn="ctr">
              <a:spcBef>
                <a:spcPts val="1200"/>
              </a:spcBef>
              <a:spcAft>
                <a:spcPts val="800"/>
              </a:spcAft>
            </a:pPr>
            <a:r>
              <a:rPr lang="as-IN" b="1" dirty="0">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উপজেলাঃবেতাগী,জেলাঃবরগুনা</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Bef>
                <a:spcPts val="1200"/>
              </a:spcBef>
              <a:spcAft>
                <a:spcPts val="800"/>
              </a:spcAft>
            </a:pPr>
            <a:r>
              <a:rPr lang="en-US"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(১ম</a:t>
            </a:r>
            <a:r>
              <a:rPr lang="en-US" b="1" dirty="0" smtClean="0">
                <a:solidFill>
                  <a:schemeClr val="accent5">
                    <a:lumMod val="75000"/>
                  </a:schemeClr>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 </a:t>
            </a:r>
            <a:r>
              <a:rPr lang="en-US" b="1" dirty="0">
                <a:solidFill>
                  <a:srgbClr val="FF000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a:t>
            </a:r>
            <a:r>
              <a:rPr lang="en-US" b="1" dirty="0">
                <a:solidFill>
                  <a:schemeClr val="accent5">
                    <a:lumMod val="75000"/>
                  </a:schemeClr>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 তম অনলাইন ক্লাস)</a:t>
            </a:r>
            <a:endParaRPr lang="en-US" dirty="0"/>
          </a:p>
        </p:txBody>
      </p:sp>
      <p:sp>
        <p:nvSpPr>
          <p:cNvPr id="9" name="Rectangle 8"/>
          <p:cNvSpPr/>
          <p:nvPr/>
        </p:nvSpPr>
        <p:spPr>
          <a:xfrm>
            <a:off x="3922400" y="2803127"/>
            <a:ext cx="5182829" cy="355803"/>
          </a:xfrm>
          <a:prstGeom prst="rect">
            <a:avLst/>
          </a:prstGeom>
        </p:spPr>
        <p:txBody>
          <a:bodyPr wrap="none">
            <a:spAutoFit/>
          </a:bodyPr>
          <a:lstStyle/>
          <a:p>
            <a:pPr algn="ctr">
              <a:lnSpc>
                <a:spcPct val="107000"/>
              </a:lnSpc>
              <a:spcBef>
                <a:spcPts val="1200"/>
              </a:spcBef>
              <a:spcAft>
                <a:spcPts val="800"/>
              </a:spcAft>
            </a:pPr>
            <a:r>
              <a:rPr lang="en-US" sz="1600" b="1" dirty="0">
                <a:solidFill>
                  <a:srgbClr val="7030A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বিষয়ঃ- বেসিক</a:t>
            </a:r>
            <a:r>
              <a:rPr lang="en-US" sz="16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7030A0"/>
                </a:solidFill>
                <a:effectLst>
                  <a:outerShdw blurRad="38100" dist="38100" dir="2700000" algn="tl">
                    <a:srgbClr val="000000">
                      <a:alpha val="43137"/>
                    </a:srgbClr>
                  </a:outerShdw>
                </a:effectLst>
                <a:latin typeface="Nirmala UI" panose="020B0502040204020203" pitchFamily="34" charset="0"/>
                <a:ea typeface="Calibri" panose="020F0502020204030204" pitchFamily="34" charset="0"/>
                <a:cs typeface="Times New Roman" panose="02020603050405020304" pitchFamily="18" charset="0"/>
              </a:rPr>
              <a:t>ইলেকট্রনিক্স সম্পর্কে ধারনা-</a:t>
            </a:r>
            <a:r>
              <a:rPr lang="en-US" sz="1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r>
              <a:rPr lang="as-IN" sz="1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পার্ট</a:t>
            </a:r>
            <a:r>
              <a:rPr lang="en-US" sz="1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r>
              <a:rPr lang="as-IN" sz="1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০১</a:t>
            </a:r>
            <a:r>
              <a:rPr lang="en-US" sz="1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endPar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5231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40" y="1470246"/>
            <a:ext cx="11809927" cy="4555093"/>
          </a:xfrm>
          <a:prstGeom prst="rect">
            <a:avLst/>
          </a:prstGeom>
          <a:ln>
            <a:noFill/>
          </a:ln>
          <a:effectLst>
            <a:glow rad="101600">
              <a:schemeClr val="accent6">
                <a:satMod val="175000"/>
                <a:alpha val="40000"/>
              </a:schemeClr>
            </a:glow>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algn="just">
              <a:lnSpc>
                <a:spcPct val="150000"/>
              </a:lnSpc>
              <a:spcBef>
                <a:spcPts val="1200"/>
              </a:spcBef>
              <a:spcAft>
                <a:spcPts val="800"/>
              </a:spcAft>
              <a:buFont typeface="Symbol" panose="05050102010706020507" pitchFamily="18" charset="2"/>
              <a:buChar char=""/>
            </a:pPr>
            <a:r>
              <a:rPr lang="en-US" sz="3200" b="1" u="sng" dirty="0">
                <a:solidFill>
                  <a:srgbClr val="0070C0"/>
                </a:solidFill>
                <a:latin typeface="Nirmala UI" panose="020B0502040204020203" pitchFamily="34" charset="0"/>
                <a:ea typeface="Calibri" panose="020F0502020204030204" pitchFamily="34" charset="0"/>
                <a:cs typeface="Times New Roman" panose="02020603050405020304" pitchFamily="18" charset="0"/>
              </a:rPr>
              <a:t>ইলেকট্রনিক্স কি বা কাকে বলে</a:t>
            </a:r>
            <a:r>
              <a:rPr lang="en-US" sz="3200" b="1" u="sng" dirty="0" smtClean="0">
                <a:solidFill>
                  <a:srgbClr val="0070C0"/>
                </a:solidFill>
                <a:latin typeface="Nirmala UI" panose="020B0502040204020203" pitchFamily="34" charset="0"/>
                <a:ea typeface="Calibri" panose="020F0502020204030204" pitchFamily="34" charset="0"/>
                <a:cs typeface="Times New Roman" panose="02020603050405020304" pitchFamily="18" charset="0"/>
              </a:rPr>
              <a:t>?</a:t>
            </a:r>
          </a:p>
          <a:p>
            <a:pPr marL="342900" indent="-342900" algn="just">
              <a:lnSpc>
                <a:spcPct val="150000"/>
              </a:lnSpc>
              <a:spcBef>
                <a:spcPts val="1200"/>
              </a:spcBef>
              <a:spcAft>
                <a:spcPts val="800"/>
              </a:spcAft>
              <a:buFont typeface="Symbol" panose="05050102010706020507" pitchFamily="18" charset="2"/>
              <a:buChar char=""/>
            </a:pPr>
            <a:r>
              <a:rPr lang="en-US" sz="3200" b="1" u="sng"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ইলেকট্রনিক্স এর </a:t>
            </a:r>
            <a:r>
              <a:rPr lang="en-US" sz="3200" b="1" u="sng"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ইতিহাসঃ</a:t>
            </a:r>
            <a:r>
              <a:rPr lang="en-US" sz="3200" b="1"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p>
          <a:p>
            <a:pPr marL="342900" lvl="0" indent="-342900" algn="just">
              <a:lnSpc>
                <a:spcPct val="150000"/>
              </a:lnSpc>
              <a:spcBef>
                <a:spcPts val="1200"/>
              </a:spcBef>
              <a:spcAft>
                <a:spcPts val="800"/>
              </a:spcAft>
              <a:buFont typeface="Symbol" panose="05050102010706020507" pitchFamily="18" charset="2"/>
              <a:buChar char=""/>
            </a:pPr>
            <a:r>
              <a:rPr lang="en-US" sz="3200" b="1" dirty="0">
                <a:solidFill>
                  <a:srgbClr val="00B050"/>
                </a:solidFill>
              </a:rPr>
              <a:t>ইলেকট্রনিক্স দ্বারা কি বুঝানো হয় </a:t>
            </a:r>
            <a:r>
              <a:rPr lang="en-US" sz="3200" b="1" dirty="0" smtClean="0">
                <a:solidFill>
                  <a:srgbClr val="00B050"/>
                </a:solidFill>
              </a:rPr>
              <a:t>?</a:t>
            </a:r>
            <a:endParaRPr lang="en-US" sz="32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Bef>
                <a:spcPts val="1200"/>
              </a:spcBef>
              <a:spcAft>
                <a:spcPts val="800"/>
              </a:spcAft>
              <a:buFont typeface="Symbol" panose="05050102010706020507" pitchFamily="18" charset="2"/>
              <a:buChar char=""/>
            </a:pPr>
            <a:r>
              <a:rPr lang="en-US" sz="3200" b="1" dirty="0">
                <a:solidFill>
                  <a:srgbClr val="00B0F0"/>
                </a:solidFill>
              </a:rPr>
              <a:t>আমরা কেন ইলেক্ট্রনিক্সের দিকে অগ্রসর হবো বা কেন ইলেকট্রনিক্স নিয়ে পড়াশুনা </a:t>
            </a:r>
            <a:r>
              <a:rPr lang="en-US" sz="3200" b="1" dirty="0" smtClean="0">
                <a:solidFill>
                  <a:srgbClr val="00B0F0"/>
                </a:solidFill>
              </a:rPr>
              <a:t>করবো।</a:t>
            </a:r>
            <a:endParaRPr lang="en-US" b="1" u="sng" dirty="0" smtClean="0">
              <a:solidFill>
                <a:srgbClr val="00B0F0"/>
              </a:solidFill>
              <a:latin typeface="Nirmala UI" panose="020B0502040204020203"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69274" y="434713"/>
            <a:ext cx="8763938" cy="584775"/>
          </a:xfrm>
          <a:prstGeom prst="rect">
            <a:avLst/>
          </a:prstGeo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r>
              <a:rPr lang="en-US" sz="3200" b="1" u="sng" dirty="0"/>
              <a:t>আজকের ক্লাসে যে সকল বিষয়গুলো থাকছে </a:t>
            </a:r>
          </a:p>
        </p:txBody>
      </p:sp>
    </p:spTree>
    <p:extLst>
      <p:ext uri="{BB962C8B-B14F-4D97-AF65-F5344CB8AC3E}">
        <p14:creationId xmlns:p14="http://schemas.microsoft.com/office/powerpoint/2010/main" val="19664356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1903" y="749029"/>
            <a:ext cx="7829387" cy="717632"/>
          </a:xfrm>
          <a:prstGeom prst="rect">
            <a:avLst/>
          </a:prstGeom>
          <a:effectLst>
            <a:glow rad="1397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pPr marL="342900" marR="0" lvl="0" indent="-342900" algn="just">
              <a:lnSpc>
                <a:spcPct val="107000"/>
              </a:lnSpc>
              <a:spcBef>
                <a:spcPts val="1200"/>
              </a:spcBef>
              <a:spcAft>
                <a:spcPts val="800"/>
              </a:spcAft>
              <a:buFont typeface="Symbol" panose="05050102010706020507" pitchFamily="18" charset="2"/>
              <a:buChar char=""/>
            </a:pPr>
            <a:r>
              <a:rPr lang="en-US" sz="4000" b="1" u="sng" dirty="0">
                <a:solidFill>
                  <a:srgbClr val="0070C0"/>
                </a:solidFill>
                <a:latin typeface="Nirmala UI" panose="020B0502040204020203" pitchFamily="34" charset="0"/>
                <a:ea typeface="Calibri" panose="020F0502020204030204" pitchFamily="34" charset="0"/>
                <a:cs typeface="Times New Roman" panose="02020603050405020304" pitchFamily="18" charset="0"/>
              </a:rPr>
              <a:t>ইলেকট্রনিক্স কি বা কাকে বলে?</a:t>
            </a:r>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669" y="2163651"/>
            <a:ext cx="11217499" cy="2585323"/>
          </a:xfrm>
          <a:prstGeom prst="rect">
            <a:avLst/>
          </a:prstGeom>
        </p:spPr>
        <p:txBody>
          <a:bodyPr wrap="square">
            <a:spAutoFit/>
          </a:bodyPr>
          <a:lstStyle/>
          <a:p>
            <a:pPr>
              <a:lnSpc>
                <a:spcPct val="150000"/>
              </a:lnSpc>
            </a:pPr>
            <a:r>
              <a:rPr lang="en-US" sz="3600" dirty="0">
                <a:latin typeface="Nirmala UI" panose="020B0502040204020203" pitchFamily="34" charset="0"/>
                <a:ea typeface="Calibri" panose="020F0502020204030204" pitchFamily="34" charset="0"/>
              </a:rPr>
              <a:t>বিজ্ঞানের যে শাখায় </a:t>
            </a:r>
            <a:r>
              <a:rPr lang="en-US" sz="3600" dirty="0" smtClean="0">
                <a:latin typeface="Nirmala UI" panose="020B0502040204020203" pitchFamily="34" charset="0"/>
                <a:ea typeface="Calibri" panose="020F0502020204030204" pitchFamily="34" charset="0"/>
              </a:rPr>
              <a:t>ভ্যাকুয়াম টিউব এবং সেমিকন্ডাক্টরের </a:t>
            </a:r>
            <a:r>
              <a:rPr lang="en-US" sz="3600" dirty="0">
                <a:latin typeface="Nirmala UI" panose="020B0502040204020203" pitchFamily="34" charset="0"/>
                <a:ea typeface="Calibri" panose="020F0502020204030204" pitchFamily="34" charset="0"/>
              </a:rPr>
              <a:t>মধ্যে ইলেক্ট্রনের প্রবাহ নিয়ে আলোচনা করা হয়,তাকে ইলেকট্রনিক্স বলে।</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403" y="3761771"/>
            <a:ext cx="6810765" cy="2986759"/>
          </a:xfrm>
          <a:prstGeom prst="rect">
            <a:avLst/>
          </a:prstGeom>
          <a:ln>
            <a:noFill/>
          </a:ln>
          <a:effectLst>
            <a:glow rad="63500">
              <a:schemeClr val="accent3">
                <a:satMod val="175000"/>
                <a:alpha val="40000"/>
              </a:schemeClr>
            </a:glow>
            <a:softEdge rad="112500"/>
          </a:effectLst>
        </p:spPr>
      </p:pic>
    </p:spTree>
    <p:extLst>
      <p:ext uri="{BB962C8B-B14F-4D97-AF65-F5344CB8AC3E}">
        <p14:creationId xmlns:p14="http://schemas.microsoft.com/office/powerpoint/2010/main" val="1898453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52" y="115911"/>
            <a:ext cx="11874322" cy="7024744"/>
          </a:xfrm>
          <a:prstGeom prst="rect">
            <a:avLst/>
          </a:prstGeom>
        </p:spPr>
        <p:txBody>
          <a:bodyPr wrap="square">
            <a:spAutoFit/>
          </a:bodyPr>
          <a:lstStyle/>
          <a:p>
            <a:pPr algn="just">
              <a:lnSpc>
                <a:spcPct val="107000"/>
              </a:lnSpc>
              <a:spcBef>
                <a:spcPts val="1200"/>
              </a:spcBef>
            </a:pPr>
            <a:r>
              <a:rPr lang="en-US" sz="3200" b="1" dirty="0" smtClean="0">
                <a:solidFill>
                  <a:srgbClr val="00B050"/>
                </a:solidFill>
                <a:latin typeface="Nirmala UI" panose="020B0502040204020203" pitchFamily="34" charset="0"/>
                <a:ea typeface="Calibri" panose="020F0502020204030204" pitchFamily="34" charset="0"/>
                <a:cs typeface="Times New Roman" panose="02020603050405020304" pitchFamily="18" charset="0"/>
              </a:rPr>
              <a:t>সেমিকন্ডাক্টরের আবার</a:t>
            </a:r>
            <a:r>
              <a:rPr lang="en-US" sz="3200" b="1"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 </a:t>
            </a:r>
            <a:r>
              <a:rPr lang="en-US" sz="3200" b="1" dirty="0" smtClean="0">
                <a:solidFill>
                  <a:srgbClr val="00B050"/>
                </a:solidFill>
                <a:latin typeface="Nirmala UI" panose="020B0502040204020203" pitchFamily="34" charset="0"/>
                <a:ea typeface="Calibri" panose="020F0502020204030204" pitchFamily="34" charset="0"/>
                <a:cs typeface="Times New Roman" panose="02020603050405020304" pitchFamily="18" charset="0"/>
              </a:rPr>
              <a:t>বিভিন্ন</a:t>
            </a:r>
            <a:r>
              <a:rPr lang="en-US" sz="3200" b="1"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 </a:t>
            </a:r>
            <a:r>
              <a:rPr lang="en-US" sz="3200" b="1" dirty="0" smtClean="0">
                <a:solidFill>
                  <a:srgbClr val="00B050"/>
                </a:solidFill>
                <a:latin typeface="Nirmala UI" panose="020B0502040204020203" pitchFamily="34" charset="0"/>
                <a:ea typeface="Calibri" panose="020F0502020204030204" pitchFamily="34" charset="0"/>
                <a:cs typeface="Times New Roman" panose="02020603050405020304" pitchFamily="18" charset="0"/>
              </a:rPr>
              <a:t>প্রকার</a:t>
            </a:r>
            <a:r>
              <a:rPr lang="en-US" sz="3200" b="1"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 </a:t>
            </a:r>
            <a:r>
              <a:rPr lang="en-US" sz="3200" b="1" dirty="0" smtClean="0">
                <a:solidFill>
                  <a:srgbClr val="00B050"/>
                </a:solidFill>
                <a:latin typeface="Nirmala UI" panose="020B0502040204020203" pitchFamily="34" charset="0"/>
                <a:ea typeface="Calibri" panose="020F0502020204030204" pitchFamily="34" charset="0"/>
                <a:cs typeface="Times New Roman" panose="02020603050405020304" pitchFamily="18" charset="0"/>
              </a:rPr>
              <a:t>রয়েছে।  </a:t>
            </a:r>
          </a:p>
          <a:p>
            <a:pPr algn="just">
              <a:lnSpc>
                <a:spcPct val="107000"/>
              </a:lnSpc>
              <a:spcBef>
                <a:spcPts val="1200"/>
              </a:spcBef>
            </a:pPr>
            <a:r>
              <a:rPr lang="en-US" sz="3200" dirty="0" smtClean="0">
                <a:latin typeface="Nirmala UI" panose="020B0502040204020203" pitchFamily="34" charset="0"/>
                <a:ea typeface="Calibri" panose="020F0502020204030204" pitchFamily="34" charset="0"/>
                <a:cs typeface="Times New Roman" panose="02020603050405020304" pitchFamily="18" charset="0"/>
              </a:rPr>
              <a:t>এগুলোকে </a:t>
            </a:r>
            <a:r>
              <a:rPr lang="en-US" sz="3200" dirty="0">
                <a:latin typeface="Nirmala UI" panose="020B0502040204020203" pitchFamily="34" charset="0"/>
                <a:ea typeface="Calibri" panose="020F0502020204030204" pitchFamily="34" charset="0"/>
                <a:cs typeface="Times New Roman" panose="02020603050405020304" pitchFamily="18" charset="0"/>
              </a:rPr>
              <a:t>সেমিকন্ডাক্টরের ডিভাইস বলা যায়।</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Bef>
                <a:spcPts val="1200"/>
              </a:spcBef>
            </a:pPr>
            <a:r>
              <a:rPr lang="en-US" sz="3200" dirty="0" smtClean="0">
                <a:latin typeface="Nirmala UI" panose="020B0502040204020203" pitchFamily="34" charset="0"/>
                <a:ea typeface="Calibri" panose="020F0502020204030204" pitchFamily="34" charset="0"/>
                <a:cs typeface="Times New Roman" panose="02020603050405020304" pitchFamily="18" charset="0"/>
              </a:rPr>
              <a:t>যেমনঃ-                                              </a:t>
            </a:r>
            <a:r>
              <a:rPr lang="en-US" sz="3200"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চিত্র</a:t>
            </a:r>
          </a:p>
          <a:p>
            <a:pPr algn="just">
              <a:lnSpc>
                <a:spcPct val="200000"/>
              </a:lnSpc>
              <a:spcBef>
                <a:spcPts val="1200"/>
              </a:spcBef>
            </a:pPr>
            <a:r>
              <a:rPr lang="en-US" sz="3200" dirty="0" smtClean="0">
                <a:latin typeface="Nirmala UI" panose="020B0502040204020203" pitchFamily="34" charset="0"/>
                <a:ea typeface="Calibri" panose="020F0502020204030204" pitchFamily="34" charset="0"/>
                <a:cs typeface="Times New Roman" panose="02020603050405020304" pitchFamily="18" charset="0"/>
              </a:rPr>
              <a:t>ডায়োড(Diode)                           ট্রানজিস্টর(Transistor)</a:t>
            </a:r>
          </a:p>
          <a:p>
            <a:pPr algn="just">
              <a:lnSpc>
                <a:spcPct val="200000"/>
              </a:lnSpc>
              <a:spcBef>
                <a:spcPts val="1200"/>
              </a:spcBef>
            </a:pPr>
            <a:endParaRPr lang="en-US" sz="3200" dirty="0" smtClean="0">
              <a:latin typeface="Nirmala UI" panose="020B0502040204020203" pitchFamily="34" charset="0"/>
              <a:ea typeface="Calibri" panose="020F0502020204030204" pitchFamily="34" charset="0"/>
              <a:cs typeface="Times New Roman" panose="02020603050405020304" pitchFamily="18" charset="0"/>
            </a:endParaRPr>
          </a:p>
          <a:p>
            <a:pPr algn="just">
              <a:lnSpc>
                <a:spcPct val="200000"/>
              </a:lnSpc>
              <a:spcBef>
                <a:spcPts val="1200"/>
              </a:spcBef>
            </a:pPr>
            <a:r>
              <a:rPr lang="en-US" sz="3200" dirty="0" smtClean="0">
                <a:latin typeface="Nirmala UI" panose="020B0502040204020203" pitchFamily="34" charset="0"/>
                <a:ea typeface="Calibri" panose="020F0502020204030204" pitchFamily="34" charset="0"/>
                <a:cs typeface="Times New Roman" panose="02020603050405020304" pitchFamily="18" charset="0"/>
              </a:rPr>
              <a:t>ক্যাপাসিটর(Capacitor)                     রেজিস্টর(Resistor)</a:t>
            </a:r>
          </a:p>
          <a:p>
            <a:pPr algn="just">
              <a:lnSpc>
                <a:spcPct val="200000"/>
              </a:lnSpc>
              <a:spcBef>
                <a:spcPts val="1200"/>
              </a:spcBef>
            </a:pPr>
            <a:endParaRPr lang="en-US" sz="3200" dirty="0">
              <a:effectLst/>
              <a:latin typeface="Nirmala UI" panose="020B0502040204020203" pitchFamily="34" charset="0"/>
              <a:ea typeface="Calibri" panose="020F0502020204030204" pitchFamily="34" charset="0"/>
              <a:cs typeface="Times New Roman" panose="02020603050405020304" pitchFamily="18" charset="0"/>
            </a:endParaRPr>
          </a:p>
          <a:p>
            <a:pPr algn="just">
              <a:lnSpc>
                <a:spcPct val="200000"/>
              </a:lnSpc>
              <a:spcBef>
                <a:spcPts val="1200"/>
              </a:spcBef>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44" y="2106992"/>
            <a:ext cx="2982071" cy="138058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399" y="1761486"/>
            <a:ext cx="2292944" cy="2256722"/>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145" y="4140490"/>
            <a:ext cx="2451413" cy="1590675"/>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99" y="4275853"/>
            <a:ext cx="2411863" cy="1902067"/>
          </a:xfrm>
          <a:prstGeom prst="rect">
            <a:avLst/>
          </a:prstGeom>
          <a:ln>
            <a:noFill/>
          </a:ln>
          <a:effectLst>
            <a:softEdge rad="112500"/>
          </a:effectLst>
        </p:spPr>
      </p:pic>
    </p:spTree>
    <p:extLst>
      <p:ext uri="{BB962C8B-B14F-4D97-AF65-F5344CB8AC3E}">
        <p14:creationId xmlns:p14="http://schemas.microsoft.com/office/powerpoint/2010/main" val="108022579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304" y="1676489"/>
            <a:ext cx="11861442" cy="2639569"/>
          </a:xfrm>
          <a:prstGeom prst="rect">
            <a:avLst/>
          </a:prstGeom>
        </p:spPr>
        <p:txBody>
          <a:bodyPr wrap="square">
            <a:spAutoFit/>
          </a:bodyPr>
          <a:lstStyle/>
          <a:p>
            <a:pPr algn="ctr">
              <a:lnSpc>
                <a:spcPct val="107000"/>
              </a:lnSpc>
              <a:spcBef>
                <a:spcPts val="1200"/>
              </a:spcBef>
            </a:pPr>
            <a:r>
              <a:rPr lang="en-US" sz="3600" b="1" u="sng" dirty="0">
                <a:solidFill>
                  <a:srgbClr val="7030A0"/>
                </a:solidFill>
                <a:latin typeface="Nirmala UI" panose="020B0502040204020203" pitchFamily="34" charset="0"/>
                <a:ea typeface="Calibri" panose="020F0502020204030204" pitchFamily="34" charset="0"/>
                <a:cs typeface="Times New Roman" panose="02020603050405020304" pitchFamily="18" charset="0"/>
              </a:rPr>
              <a:t>এখন আমরা ইলেকট্রনিক্স কে এভাবে বলতে </a:t>
            </a:r>
            <a:r>
              <a:rPr lang="en-US" sz="3600" b="1" u="sng" dirty="0" smtClean="0">
                <a:solidFill>
                  <a:srgbClr val="7030A0"/>
                </a:solidFill>
                <a:latin typeface="Nirmala UI" panose="020B0502040204020203" pitchFamily="34" charset="0"/>
                <a:ea typeface="Calibri" panose="020F0502020204030204" pitchFamily="34" charset="0"/>
                <a:cs typeface="Times New Roman" panose="02020603050405020304" pitchFamily="18" charset="0"/>
              </a:rPr>
              <a:t>পারিঃ-</a:t>
            </a:r>
          </a:p>
          <a:p>
            <a:pPr algn="ctr">
              <a:lnSpc>
                <a:spcPct val="107000"/>
              </a:lnSpc>
              <a:spcBef>
                <a:spcPts val="1200"/>
              </a:spcBef>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200"/>
              </a:spcBef>
            </a:pPr>
            <a:r>
              <a:rPr lang="en-US" sz="3200" dirty="0">
                <a:latin typeface="Nirmala UI" panose="020B0502040204020203" pitchFamily="34" charset="0"/>
                <a:ea typeface="Calibri" panose="020F0502020204030204" pitchFamily="34" charset="0"/>
                <a:cs typeface="Times New Roman" panose="02020603050405020304" pitchFamily="18" charset="0"/>
              </a:rPr>
              <a:t>বিজ্ঞানের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যে শাখায় </a:t>
            </a:r>
            <a:r>
              <a:rPr lang="en-US" sz="3200" dirty="0">
                <a:latin typeface="Nirmala UI" panose="020B0502040204020203" pitchFamily="34" charset="0"/>
                <a:ea typeface="Calibri" panose="020F0502020204030204" pitchFamily="34" charset="0"/>
                <a:cs typeface="Times New Roman" panose="02020603050405020304" pitchFamily="18" charset="0"/>
              </a:rPr>
              <a:t>সেমিকন্ডাক্টরের মধ্যে ইলেক্ট্রনের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প্রবাহ নিয়ে আলোচনা </a:t>
            </a:r>
            <a:r>
              <a:rPr lang="en-US" sz="3200" dirty="0">
                <a:latin typeface="Nirmala UI" panose="020B0502040204020203" pitchFamily="34" charset="0"/>
                <a:ea typeface="Calibri" panose="020F0502020204030204" pitchFamily="34" charset="0"/>
                <a:cs typeface="Times New Roman" panose="02020603050405020304" pitchFamily="18" charset="0"/>
              </a:rPr>
              <a:t>করা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হয়,সেটি </a:t>
            </a:r>
            <a:r>
              <a:rPr lang="en-US" sz="3200" dirty="0">
                <a:latin typeface="Nirmala UI" panose="020B0502040204020203" pitchFamily="34" charset="0"/>
                <a:ea typeface="Calibri" panose="020F0502020204030204" pitchFamily="34" charset="0"/>
                <a:cs typeface="Times New Roman" panose="02020603050405020304" pitchFamily="18" charset="0"/>
              </a:rPr>
              <a:t>হলো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ইলেকট্রনিক্স।</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639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89" y="156633"/>
            <a:ext cx="11784169" cy="3931333"/>
          </a:xfrm>
          <a:prstGeom prst="rect">
            <a:avLst/>
          </a:prstGeom>
        </p:spPr>
        <p:txBody>
          <a:bodyPr wrap="square">
            <a:spAutoFit/>
          </a:bodyPr>
          <a:lstStyle/>
          <a:p>
            <a:pPr marL="342900" marR="0" lvl="0" indent="-342900" algn="just">
              <a:lnSpc>
                <a:spcPct val="107000"/>
              </a:lnSpc>
              <a:spcBef>
                <a:spcPts val="1200"/>
              </a:spcBef>
              <a:spcAft>
                <a:spcPts val="0"/>
              </a:spcAft>
              <a:buFont typeface="Symbol" panose="05050102010706020507" pitchFamily="18" charset="2"/>
              <a:buChar char=""/>
            </a:pPr>
            <a:r>
              <a:rPr lang="en-US" sz="4000" b="1" u="sng"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ইলেকট্রনিক্স </a:t>
            </a:r>
            <a:r>
              <a:rPr lang="en-US" sz="4000" b="1" u="sng"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এর </a:t>
            </a:r>
            <a:r>
              <a:rPr lang="en-US" sz="4000" b="1" u="sng"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ইতিহাসঃ</a:t>
            </a:r>
            <a:r>
              <a:rPr lang="en-US" sz="4000" b="1"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US" sz="3200" dirty="0">
                <a:latin typeface="Nirmala UI" panose="020B0502040204020203" pitchFamily="34" charset="0"/>
                <a:ea typeface="Calibri" panose="020F0502020204030204" pitchFamily="34" charset="0"/>
                <a:cs typeface="Times New Roman" panose="02020603050405020304" pitchFamily="18" charset="0"/>
              </a:rPr>
              <a:t>ইলেকট্রনিক্সের জনক হচ্ছেন,টমাস আলভা এডিসন</a:t>
            </a:r>
            <a:r>
              <a:rPr lang="en-US" sz="32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r>
              <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Thomas Alva Edison</a:t>
            </a:r>
            <a:r>
              <a:rPr lang="en-US" sz="32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a:t>
            </a:r>
            <a:r>
              <a:rPr lang="en-US" sz="3200" dirty="0">
                <a:latin typeface="Nirmala UI" panose="020B0502040204020203" pitchFamily="34" charset="0"/>
                <a:ea typeface="Calibri" panose="020F0502020204030204" pitchFamily="34" charset="0"/>
                <a:cs typeface="Times New Roman" panose="02020603050405020304" pitchFamily="18" charset="0"/>
              </a:rPr>
              <a:t>।জনাব,টমাস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আলভা এডিসন </a:t>
            </a:r>
            <a:r>
              <a:rPr lang="en-US" sz="3200" dirty="0">
                <a:latin typeface="Nirmala UI" panose="020B0502040204020203" pitchFamily="34" charset="0"/>
                <a:ea typeface="Calibri" panose="020F0502020204030204" pitchFamily="34" charset="0"/>
                <a:cs typeface="Times New Roman" panose="02020603050405020304" pitchFamily="18" charset="0"/>
              </a:rPr>
              <a:t>হচ্ছেন,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বৈদ্যুতিক বাতির </a:t>
            </a:r>
            <a:r>
              <a:rPr lang="en-US" sz="2800" dirty="0" smtClean="0">
                <a:latin typeface="Nirmala UI" panose="020B0502040204020203" pitchFamily="34" charset="0"/>
                <a:ea typeface="Calibri" panose="020F0502020204030204" pitchFamily="34" charset="0"/>
                <a:cs typeface="Times New Roman" panose="02020603050405020304" pitchFamily="18" charset="0"/>
              </a:rPr>
              <a:t>উদ্ভাবক।ইলেকট্রনিক্সের জন্ম হয়েছে</a:t>
            </a:r>
          </a:p>
          <a:p>
            <a:pPr algn="just">
              <a:lnSpc>
                <a:spcPct val="150000"/>
              </a:lnSpc>
              <a:spcBef>
                <a:spcPts val="1200"/>
              </a:spcBef>
              <a:spcAft>
                <a:spcPts val="800"/>
              </a:spcAft>
            </a:pPr>
            <a:r>
              <a:rPr lang="en-US" sz="2800" dirty="0" smtClean="0">
                <a:latin typeface="Nirmala UI" panose="020B0502040204020203" pitchFamily="34" charset="0"/>
                <a:ea typeface="Calibri" panose="020F0502020204030204" pitchFamily="34" charset="0"/>
                <a:cs typeface="Times New Roman" panose="02020603050405020304" pitchFamily="18" charset="0"/>
              </a:rPr>
              <a:t>এই বৈদ্যুতিক বাতির </a:t>
            </a:r>
            <a:r>
              <a:rPr lang="en-US" sz="2800" dirty="0">
                <a:latin typeface="Nirmala UI" panose="020B0502040204020203" pitchFamily="34" charset="0"/>
                <a:ea typeface="Calibri" panose="020F0502020204030204" pitchFamily="34" charset="0"/>
                <a:cs typeface="Times New Roman" panose="02020603050405020304" pitchFamily="18" charset="0"/>
              </a:rPr>
              <a:t>হাত ধরেই।</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817" y="2640168"/>
            <a:ext cx="6538182" cy="4217831"/>
          </a:xfrm>
          <a:prstGeom prst="rect">
            <a:avLst/>
          </a:prstGeom>
          <a:ln>
            <a:noFill/>
          </a:ln>
          <a:effectLst>
            <a:glow rad="63500">
              <a:schemeClr val="accent2">
                <a:satMod val="175000"/>
                <a:alpha val="40000"/>
              </a:schemeClr>
            </a:glow>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70" y="4087966"/>
            <a:ext cx="5081520" cy="2606754"/>
          </a:xfrm>
          <a:prstGeom prst="roundRect">
            <a:avLst>
              <a:gd name="adj" fmla="val 16667"/>
            </a:avLst>
          </a:prstGeom>
          <a:ln>
            <a:no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53831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09" y="321122"/>
            <a:ext cx="11900079" cy="63019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Bef>
                <a:spcPts val="1200"/>
              </a:spcBef>
              <a:spcAft>
                <a:spcPts val="800"/>
              </a:spcAft>
            </a:pPr>
            <a:r>
              <a:rPr lang="en-US" sz="3600" b="1"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এখন এই বেপারটি কাজে লাগিয়ে </a:t>
            </a:r>
            <a:r>
              <a:rPr lang="en-US" sz="3600" b="1"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বিজ্ঞানীঃ-</a:t>
            </a:r>
          </a:p>
          <a:p>
            <a:pPr algn="just">
              <a:lnSpc>
                <a:spcPct val="107000"/>
              </a:lnSpc>
              <a:spcBef>
                <a:spcPts val="1200"/>
              </a:spcBef>
              <a:spcAft>
                <a:spcPts val="800"/>
              </a:spcAft>
            </a:pPr>
            <a:r>
              <a:rPr lang="en-US" sz="3200" dirty="0" smtClean="0">
                <a:latin typeface="Nirmala UI" panose="020B0502040204020203" pitchFamily="34" charset="0"/>
                <a:ea typeface="Calibri" panose="020F0502020204030204" pitchFamily="34" charset="0"/>
                <a:cs typeface="Times New Roman" panose="02020603050405020304" pitchFamily="18" charset="0"/>
              </a:rPr>
              <a:t>জন অ্যামব্রোজ</a:t>
            </a:r>
            <a:r>
              <a:rPr lang="en-US" sz="3200" dirty="0">
                <a:latin typeface="Nirmala UI" panose="020B0502040204020203" pitchFamily="34" charset="0"/>
                <a:ea typeface="Calibri" panose="020F0502020204030204" pitchFamily="34" charset="0"/>
                <a:cs typeface="Times New Roman" panose="02020603050405020304" pitchFamily="18" charset="0"/>
              </a:rPr>
              <a:t>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ফ্লেমিংঃ-</a:t>
            </a:r>
            <a:r>
              <a:rPr lang="en-US" sz="3200" dirty="0" smtClean="0">
                <a:solidFill>
                  <a:srgbClr val="C00000"/>
                </a:solidFill>
                <a:latin typeface="Nirmala UI" panose="020B0502040204020203" pitchFamily="34" charset="0"/>
                <a:ea typeface="Calibri" panose="020F0502020204030204" pitchFamily="34" charset="0"/>
                <a:cs typeface="Times New Roman" panose="02020603050405020304" pitchFamily="18" charset="0"/>
              </a:rPr>
              <a:t>(John </a:t>
            </a:r>
            <a:r>
              <a:rPr lang="en-US" sz="3200" dirty="0">
                <a:solidFill>
                  <a:srgbClr val="C00000"/>
                </a:solidFill>
                <a:latin typeface="Nirmala UI" panose="020B0502040204020203" pitchFamily="34" charset="0"/>
                <a:ea typeface="Calibri" panose="020F0502020204030204" pitchFamily="34" charset="0"/>
                <a:cs typeface="Times New Roman" panose="02020603050405020304" pitchFamily="18" charset="0"/>
              </a:rPr>
              <a:t>Ambrose Fleming) </a:t>
            </a:r>
            <a:r>
              <a:rPr lang="en-US" sz="3200" dirty="0" smtClean="0">
                <a:latin typeface="Nirmala UI" panose="020B0502040204020203" pitchFamily="34" charset="0"/>
                <a:ea typeface="Calibri" panose="020F0502020204030204" pitchFamily="34" charset="0"/>
                <a:cs typeface="Times New Roman" panose="02020603050405020304" pitchFamily="18" charset="0"/>
              </a:rPr>
              <a:t>ভ্যাকুয়াম টিউব আবিষ্কার করলেন।</a:t>
            </a:r>
          </a:p>
          <a:p>
            <a:pPr algn="just">
              <a:lnSpc>
                <a:spcPct val="107000"/>
              </a:lnSpc>
              <a:spcBef>
                <a:spcPts val="1200"/>
              </a:spcBef>
              <a:spcAft>
                <a:spcPts val="800"/>
              </a:spcAft>
            </a:pPr>
            <a:r>
              <a:rPr lang="en-US" sz="2800" dirty="0" smtClean="0">
                <a:latin typeface="Nirmala UI" panose="020B0502040204020203" pitchFamily="34" charset="0"/>
                <a:ea typeface="Calibri" panose="020F0502020204030204" pitchFamily="34" charset="0"/>
                <a:cs typeface="Times New Roman" panose="02020603050405020304" pitchFamily="18" charset="0"/>
              </a:rPr>
              <a:t>এই </a:t>
            </a:r>
            <a:r>
              <a:rPr lang="en-US" sz="2800" dirty="0">
                <a:latin typeface="Nirmala UI" panose="020B0502040204020203" pitchFamily="34" charset="0"/>
                <a:ea typeface="Calibri" panose="020F0502020204030204" pitchFamily="34" charset="0"/>
                <a:cs typeface="Times New Roman" panose="02020603050405020304" pitchFamily="18" charset="0"/>
              </a:rPr>
              <a:t>ভ্যাকুয়াম টিউবের মাধমেই </a:t>
            </a:r>
            <a:r>
              <a:rPr lang="en-US" sz="2800" dirty="0" smtClean="0">
                <a:latin typeface="Nirmala UI" panose="020B0502040204020203" pitchFamily="34" charset="0"/>
                <a:ea typeface="Calibri" panose="020F0502020204030204" pitchFamily="34" charset="0"/>
                <a:cs typeface="Times New Roman" panose="02020603050405020304" pitchFamily="18" charset="0"/>
              </a:rPr>
              <a:t>ইলেক্ট্রিনিক্সে এর</a:t>
            </a:r>
          </a:p>
          <a:p>
            <a:pPr algn="just">
              <a:lnSpc>
                <a:spcPct val="107000"/>
              </a:lnSpc>
              <a:spcBef>
                <a:spcPts val="1200"/>
              </a:spcBef>
              <a:spcAft>
                <a:spcPts val="800"/>
              </a:spcAft>
            </a:pPr>
            <a:r>
              <a:rPr lang="en-US" sz="2800" dirty="0" smtClean="0">
                <a:latin typeface="Nirmala UI" panose="020B0502040204020203" pitchFamily="34" charset="0"/>
                <a:ea typeface="Calibri" panose="020F0502020204030204" pitchFamily="34" charset="0"/>
                <a:cs typeface="Times New Roman" panose="02020603050405020304" pitchFamily="18" charset="0"/>
              </a:rPr>
              <a:t>যাত্রা </a:t>
            </a:r>
            <a:r>
              <a:rPr lang="en-US" sz="2800" dirty="0">
                <a:latin typeface="Nirmala UI" panose="020B0502040204020203" pitchFamily="34" charset="0"/>
                <a:ea typeface="Calibri" panose="020F0502020204030204" pitchFamily="34" charset="0"/>
                <a:cs typeface="Times New Roman" panose="02020603050405020304" pitchFamily="18" charset="0"/>
              </a:rPr>
              <a:t>শুরু হয়।</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en-US" dirty="0">
                <a:latin typeface="Nirmala UI" panose="020B0502040204020203" pitchFamily="34" charset="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200" dirty="0">
                <a:latin typeface="Nirmala UI" panose="020B0502040204020203" pitchFamily="34" charset="0"/>
                <a:ea typeface="Calibri" panose="020F0502020204030204" pitchFamily="34" charset="0"/>
              </a:rPr>
              <a:t>ভ্যাকুয়াম টিউবের বৈশিষ্ট হলো, এর মধ্যে দিয়ে বিদ্যুৎ এক দিকে যেতে পারে কিন্তু উল্টো দিকে যেতে পারে না। যার ফলে এর মাধ্যমেই ইলেক্ট্রিনিক্সের যাত্রা শুরু।</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574" y="1738647"/>
            <a:ext cx="4692414" cy="2653049"/>
          </a:xfrm>
          <a:prstGeom prst="rect">
            <a:avLst/>
          </a:prstGeom>
          <a:ln>
            <a:noFill/>
          </a:ln>
          <a:effectLst>
            <a:glow rad="101600">
              <a:schemeClr val="accent6">
                <a:satMod val="175000"/>
                <a:alpha val="40000"/>
              </a:schemeClr>
            </a:glow>
            <a:softEdge rad="112500"/>
          </a:effectLst>
        </p:spPr>
      </p:pic>
    </p:spTree>
    <p:extLst>
      <p:ext uri="{BB962C8B-B14F-4D97-AF65-F5344CB8AC3E}">
        <p14:creationId xmlns:p14="http://schemas.microsoft.com/office/powerpoint/2010/main" val="1228949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74" y="819791"/>
            <a:ext cx="11848563" cy="2721258"/>
          </a:xfrm>
          <a:prstGeom prst="rect">
            <a:avLst/>
          </a:prstGeom>
        </p:spPr>
        <p:txBody>
          <a:bodyPr wrap="square">
            <a:spAutoFit/>
          </a:bodyPr>
          <a:lstStyle/>
          <a:p>
            <a:pPr marL="457200" lvl="0" indent="-457200" algn="just">
              <a:lnSpc>
                <a:spcPct val="107000"/>
              </a:lnSpc>
              <a:spcBef>
                <a:spcPts val="1200"/>
              </a:spcBef>
              <a:spcAft>
                <a:spcPts val="800"/>
              </a:spcAft>
              <a:buFont typeface="Arial" panose="020B0604020202020204" pitchFamily="34" charset="0"/>
              <a:buChar char="•"/>
            </a:pPr>
            <a:r>
              <a:rPr lang="en-US" sz="3200" b="1" dirty="0">
                <a:solidFill>
                  <a:srgbClr val="00B050"/>
                </a:solidFill>
              </a:rPr>
              <a:t>ইলেকট্রনিক্স দ্বারা কি বুঝানো হয় ?</a:t>
            </a:r>
            <a:endPar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endParaRPr lang="en-US" dirty="0" smtClean="0">
              <a:latin typeface="Nirmala UI" panose="020B0502040204020203"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US" sz="2800" dirty="0" smtClean="0">
                <a:solidFill>
                  <a:srgbClr val="FF0000"/>
                </a:solidFill>
                <a:latin typeface="Nirmala UI" panose="020B0502040204020203" pitchFamily="34" charset="0"/>
                <a:ea typeface="Calibri" panose="020F0502020204030204" pitchFamily="34" charset="0"/>
                <a:cs typeface="Times New Roman" panose="02020603050405020304" pitchFamily="18" charset="0"/>
              </a:rPr>
              <a:t>Electronics </a:t>
            </a:r>
            <a:r>
              <a:rPr lang="en-US" sz="2800" dirty="0">
                <a:latin typeface="Nirmala UI" panose="020B0502040204020203" pitchFamily="34" charset="0"/>
                <a:ea typeface="Calibri" panose="020F0502020204030204" pitchFamily="34" charset="0"/>
                <a:cs typeface="Times New Roman" panose="02020603050405020304" pitchFamily="18" charset="0"/>
              </a:rPr>
              <a:t>দ্বারা আকাঙ্খিত অবজেক্টে </a:t>
            </a:r>
            <a:r>
              <a:rPr lang="en-US" sz="2800" dirty="0">
                <a:solidFill>
                  <a:srgbClr val="FF0000"/>
                </a:solidFill>
                <a:latin typeface="Nirmala UI" panose="020B0502040204020203" pitchFamily="34" charset="0"/>
                <a:ea typeface="Calibri" panose="020F0502020204030204" pitchFamily="34" charset="0"/>
                <a:cs typeface="Times New Roman" panose="02020603050405020304" pitchFamily="18" charset="0"/>
              </a:rPr>
              <a:t>Signal</a:t>
            </a:r>
            <a:r>
              <a:rPr lang="en-US" sz="2800" dirty="0">
                <a:latin typeface="Nirmala UI" panose="020B0502040204020203" pitchFamily="34" charset="0"/>
                <a:ea typeface="Calibri" panose="020F0502020204030204" pitchFamily="34" charset="0"/>
                <a:cs typeface="Times New Roman" panose="02020603050405020304" pitchFamily="18" charset="0"/>
              </a:rPr>
              <a:t> প্রক্রিয়াকরণের জন্য সলিড টেস্ট </a:t>
            </a:r>
            <a:r>
              <a:rPr lang="en-US" sz="2800" dirty="0">
                <a:solidFill>
                  <a:srgbClr val="00B050"/>
                </a:solidFill>
                <a:latin typeface="Nirmala UI" panose="020B0502040204020203" pitchFamily="34" charset="0"/>
                <a:ea typeface="Calibri" panose="020F0502020204030204" pitchFamily="34" charset="0"/>
                <a:cs typeface="Times New Roman" panose="02020603050405020304" pitchFamily="18" charset="0"/>
              </a:rPr>
              <a:t>Device</a:t>
            </a:r>
            <a:r>
              <a:rPr lang="en-US" sz="2800" dirty="0">
                <a:latin typeface="Nirmala UI" panose="020B0502040204020203" pitchFamily="34" charset="0"/>
                <a:ea typeface="Calibri" panose="020F0502020204030204" pitchFamily="34" charset="0"/>
                <a:cs typeface="Times New Roman" panose="02020603050405020304" pitchFamily="18" charset="0"/>
              </a:rPr>
              <a:t> এবং </a:t>
            </a:r>
            <a:r>
              <a:rPr lang="en-US" sz="2800" dirty="0">
                <a:solidFill>
                  <a:srgbClr val="00B0F0"/>
                </a:solidFill>
                <a:latin typeface="Nirmala UI" panose="020B0502040204020203" pitchFamily="34" charset="0"/>
                <a:ea typeface="Calibri" panose="020F0502020204030204" pitchFamily="34" charset="0"/>
                <a:cs typeface="Times New Roman" panose="02020603050405020304" pitchFamily="18" charset="0"/>
              </a:rPr>
              <a:t>Circuit </a:t>
            </a:r>
            <a:r>
              <a:rPr lang="en-US" sz="2800" dirty="0">
                <a:latin typeface="Nirmala UI" panose="020B0502040204020203" pitchFamily="34" charset="0"/>
                <a:ea typeface="Calibri" panose="020F0502020204030204" pitchFamily="34" charset="0"/>
                <a:cs typeface="Times New Roman" panose="02020603050405020304" pitchFamily="18" charset="0"/>
              </a:rPr>
              <a:t>কে বুঝানো </a:t>
            </a:r>
            <a:r>
              <a:rPr lang="en-US" sz="2800" dirty="0" err="1">
                <a:latin typeface="Nirmala UI" panose="020B0502040204020203" pitchFamily="34" charset="0"/>
                <a:ea typeface="Calibri" panose="020F0502020204030204" pitchFamily="34" charset="0"/>
                <a:cs typeface="Times New Roman" panose="02020603050405020304" pitchFamily="18" charset="0"/>
              </a:rPr>
              <a:t>হয়</a:t>
            </a:r>
            <a:r>
              <a:rPr lang="en-US" sz="2800" dirty="0" smtClean="0">
                <a:latin typeface="Nirmala UI" panose="020B0502040204020203" pitchFamily="34" charset="0"/>
                <a:ea typeface="Calibri" panose="020F0502020204030204" pitchFamily="34"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973" y="2910625"/>
            <a:ext cx="4604864" cy="399636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78" y="3523393"/>
            <a:ext cx="4084113" cy="3358397"/>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544" y="117100"/>
            <a:ext cx="2709693" cy="2252614"/>
          </a:xfrm>
          <a:prstGeom prst="rect">
            <a:avLst/>
          </a:prstGeom>
          <a:ln>
            <a:noFill/>
          </a:ln>
          <a:effectLst>
            <a:softEdge rad="112500"/>
          </a:effectLst>
        </p:spPr>
      </p:pic>
    </p:spTree>
    <p:extLst>
      <p:ext uri="{BB962C8B-B14F-4D97-AF65-F5344CB8AC3E}">
        <p14:creationId xmlns:p14="http://schemas.microsoft.com/office/powerpoint/2010/main" val="166992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529</TotalTime>
  <Words>439</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Calibri</vt:lpstr>
      <vt:lpstr>Engravers MT</vt:lpstr>
      <vt:lpstr>NikoshBAN</vt:lpstr>
      <vt:lpstr>Nirmala UI</vt:lpstr>
      <vt:lpstr>Symbol</vt:lpstr>
      <vt:lpstr>Times New Roman</vt:lpstr>
      <vt:lpstr>Tw Cen MT</vt:lpstr>
      <vt:lpstr>Vrinda</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97</cp:revision>
  <dcterms:created xsi:type="dcterms:W3CDTF">2020-09-05T07:01:12Z</dcterms:created>
  <dcterms:modified xsi:type="dcterms:W3CDTF">2020-09-19T09:55:31Z</dcterms:modified>
</cp:coreProperties>
</file>