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76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1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3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79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5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5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7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7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9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1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8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5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9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7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2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4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3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E2394E3-9F46-457F-9845-BF09485A06C0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5C6E3E2-F287-4673-80FB-FAF365EF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48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6" y="0"/>
            <a:ext cx="7791450" cy="18573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122197"/>
            <a:ext cx="11638074" cy="38793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75169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286" y="0"/>
            <a:ext cx="117011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B0F0"/>
                </a:solidFill>
              </a:rPr>
              <a:t>রেজিস্ট্যান্স (Resistance</a:t>
            </a:r>
            <a:r>
              <a:rPr lang="en-US" sz="4000" b="1" dirty="0" smtClean="0">
                <a:solidFill>
                  <a:srgbClr val="00B0F0"/>
                </a:solidFill>
              </a:rPr>
              <a:t>)?</a:t>
            </a:r>
          </a:p>
          <a:p>
            <a:pPr>
              <a:lnSpc>
                <a:spcPct val="150000"/>
              </a:lnSpc>
            </a:pPr>
            <a:r>
              <a:rPr lang="en-US" sz="4000" dirty="0"/>
              <a:t>পরিবাহীর মধ্য দিয়ে কারেন্ট প্রবাহিত হওয়ার সময় যে বৈশিষ্ট্য বা ধর্মের কারণে তা বাধাগ্রস্থ হয় ,উক্ত বৈশিষ্ট বা ধর্মকেই রেজিস্ট্যান্স বা রোধ বলে।রেজিস্ট্যান্সকে=</a:t>
            </a:r>
            <a:r>
              <a:rPr lang="en-US" sz="4000" dirty="0">
                <a:solidFill>
                  <a:srgbClr val="FF0000"/>
                </a:solidFill>
              </a:rPr>
              <a:t>R</a:t>
            </a:r>
            <a:r>
              <a:rPr lang="en-US" sz="4000" dirty="0"/>
              <a:t> দ্বারা প্রকাশ করা হয়। এর একক</a:t>
            </a:r>
            <a:r>
              <a:rPr lang="en-US" sz="4000" dirty="0" smtClean="0"/>
              <a:t>= </a:t>
            </a:r>
            <a:r>
              <a:rPr lang="en-US" sz="4000" dirty="0" smtClean="0">
                <a:solidFill>
                  <a:srgbClr val="FF0000"/>
                </a:solidFill>
              </a:rPr>
              <a:t>ওহম</a:t>
            </a:r>
            <a:r>
              <a:rPr lang="en-US" sz="4000" dirty="0" smtClean="0">
                <a:solidFill>
                  <a:srgbClr val="FF0000"/>
                </a:solidFill>
              </a:rPr>
              <a:t>,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9" y="4542618"/>
            <a:ext cx="4198513" cy="2213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13" y="3787468"/>
            <a:ext cx="772732" cy="70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83" y="4496336"/>
            <a:ext cx="3758730" cy="2306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422" y="4636215"/>
            <a:ext cx="3175000" cy="1661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45" y="0"/>
            <a:ext cx="2577955" cy="61454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8097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615" y="106538"/>
            <a:ext cx="4999082" cy="195047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•</a:t>
            </a:r>
            <a:r>
              <a:rPr lang="en-US" sz="2800" b="1" dirty="0" smtClean="0">
                <a:solidFill>
                  <a:srgbClr val="FF0000"/>
                </a:solidFill>
              </a:rPr>
              <a:t>কারেন্ট </a:t>
            </a:r>
            <a:r>
              <a:rPr lang="en-US" sz="2800" b="1" dirty="0">
                <a:solidFill>
                  <a:srgbClr val="FF0000"/>
                </a:solidFill>
              </a:rPr>
              <a:t>(Current)?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B050"/>
                </a:solidFill>
              </a:rPr>
              <a:t>•ভোল্টেজ </a:t>
            </a:r>
            <a:r>
              <a:rPr lang="en-US" sz="2800" b="1" dirty="0">
                <a:solidFill>
                  <a:srgbClr val="00B050"/>
                </a:solidFill>
              </a:rPr>
              <a:t>(Voltage)?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•</a:t>
            </a:r>
            <a:r>
              <a:rPr lang="en-US" sz="2800" b="1" dirty="0" smtClean="0">
                <a:solidFill>
                  <a:srgbClr val="00B0F0"/>
                </a:solidFill>
              </a:rPr>
              <a:t>রেজিস্ট্যান্স </a:t>
            </a:r>
            <a:r>
              <a:rPr lang="en-US" sz="2800" b="1" dirty="0">
                <a:solidFill>
                  <a:srgbClr val="00B0F0"/>
                </a:solidFill>
              </a:rPr>
              <a:t>(Resistance)?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8" y="2160040"/>
            <a:ext cx="783295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81" y="2884868"/>
            <a:ext cx="4107939" cy="2665926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24" y="580427"/>
            <a:ext cx="6602570" cy="1476581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66" y="0"/>
            <a:ext cx="2577955" cy="61454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520324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52" y="193183"/>
            <a:ext cx="11797048" cy="586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4000" b="1" dirty="0" smtClean="0">
                <a:solidFill>
                  <a:srgbClr val="FFFF00"/>
                </a:solidFill>
              </a:rPr>
              <a:t>•</a:t>
            </a:r>
            <a:r>
              <a:rPr lang="as-IN" sz="4000" b="1" dirty="0" smtClean="0">
                <a:solidFill>
                  <a:schemeClr val="accent6"/>
                </a:solidFill>
              </a:rPr>
              <a:t>ক্যাপাসিটর</a:t>
            </a:r>
            <a:r>
              <a:rPr lang="en-US" sz="4000" b="1" dirty="0" smtClean="0">
                <a:solidFill>
                  <a:schemeClr val="accent6"/>
                </a:solidFill>
              </a:rPr>
              <a:t> </a:t>
            </a:r>
            <a:r>
              <a:rPr lang="en-US" sz="4000" b="1" dirty="0">
                <a:solidFill>
                  <a:schemeClr val="accent6"/>
                </a:solidFill>
              </a:rPr>
              <a:t>(Capacitor</a:t>
            </a:r>
            <a:r>
              <a:rPr lang="en-US" sz="4000" b="1" dirty="0" smtClean="0">
                <a:solidFill>
                  <a:schemeClr val="accent6"/>
                </a:solidFill>
              </a:rPr>
              <a:t>)?</a:t>
            </a:r>
            <a:endParaRPr lang="en-US" dirty="0"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ক্যাপাসিটার </a:t>
            </a:r>
            <a:r>
              <a:rPr lang="en-US" sz="2800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এমন একটি </a:t>
            </a:r>
            <a:r>
              <a:rPr lang="en-US" sz="2800" dirty="0">
                <a:solidFill>
                  <a:srgbClr val="FF000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Device</a:t>
            </a:r>
            <a:r>
              <a:rPr lang="en-US" sz="2800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যা বৈদ্যুতিক ক্ষেত্রে বৈদ্যুতিক শক্তি সঞ্চয় করে।ক্যাপাসিটরের মধ্যে যখন পটেনশিয়াল পার্থক্য বিরাজমান থাকে ,তখন উহাতে বৈদ্যুতিক শক্তি সঞ্চয় করে রাখা ক্যাপাসিটরের একটা বিশেষ ধর্ম,এই ধর্ম বা বৈশিষ্টকেই </a:t>
            </a:r>
            <a:r>
              <a:rPr lang="en-US" sz="2800" dirty="0" smtClean="0">
                <a:solidFill>
                  <a:schemeClr val="accent6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Capacitor </a:t>
            </a:r>
            <a:r>
              <a:rPr lang="en-US" sz="2800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বলে।  এর একক ফ্যারাড বা মাইক্রো ফ্যারাড</a:t>
            </a:r>
            <a:r>
              <a:rPr lang="en-US" sz="2800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en-US" sz="1200" dirty="0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en-US" sz="1200" dirty="0" smtClean="0"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en-US" sz="1200" dirty="0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en-US" sz="1200" dirty="0" smtClean="0"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3788174"/>
            <a:ext cx="5010150" cy="290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47" y="3788174"/>
            <a:ext cx="4788055" cy="2871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57" y="3697718"/>
            <a:ext cx="1915398" cy="2358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045" y="0"/>
            <a:ext cx="2577955" cy="61454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3693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065" y="0"/>
            <a:ext cx="1186640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4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ট্রানজিস্টর </a:t>
            </a:r>
            <a:r>
              <a:rPr lang="en-US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(Transistor</a:t>
            </a:r>
            <a:r>
              <a:rPr lang="en-US" sz="4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ট্রানজিস্টর বলতে এমন এক ধরণের ইলেকট্রনিক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কে বুঝায়,যা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এ প্রয়েগকৃত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অথবা DC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কে নিম্ন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প্রাপ্ত হতে উচ্চ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অংশে প্রবাহিত করে।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Transistor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মূলত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Gain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বৃদ্ধি করে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Transistor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সাধারণত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দুই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ধরণের….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১.P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Transistor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২.N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Transistor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4205690"/>
            <a:ext cx="4559121" cy="247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41" y="4205689"/>
            <a:ext cx="4255943" cy="247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045" y="0"/>
            <a:ext cx="2577955" cy="61454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873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254" y="3471716"/>
            <a:ext cx="7190704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ট্রানজিস্টর (</a:t>
            </a:r>
            <a:r>
              <a:rPr lang="en-US" sz="32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Transistor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যে ট্রানজিস্টরে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এ কারেন্ট (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দিলে 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থেকে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এ বিদ্যুৎ প্রবাহিত হয় তাকে NPN ট্রানজিস্টর বলে।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254" y="333502"/>
            <a:ext cx="71907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ট্রানজিস্টর (</a:t>
            </a:r>
            <a:r>
              <a:rPr lang="en-US" sz="32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Transistor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যে ট্রানজিস্টরে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এ কারেন্টের উপস্থিতি এবং অনুপস্থিতির কারনে বিদ্যুৎ প্রবাহ নিয়ন্ত্রিত হয় তাকে মূলত PNP ট্রানজিস্টর বলে।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98" y="3841205"/>
            <a:ext cx="475297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8" y="883088"/>
            <a:ext cx="475297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045" y="42111"/>
            <a:ext cx="2577955" cy="61454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8173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184" y="253062"/>
            <a:ext cx="115652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bn-IN" sz="3600" b="1" dirty="0">
                <a:solidFill>
                  <a:srgbClr val="00B050"/>
                </a:solidFill>
              </a:rPr>
              <a:t>ডায়োড</a:t>
            </a:r>
            <a:r>
              <a:rPr lang="en-US" sz="3600" b="1" dirty="0">
                <a:solidFill>
                  <a:srgbClr val="00B050"/>
                </a:solidFill>
              </a:rPr>
              <a:t> (Diode</a:t>
            </a:r>
            <a:r>
              <a:rPr lang="en-US" sz="3600" b="1" dirty="0" smtClean="0">
                <a:solidFill>
                  <a:srgbClr val="00B050"/>
                </a:solidFill>
              </a:rPr>
              <a:t>)?</a:t>
            </a:r>
          </a:p>
          <a:p>
            <a:pPr>
              <a:lnSpc>
                <a:spcPct val="150000"/>
              </a:lnSpc>
            </a:pPr>
            <a:endParaRPr lang="en-US" sz="1200" dirty="0" smtClean="0"/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যে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ইলেকট্রনিক কম্পোনেন্ট এর মধ্য দিয়ে তড়িৎ প্রবাহ এক দিকে প্রবাহিত হতে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পারে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কিন্তু উল্টো দিকে বাধা প্রদান করে তাকে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বলে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 তা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হলে আমরা বলতে পারি যে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এর কাজ হলো দ্বিমুখী কারেন্টকে  একমুখী করা।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99" y="90152"/>
            <a:ext cx="3378826" cy="147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71" y="3272442"/>
            <a:ext cx="5436413" cy="351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" y="3272442"/>
            <a:ext cx="5291688" cy="3513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52" y="12879"/>
            <a:ext cx="2577955" cy="61454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1110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315" y="443076"/>
            <a:ext cx="114922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আগামী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৩য়-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তম </a:t>
            </a:r>
            <a:r>
              <a:rPr lang="as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অনলাইন</a:t>
            </a:r>
            <a:r>
              <a:rPr lang="as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ক্লাসে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পার্টঃ৩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বিষয়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নিয়ে আলোচনা করা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হবে ।</a:t>
            </a:r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  <a:p>
            <a:pPr algn="ctr">
              <a:lnSpc>
                <a:spcPct val="150000"/>
              </a:lnSpc>
            </a:pPr>
            <a:r>
              <a:rPr lang="bn-IN" sz="4000" b="1" i="1" dirty="0">
                <a:solidFill>
                  <a:srgbClr val="FFFF00"/>
                </a:solidFill>
              </a:rPr>
              <a:t>ইলেকট্রনিক্স</a:t>
            </a:r>
            <a:r>
              <a:rPr lang="en-US" sz="4000" b="1" i="1" dirty="0">
                <a:solidFill>
                  <a:srgbClr val="FFFF00"/>
                </a:solidFill>
              </a:rPr>
              <a:t> </a:t>
            </a:r>
            <a:r>
              <a:rPr lang="as-IN" sz="4000" b="1" i="1" dirty="0">
                <a:solidFill>
                  <a:srgbClr val="FFFF00"/>
                </a:solidFill>
              </a:rPr>
              <a:t>সম্পর্কিত নতুন নতুন ভিডিও পেতে </a:t>
            </a:r>
            <a:endParaRPr lang="en-US" sz="4000" b="1" i="1" dirty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bn-IN" sz="4000" b="1" i="1" dirty="0">
                <a:solidFill>
                  <a:srgbClr val="FFFF00"/>
                </a:solidFill>
              </a:rPr>
              <a:t>আমাদের </a:t>
            </a:r>
            <a:r>
              <a:rPr lang="bn-IN" sz="4000" b="1" i="1" dirty="0" smtClean="0">
                <a:solidFill>
                  <a:srgbClr val="FFFF00"/>
                </a:solidFill>
              </a:rPr>
              <a:t>চ্যানেল</a:t>
            </a:r>
            <a:r>
              <a:rPr lang="en-US" sz="4000" b="1" i="1" dirty="0">
                <a:solidFill>
                  <a:srgbClr val="FFFF00"/>
                </a:solidFill>
              </a:rPr>
              <a:t>টি</a:t>
            </a:r>
            <a:r>
              <a:rPr lang="bn-IN" sz="4000" b="1" i="1" dirty="0">
                <a:solidFill>
                  <a:srgbClr val="FFFF00"/>
                </a:solidFill>
              </a:rPr>
              <a:t> সাবস্ক্রাইব </a:t>
            </a:r>
            <a:r>
              <a:rPr lang="en-US" sz="4000" b="1" i="1" dirty="0">
                <a:solidFill>
                  <a:srgbClr val="FFFF00"/>
                </a:solidFill>
              </a:rPr>
              <a:t>করে </a:t>
            </a:r>
            <a:r>
              <a:rPr lang="bn-IN" sz="4000" b="1" i="1" dirty="0">
                <a:solidFill>
                  <a:srgbClr val="FFFF00"/>
                </a:solidFill>
              </a:rPr>
              <a:t>আমাদের সাথে যুক্ত থাকতে পারো </a:t>
            </a:r>
            <a:r>
              <a:rPr lang="en-US" sz="4000" b="1" i="1" dirty="0" smtClean="0">
                <a:solidFill>
                  <a:srgbClr val="FFFF00"/>
                </a:solidFill>
              </a:rPr>
              <a:t>।</a:t>
            </a:r>
          </a:p>
          <a:p>
            <a:pPr algn="ctr">
              <a:lnSpc>
                <a:spcPct val="150000"/>
              </a:lnSpc>
            </a:pPr>
            <a:r>
              <a:rPr lang="en-US" sz="6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s-IN" sz="6000" b="1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ধন্যবাদ সবাইকে</a:t>
            </a:r>
            <a:r>
              <a:rPr lang="en-US" sz="6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6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" y="34175"/>
            <a:ext cx="2577955" cy="61454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398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26" y="746973"/>
            <a:ext cx="11719774" cy="10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Arial Black" panose="020B0A04020102020204" pitchFamily="34" charset="0"/>
              </a:rPr>
              <a:t>	</a:t>
            </a:r>
            <a:endParaRPr lang="en-US" sz="48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80" y="705838"/>
            <a:ext cx="11845000" cy="92333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চান্দখালী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ইসহাক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মাধ্যমিক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বিদ্যালয়</a:t>
            </a:r>
            <a:r>
              <a:rPr lang="en-US" sz="2000" b="1" dirty="0" smtClean="0">
                <a:solidFill>
                  <a:srgbClr val="FF000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5321" y="159796"/>
            <a:ext cx="5949064" cy="400110"/>
          </a:xfrm>
          <a:prstGeom prst="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(কারিগরি </a:t>
            </a: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শিক্ষা নিলে,কর্ম সংস্থানের সুযোগ </a:t>
            </a:r>
            <a:r>
              <a:rPr lang="en-US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মিলে)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256" y="1961567"/>
            <a:ext cx="3008451" cy="107721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02" y="3335714"/>
            <a:ext cx="3554745" cy="3539996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Horizontal Scroll 10"/>
          <p:cNvSpPr/>
          <p:nvPr/>
        </p:nvSpPr>
        <p:spPr>
          <a:xfrm>
            <a:off x="5044163" y="3136375"/>
            <a:ext cx="5284693" cy="3592964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অমিত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অধিকারী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ট্রেড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ইন্সট্রাক্টর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জেনারেল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s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ইলেক্ট্রনিক্স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as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মোবাইল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</a:t>
            </a:r>
            <a:r>
              <a:rPr lang="as-I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০১৭৪১২৭৭৮৭৭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Email:amit94engr@gmail.com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r>
              <a:rPr lang="as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তারিখ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ঃ০৯</a:t>
            </a:r>
            <a:r>
              <a:rPr lang="as-I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-সেপ্টেম্বর-২০২০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" y="34175"/>
            <a:ext cx="2577955" cy="61454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4629747" y="1763827"/>
            <a:ext cx="3742379" cy="902811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উপজেলাঃবেতাগী,জেলাঃবরগুনা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(২য়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তম অনলাইন ক্লাস)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22400" y="2803127"/>
            <a:ext cx="5182829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1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বিষয়ঃ- বেসিক</a:t>
            </a:r>
            <a:r>
              <a:rPr lang="en-US" sz="1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ইলেকট্রনিক্স সম্পর্কে ধারনা-</a:t>
            </a:r>
            <a:r>
              <a:rPr lang="en-US" sz="1600" b="1" dirty="0">
                <a:solidFill>
                  <a:srgbClr val="FF000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as-IN" sz="1600" b="1" dirty="0">
                <a:solidFill>
                  <a:srgbClr val="FF000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পার্ট</a:t>
            </a:r>
            <a:r>
              <a:rPr lang="en-US" sz="1600" b="1" dirty="0">
                <a:solidFill>
                  <a:srgbClr val="FF000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</a:t>
            </a:r>
            <a:r>
              <a:rPr lang="as-IN" sz="1600" b="1" dirty="0" smtClean="0">
                <a:solidFill>
                  <a:srgbClr val="FF000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০</a:t>
            </a:r>
            <a:r>
              <a:rPr lang="en-US" sz="1600" b="1" dirty="0" smtClean="0">
                <a:solidFill>
                  <a:srgbClr val="FF000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২)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7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939" y="1367215"/>
            <a:ext cx="11809927" cy="5355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200" b="1" dirty="0" smtClean="0"/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•</a:t>
            </a:r>
            <a:r>
              <a:rPr lang="en-US" sz="3600" b="1" dirty="0" smtClean="0">
                <a:solidFill>
                  <a:srgbClr val="FF0000"/>
                </a:solidFill>
              </a:rPr>
              <a:t>	কারেন্ট (Current)?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B050"/>
                </a:solidFill>
              </a:rPr>
              <a:t>•	ভোল্টেজ (Voltage)?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•	</a:t>
            </a:r>
            <a:r>
              <a:rPr lang="en-US" sz="3600" b="1" dirty="0" smtClean="0">
                <a:solidFill>
                  <a:srgbClr val="00B0F0"/>
                </a:solidFill>
              </a:rPr>
              <a:t>রেজিস্ট্যান্স (Resistance)?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•</a:t>
            </a:r>
            <a:r>
              <a:rPr lang="en-US" sz="3600" b="1" dirty="0" smtClean="0"/>
              <a:t>	</a:t>
            </a:r>
            <a:r>
              <a:rPr lang="as-IN" sz="3600" b="1" dirty="0" smtClean="0"/>
              <a:t> </a:t>
            </a:r>
            <a:r>
              <a:rPr lang="as-IN" sz="3600" b="1" dirty="0" smtClean="0">
                <a:solidFill>
                  <a:schemeClr val="accent6"/>
                </a:solidFill>
              </a:rPr>
              <a:t>ক্যাপাসিটর</a:t>
            </a:r>
            <a:r>
              <a:rPr lang="en-US" sz="3600" b="1" dirty="0" smtClean="0">
                <a:solidFill>
                  <a:schemeClr val="accent6"/>
                </a:solidFill>
              </a:rPr>
              <a:t> (Capacitor)?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/>
              <a:t>•	</a:t>
            </a:r>
            <a:r>
              <a:rPr lang="en-US" sz="3600" b="1" dirty="0" smtClean="0">
                <a:solidFill>
                  <a:schemeClr val="accent3"/>
                </a:solidFill>
              </a:rPr>
              <a:t>ট্রানজিস্টর (Transistor)?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bn-IN" sz="3600" b="1" dirty="0" smtClean="0">
                <a:solidFill>
                  <a:srgbClr val="00B050"/>
                </a:solidFill>
              </a:rPr>
              <a:t>ডায়োড</a:t>
            </a:r>
            <a:r>
              <a:rPr lang="en-US" sz="3600" b="1" dirty="0" smtClean="0">
                <a:solidFill>
                  <a:srgbClr val="00B050"/>
                </a:solidFill>
              </a:rPr>
              <a:t> (Diode</a:t>
            </a:r>
            <a:r>
              <a:rPr lang="en-US" sz="3600" b="1" dirty="0" smtClean="0">
                <a:solidFill>
                  <a:srgbClr val="00B050"/>
                </a:solidFill>
              </a:rPr>
              <a:t>)?</a:t>
            </a:r>
            <a:endParaRPr lang="en-US" sz="3600" b="1" dirty="0" smtClean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289" y="479025"/>
            <a:ext cx="10947228" cy="70788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u="sng" dirty="0"/>
              <a:t>আজকের ক্লাসে যে সকল বিষয়গুলো </a:t>
            </a:r>
            <a:r>
              <a:rPr lang="en-US" sz="4000" b="1" u="sng" dirty="0" smtClean="0"/>
              <a:t>থাকছে</a:t>
            </a:r>
            <a:endParaRPr lang="en-US" sz="40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39" y="1367215"/>
            <a:ext cx="2577955" cy="61454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1359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428" y="617045"/>
            <a:ext cx="1099855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কারেন্ট (Current)?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/>
              <a:t>পদার্থের পরিবাহীর মধ্যকার মুক্ত ইলেকট্রন সমূহ একটা নির্দিষ্ট দিকে প্রবাহিত হবার হারকে কারেন্ট (</a:t>
            </a:r>
            <a:r>
              <a:rPr lang="en-US" sz="3200" dirty="0">
                <a:solidFill>
                  <a:srgbClr val="FF0000"/>
                </a:solidFill>
              </a:rPr>
              <a:t>Current</a:t>
            </a:r>
            <a:r>
              <a:rPr lang="en-US" sz="3200" dirty="0"/>
              <a:t>) বলে।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কারেন্টকে i দ্বারা প্রকাশ করা হয়।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                                                                         </a:t>
            </a:r>
            <a:r>
              <a:rPr lang="en-US" sz="2800" dirty="0" smtClean="0"/>
              <a:t>পরিবাহী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3200" dirty="0" smtClean="0"/>
              <a:t>এর </a:t>
            </a:r>
            <a:r>
              <a:rPr lang="en-US" sz="3200" dirty="0"/>
              <a:t>একক = </a:t>
            </a:r>
            <a:r>
              <a:rPr lang="en-US" sz="3200" dirty="0">
                <a:solidFill>
                  <a:srgbClr val="00B050"/>
                </a:solidFill>
              </a:rPr>
              <a:t>A</a:t>
            </a:r>
            <a:r>
              <a:rPr lang="en-US" sz="3200" dirty="0"/>
              <a:t> অ্যাম্পিয়ার 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00B050"/>
                </a:solidFill>
              </a:rPr>
              <a:t>Ampere</a:t>
            </a:r>
            <a:r>
              <a:rPr lang="en-US" sz="3200" dirty="0"/>
              <a:t>).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আমরা জানি ,</a:t>
            </a:r>
            <a:r>
              <a:rPr lang="en-US" sz="3200" dirty="0">
                <a:solidFill>
                  <a:srgbClr val="00B0F0"/>
                </a:solidFill>
              </a:rPr>
              <a:t>V=IR</a:t>
            </a:r>
            <a:r>
              <a:rPr lang="en-US" sz="3200" dirty="0"/>
              <a:t> </a:t>
            </a:r>
            <a:r>
              <a:rPr lang="en-US" sz="3200" dirty="0" err="1" smtClean="0"/>
              <a:t>বা,</a:t>
            </a:r>
            <a:r>
              <a:rPr lang="en-US" sz="3200" dirty="0" err="1" smtClean="0">
                <a:solidFill>
                  <a:srgbClr val="00B050"/>
                </a:solidFill>
              </a:rPr>
              <a:t>I</a:t>
            </a:r>
            <a:r>
              <a:rPr lang="en-US" sz="3200" dirty="0" smtClean="0">
                <a:solidFill>
                  <a:srgbClr val="00B050"/>
                </a:solidFill>
              </a:rPr>
              <a:t>=V/R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39" y="90152"/>
            <a:ext cx="4001078" cy="2086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Minus 1"/>
          <p:cNvSpPr/>
          <p:nvPr/>
        </p:nvSpPr>
        <p:spPr>
          <a:xfrm>
            <a:off x="8010659" y="4069724"/>
            <a:ext cx="2923504" cy="528033"/>
          </a:xfrm>
          <a:prstGeom prst="mathMin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2"/>
          <p:cNvSpPr/>
          <p:nvPr/>
        </p:nvSpPr>
        <p:spPr>
          <a:xfrm>
            <a:off x="8023542" y="4185633"/>
            <a:ext cx="412124" cy="296213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10494136" y="4183485"/>
            <a:ext cx="412124" cy="296213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371271" y="3889420"/>
            <a:ext cx="540909" cy="1803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9285671" y="3889420"/>
            <a:ext cx="540909" cy="1803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0165731" y="3889420"/>
            <a:ext cx="540909" cy="1803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" y="34175"/>
            <a:ext cx="2577955" cy="614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0607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9" y="64394"/>
            <a:ext cx="5744577" cy="2446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0" y="2547071"/>
            <a:ext cx="7738656" cy="4201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92524"/>
            <a:ext cx="5046971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1" y="2987899"/>
            <a:ext cx="3265465" cy="3618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045" y="6243451"/>
            <a:ext cx="2577955" cy="61454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4374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7" y="90155"/>
            <a:ext cx="5788620" cy="3052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34" y="103030"/>
            <a:ext cx="5818994" cy="3039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" y="3425780"/>
            <a:ext cx="5788620" cy="3316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13" y="3425780"/>
            <a:ext cx="5823129" cy="329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6091707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232597"/>
            <a:ext cx="12100665" cy="2575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1160"/>
            <a:ext cx="1622738" cy="38683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9700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1" y="90153"/>
            <a:ext cx="6014432" cy="346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8" y="90153"/>
            <a:ext cx="5628537" cy="346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3" y="3155324"/>
            <a:ext cx="10805376" cy="37026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03831"/>
            <a:ext cx="1485690" cy="35416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963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9" y="173060"/>
            <a:ext cx="5833571" cy="3329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173060"/>
            <a:ext cx="5918706" cy="3361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7" y="3232597"/>
            <a:ext cx="10792496" cy="36254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655"/>
            <a:ext cx="1582913" cy="37734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3462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912" y="64395"/>
            <a:ext cx="11964472" cy="4062651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ভোল্টেজ (Voltage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বৈদ্যুতিক চাপকেই ভোল্টেজ বলে ,পরিবাহীর পরমাণুগুলোর ধনাত্মক কণিকা বা ইলেকট্রন সমূহ স্থান চুত্য করতে যে বল বা চাপের প্রয়োজন সেই বল বা চাপকেই ভোল্টেজ(Voltage) বলে।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ভোল্টেজ এর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একক = ভোল্ট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(Volt) একে V দ্বারা প্রকাশ করা হয়।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4240053"/>
            <a:ext cx="5512158" cy="253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1" y="4227174"/>
            <a:ext cx="5715798" cy="253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429" y="64395"/>
            <a:ext cx="2577955" cy="61454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404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1031</TotalTime>
  <Words>422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Engravers MT</vt:lpstr>
      <vt:lpstr>NikoshBAN</vt:lpstr>
      <vt:lpstr>Nirmala UI</vt:lpstr>
      <vt:lpstr>Times New Roman</vt:lpstr>
      <vt:lpstr>Vrinda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105</cp:revision>
  <dcterms:created xsi:type="dcterms:W3CDTF">2020-09-08T12:03:07Z</dcterms:created>
  <dcterms:modified xsi:type="dcterms:W3CDTF">2020-09-19T10:05:12Z</dcterms:modified>
</cp:coreProperties>
</file>