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2" r:id="rId5"/>
    <p:sldId id="265" r:id="rId6"/>
    <p:sldId id="264" r:id="rId7"/>
    <p:sldId id="266" r:id="rId8"/>
    <p:sldId id="281" r:id="rId9"/>
    <p:sldId id="282" r:id="rId10"/>
    <p:sldId id="276" r:id="rId11"/>
    <p:sldId id="274" r:id="rId12"/>
    <p:sldId id="275" r:id="rId13"/>
    <p:sldId id="277" r:id="rId14"/>
    <p:sldId id="283" r:id="rId15"/>
    <p:sldId id="256" r:id="rId16"/>
    <p:sldId id="270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641080" y="6374892"/>
            <a:ext cx="340851" cy="356616"/>
            <a:chOff x="8641080" y="6374892"/>
            <a:chExt cx="340851" cy="356616"/>
          </a:xfrm>
        </p:grpSpPr>
        <p:sp>
          <p:nvSpPr>
            <p:cNvPr id="4" name="Bevel 3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6A63BA-E341-49AC-A2FC-2A754720994C}"/>
              </a:ext>
            </a:extLst>
          </p:cNvPr>
          <p:cNvGrpSpPr/>
          <p:nvPr/>
        </p:nvGrpSpPr>
        <p:grpSpPr>
          <a:xfrm>
            <a:off x="-29570" y="685800"/>
            <a:ext cx="9036522" cy="5434013"/>
            <a:chOff x="-29570" y="685800"/>
            <a:chExt cx="9036522" cy="5434013"/>
          </a:xfrm>
        </p:grpSpPr>
        <p:sp>
          <p:nvSpPr>
            <p:cNvPr id="20" name="TextBox 19"/>
            <p:cNvSpPr txBox="1"/>
            <p:nvPr/>
          </p:nvSpPr>
          <p:spPr>
            <a:xfrm>
              <a:off x="4282552" y="990600"/>
              <a:ext cx="472440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সবাইকে শুভেচ্ছা </a:t>
              </a:r>
            </a:p>
            <a:p>
              <a:pPr algn="ctr"/>
              <a:r>
                <a:rPr lang="bn-BD" sz="6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ও  </a:t>
              </a:r>
            </a:p>
            <a:p>
              <a:pPr algn="ctr"/>
              <a:r>
                <a:rPr lang="bn-BD" sz="6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অভিনন্দন।</a:t>
              </a:r>
              <a:endPara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 descr="C:\Users\Cambrian College\Desktop\extra\project 1\flower\5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570" y="685800"/>
              <a:ext cx="5434013" cy="5434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5627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mbrian College\Desktop\project 2\image2\df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41286"/>
            <a:ext cx="1905000" cy="16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ambrian College\Desktop\project 2\image\8039892-this-is-a-rich-man-but-he-has-a-big-smile-looks-like-he-is-a-little-craz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66382"/>
            <a:ext cx="1905000" cy="180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341029" y="1545336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341029" y="3118741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641080" y="6374892"/>
            <a:ext cx="340851" cy="356616"/>
            <a:chOff x="8641080" y="6374892"/>
            <a:chExt cx="340851" cy="356616"/>
          </a:xfrm>
        </p:grpSpPr>
        <p:sp>
          <p:nvSpPr>
            <p:cNvPr id="9" name="Bevel 8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52400" y="1219200"/>
            <a:ext cx="381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আমরা সবাই অর্থ চিন্তার নিগড়ে সকলে বন্দি। ধনী-দরিদ্র সকলেরই অন্তরে একই ধ্বনি উত্থিত হচ্ছে: চাই, চাই, আরও চাই।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4935" y="4971871"/>
            <a:ext cx="7272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কিন্তু আমাদের সকলের বোঝা উচিৎ অর্থ সাধনাই জীবনসাধনা নয়।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7497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mbrian College\Desktop\project 2\image2\rt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0" y="4163376"/>
            <a:ext cx="2269534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ambrian College\Desktop\project 2\image2\id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8"/>
          <a:stretch/>
        </p:blipFill>
        <p:spPr bwMode="auto">
          <a:xfrm>
            <a:off x="6324600" y="990601"/>
            <a:ext cx="213360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334000" y="1988821"/>
            <a:ext cx="12954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196840" y="4800599"/>
            <a:ext cx="12954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641080" y="6374892"/>
            <a:ext cx="340851" cy="356616"/>
            <a:chOff x="8641080" y="6374892"/>
            <a:chExt cx="340851" cy="356616"/>
          </a:xfrm>
        </p:grpSpPr>
        <p:sp>
          <p:nvSpPr>
            <p:cNvPr id="10" name="Bevel 9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89583" y="1377579"/>
            <a:ext cx="43634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প্রচুর অন্যবস্ত্র পেলে আলো হাওয়ার স্বাদ বঞ্চিত মানুষ কারাগারকেই স্বর্গতুল্য মনে করে।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" y="3962400"/>
            <a:ext cx="4328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পক্ষান্তরে, বাইরের আলো হাওয়ার স্বাদ পাওয়া মানুষ প্রচুর অন্যবস্ত্র পেলেও কারাগারকে কারাগারই মনে করে।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16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mbrian College\Desktop\project 2\image2\sddff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58" y="2991948"/>
            <a:ext cx="2529592" cy="165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Cambrian College\Desktop\project 2\image2\dhjjh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 bwMode="auto">
          <a:xfrm>
            <a:off x="578323" y="1481523"/>
            <a:ext cx="2514600" cy="17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ambrian College\Desktop\project 2\image2\b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44" y="232550"/>
            <a:ext cx="2571705" cy="18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ambrian College\Desktop\project 2\image2\dgf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0" y="4593689"/>
            <a:ext cx="2579260" cy="180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440529" y="804034"/>
            <a:ext cx="978408" cy="25746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3707391" y="2531250"/>
            <a:ext cx="826566" cy="25746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606353" y="3982335"/>
            <a:ext cx="1015504" cy="29831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H="1">
            <a:off x="3581399" y="5453879"/>
            <a:ext cx="861159" cy="2951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621140" y="4981564"/>
            <a:ext cx="1026731" cy="915073"/>
          </a:xfrm>
          <a:prstGeom prst="mathMultiply">
            <a:avLst>
              <a:gd name="adj1" fmla="val 723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641080" y="6374892"/>
            <a:ext cx="340851" cy="356616"/>
            <a:chOff x="8641080" y="6374892"/>
            <a:chExt cx="340851" cy="356616"/>
          </a:xfrm>
        </p:grpSpPr>
        <p:sp>
          <p:nvSpPr>
            <p:cNvPr id="19" name="Bevel 18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37866" y="480868"/>
            <a:ext cx="2937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চিন্তার স্বাধী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তা,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2913" y="2273788"/>
            <a:ext cx="2460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বুদ্ধির স্বাধীনতা,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3896380"/>
            <a:ext cx="4352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এবং আত্মপ্রকাশের স্বাধীনতা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382016" y="5334000"/>
            <a:ext cx="4838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যেখানে নেই সেখানে মুক্তি নেই।</a:t>
            </a:r>
          </a:p>
        </p:txBody>
      </p:sp>
    </p:spTree>
    <p:extLst>
      <p:ext uri="{BB962C8B-B14F-4D97-AF65-F5344CB8AC3E}">
        <p14:creationId xmlns:p14="http://schemas.microsoft.com/office/powerpoint/2010/main" val="2114543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 animBg="1"/>
      <p:bldP spid="6" grpId="0" animBg="1"/>
      <p:bldP spid="6" grpId="1" animBg="1"/>
      <p:bldP spid="2" grpId="0"/>
      <p:bldP spid="7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mbrian College\Desktop\project 2\image2\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50028"/>
            <a:ext cx="3229409" cy="27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ambrian College\Desktop\project 2\image2\a makal fol - Google অনুসন্ধান_files\images_0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46" y="381000"/>
            <a:ext cx="2772834" cy="262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641080" y="6374892"/>
            <a:ext cx="340851" cy="356616"/>
            <a:chOff x="8641080" y="6374892"/>
            <a:chExt cx="340851" cy="356616"/>
          </a:xfrm>
        </p:grpSpPr>
        <p:sp>
          <p:nvSpPr>
            <p:cNvPr id="10" name="Bevel 9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01094" y="819401"/>
            <a:ext cx="40423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লেফাফাদুরস্তি আর শিক্ষা এক কথা নয়।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678126" y="3370855"/>
            <a:ext cx="525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অর্থ চিন্তার নিগড় থেকে বেরিয়ে এসে সু-শিক্ষায় শিক্ষিত হয়ে মনুষ্যত্বের ভুবনে প্রবেশ করতে না পারলে, পিঞ্জরাবদ্ধ পাখির মতো উড়বার আকাঙ্ক্ষায় পাখা ঝাপটাবে কিন্তু উড়তে পারবে না।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34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8837B19-181D-4942-8100-11217EF0EFD1}"/>
              </a:ext>
            </a:extLst>
          </p:cNvPr>
          <p:cNvGrpSpPr/>
          <p:nvPr/>
        </p:nvGrpSpPr>
        <p:grpSpPr>
          <a:xfrm>
            <a:off x="1524000" y="609599"/>
            <a:ext cx="7457931" cy="6334542"/>
            <a:chOff x="1524000" y="609599"/>
            <a:chExt cx="7457931" cy="6334542"/>
          </a:xfrm>
        </p:grpSpPr>
        <p:grpSp>
          <p:nvGrpSpPr>
            <p:cNvPr id="5" name="Group 4"/>
            <p:cNvGrpSpPr/>
            <p:nvPr/>
          </p:nvGrpSpPr>
          <p:grpSpPr>
            <a:xfrm>
              <a:off x="8641080" y="6374892"/>
              <a:ext cx="340851" cy="356616"/>
              <a:chOff x="8641080" y="6374892"/>
              <a:chExt cx="340851" cy="356616"/>
            </a:xfrm>
          </p:grpSpPr>
          <p:sp>
            <p:nvSpPr>
              <p:cNvPr id="6" name="Bevel 5"/>
              <p:cNvSpPr/>
              <p:nvPr/>
            </p:nvSpPr>
            <p:spPr>
              <a:xfrm>
                <a:off x="8641080" y="6374892"/>
                <a:ext cx="340851" cy="356616"/>
              </a:xfrm>
              <a:prstGeom prst="bevel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>
                <a:hlinkClick r:id="" action="ppaction://noaction"/>
              </p:cNvPr>
              <p:cNvSpPr/>
              <p:nvPr/>
            </p:nvSpPr>
            <p:spPr>
              <a:xfrm>
                <a:off x="8720065" y="6400800"/>
                <a:ext cx="182879" cy="304800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1524000" y="4635817"/>
              <a:ext cx="57912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সুশিক্ষায় শিক্ষিত হয়ে মনুষ্যত্ববোধকে জাগ্রত করাই হোক আমাদের সকলের লক্ষ্য।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 descr="E:\kobi\news_image_2013-05-25_2477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219" y="609600"/>
              <a:ext cx="2553509" cy="3721739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E:\kobi\Tagor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24000" y="609599"/>
              <a:ext cx="2661919" cy="3721739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7222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24170"/>
            <a:ext cx="2438400" cy="66163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শব্দার্থ: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88932" y="1539685"/>
            <a:ext cx="1735667" cy="6791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755758" y="1747443"/>
            <a:ext cx="104140" cy="22439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905784" y="1656982"/>
            <a:ext cx="104140" cy="165514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352024" y="1579288"/>
            <a:ext cx="104140" cy="112194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oon 17"/>
          <p:cNvSpPr/>
          <p:nvPr/>
        </p:nvSpPr>
        <p:spPr>
          <a:xfrm rot="19723980">
            <a:off x="5712798" y="1895870"/>
            <a:ext cx="154573" cy="305031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5234430" y="1916637"/>
            <a:ext cx="208280" cy="22439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C:\Users\LiKhon\Desktop\1338335482_r.jpg"/>
          <p:cNvPicPr>
            <a:picLocks noChangeAspect="1" noChangeArrowheads="1"/>
          </p:cNvPicPr>
          <p:nvPr/>
        </p:nvPicPr>
        <p:blipFill rotWithShape="1">
          <a:blip r:embed="rId2"/>
          <a:srcRect l="6364" b="7475"/>
          <a:stretch/>
        </p:blipFill>
        <p:spPr bwMode="auto">
          <a:xfrm>
            <a:off x="4762841" y="3012922"/>
            <a:ext cx="1561758" cy="1170424"/>
          </a:xfrm>
          <a:prstGeom prst="ellipse">
            <a:avLst/>
          </a:prstGeom>
          <a:noFill/>
        </p:spPr>
      </p:pic>
      <p:pic>
        <p:nvPicPr>
          <p:cNvPr id="1026" name="Picture 2" descr="C:\Users\Cambrian College\Desktop\project 2\image2\drty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9"/>
          <a:stretch/>
        </p:blipFill>
        <p:spPr bwMode="auto">
          <a:xfrm>
            <a:off x="2592762" y="816358"/>
            <a:ext cx="1301253" cy="458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mbrian College\Desktop\project 2\image2\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542370"/>
            <a:ext cx="1500000" cy="7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Cambrian College\Desktop\project 2\image2\is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7" y="4555184"/>
            <a:ext cx="987391" cy="166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Cambrian College\Desktop\project 2\image2\drty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9"/>
          <a:stretch/>
        </p:blipFill>
        <p:spPr bwMode="auto">
          <a:xfrm>
            <a:off x="2999809" y="4262607"/>
            <a:ext cx="1228246" cy="49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ambrian College\Desktop\project 2\image2\a makal fol - Google অনুসন্ধান_files\blank_data\220px-Hodgsonia_heteroclita_frui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31" y="5441291"/>
            <a:ext cx="1000369" cy="13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572A577-E0AA-4268-A6AD-4378687AB9D9}"/>
              </a:ext>
            </a:extLst>
          </p:cNvPr>
          <p:cNvGrpSpPr/>
          <p:nvPr/>
        </p:nvGrpSpPr>
        <p:grpSpPr>
          <a:xfrm>
            <a:off x="6611" y="798723"/>
            <a:ext cx="2410473" cy="5902108"/>
            <a:chOff x="438038" y="722061"/>
            <a:chExt cx="2410473" cy="5902108"/>
          </a:xfrm>
        </p:grpSpPr>
        <p:sp>
          <p:nvSpPr>
            <p:cNvPr id="11" name="Rounded Rectangle 10"/>
            <p:cNvSpPr/>
            <p:nvPr/>
          </p:nvSpPr>
          <p:spPr>
            <a:xfrm>
              <a:off x="460771" y="2401572"/>
              <a:ext cx="2387740" cy="68891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ক্ষুৎপিপাসা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50610" y="1463023"/>
              <a:ext cx="2387449" cy="50719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তিমির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0610" y="722061"/>
              <a:ext cx="2387449" cy="5334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নিগড়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39003" y="3206165"/>
              <a:ext cx="2409508" cy="53340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হামেশা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60771" y="4155743"/>
              <a:ext cx="2387740" cy="52530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বেড়ি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38038" y="5227373"/>
              <a:ext cx="2387740" cy="56698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পিঞ্জরবদ্ধ</a:t>
              </a:r>
              <a:endParaRPr lang="en-US" sz="1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60771" y="6057189"/>
              <a:ext cx="2387740" cy="56698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লেফাফাদুরস্ত</a:t>
              </a:r>
              <a:r>
                <a:rPr lang="bn-BD" sz="105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0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8A3C9B2-63FA-485F-88EF-FD16E08E20BA}"/>
              </a:ext>
            </a:extLst>
          </p:cNvPr>
          <p:cNvGrpSpPr/>
          <p:nvPr/>
        </p:nvGrpSpPr>
        <p:grpSpPr>
          <a:xfrm>
            <a:off x="6822763" y="816358"/>
            <a:ext cx="2301519" cy="5884473"/>
            <a:chOff x="6613882" y="722503"/>
            <a:chExt cx="2301519" cy="5884473"/>
          </a:xfrm>
        </p:grpSpPr>
        <p:sp>
          <p:nvSpPr>
            <p:cNvPr id="8" name="Rounded Rectangle 7"/>
            <p:cNvSpPr/>
            <p:nvPr/>
          </p:nvSpPr>
          <p:spPr>
            <a:xfrm>
              <a:off x="6613882" y="722503"/>
              <a:ext cx="2300366" cy="582353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শিকল/ বেড়ি</a:t>
              </a:r>
              <a:endParaRPr lang="en-US" sz="1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613882" y="1469023"/>
              <a:ext cx="2300366" cy="54143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অন্ধকার</a:t>
              </a:r>
              <a:r>
                <a:rPr lang="bn-BD" sz="1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13883" y="2391780"/>
              <a:ext cx="2300366" cy="517235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ক্ষুধা ও তৃষ্ণা</a:t>
              </a:r>
              <a:endParaRPr lang="en-US" sz="1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613883" y="3206165"/>
              <a:ext cx="2300366" cy="485979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সবসময়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613882" y="4155743"/>
              <a:ext cx="2300366" cy="52530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শিকল</a:t>
              </a:r>
              <a:endParaRPr lang="en-US" sz="1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615035" y="5231885"/>
              <a:ext cx="2300366" cy="58626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খাঁচায় বন্দি</a:t>
              </a:r>
              <a:endParaRPr lang="en-US" sz="1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615034" y="6039996"/>
              <a:ext cx="2300366" cy="56698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অন্তঃসারশূন্য</a:t>
              </a:r>
              <a:endParaRPr lang="en-US" sz="1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663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6933" y="17794"/>
            <a:ext cx="9144000" cy="6840206"/>
            <a:chOff x="0" y="17794"/>
            <a:chExt cx="9144000" cy="6840206"/>
          </a:xfrm>
        </p:grpSpPr>
        <p:sp>
          <p:nvSpPr>
            <p:cNvPr id="3" name="Rectangle 2"/>
            <p:cNvSpPr/>
            <p:nvPr/>
          </p:nvSpPr>
          <p:spPr>
            <a:xfrm>
              <a:off x="0" y="17794"/>
              <a:ext cx="9144000" cy="294406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0" y="2495526"/>
              <a:ext cx="9144000" cy="436247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 rot="637106">
            <a:off x="6208534" y="210340"/>
            <a:ext cx="2453388" cy="3912090"/>
            <a:chOff x="944880" y="228600"/>
            <a:chExt cx="3657600" cy="68580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4" name="Trapezoid 83"/>
            <p:cNvSpPr/>
            <p:nvPr/>
          </p:nvSpPr>
          <p:spPr>
            <a:xfrm>
              <a:off x="2560320" y="2324100"/>
              <a:ext cx="457200" cy="4114800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/>
            <p:cNvSpPr/>
            <p:nvPr/>
          </p:nvSpPr>
          <p:spPr>
            <a:xfrm>
              <a:off x="1607820" y="6096000"/>
              <a:ext cx="2362200" cy="990600"/>
            </a:xfrm>
            <a:prstGeom prst="triangle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Explosion 2 85"/>
            <p:cNvSpPr/>
            <p:nvPr/>
          </p:nvSpPr>
          <p:spPr>
            <a:xfrm>
              <a:off x="944880" y="228600"/>
              <a:ext cx="3657600" cy="2667000"/>
            </a:xfrm>
            <a:prstGeom prst="irregularSeal2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549532" y="239570"/>
            <a:ext cx="2814973" cy="3181897"/>
            <a:chOff x="944880" y="228600"/>
            <a:chExt cx="3657600" cy="68580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0" name="Trapezoid 79"/>
            <p:cNvSpPr/>
            <p:nvPr/>
          </p:nvSpPr>
          <p:spPr>
            <a:xfrm>
              <a:off x="2560320" y="2324100"/>
              <a:ext cx="457200" cy="4114800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/>
          </p:nvSpPr>
          <p:spPr>
            <a:xfrm>
              <a:off x="1607820" y="6096000"/>
              <a:ext cx="2362200" cy="990600"/>
            </a:xfrm>
            <a:prstGeom prst="triangle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Explosion 2 81"/>
            <p:cNvSpPr/>
            <p:nvPr/>
          </p:nvSpPr>
          <p:spPr>
            <a:xfrm>
              <a:off x="944880" y="228600"/>
              <a:ext cx="3657600" cy="2667000"/>
            </a:xfrm>
            <a:prstGeom prst="irregularSeal2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917699" y="713142"/>
            <a:ext cx="2741140" cy="2495543"/>
            <a:chOff x="3405783" y="344725"/>
            <a:chExt cx="5738217" cy="4528490"/>
          </a:xfrm>
        </p:grpSpPr>
        <p:sp>
          <p:nvSpPr>
            <p:cNvPr id="63" name="Rectangle 62"/>
            <p:cNvSpPr/>
            <p:nvPr/>
          </p:nvSpPr>
          <p:spPr>
            <a:xfrm>
              <a:off x="3946601" y="2045094"/>
              <a:ext cx="4656585" cy="199069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525790" y="4015203"/>
              <a:ext cx="5442833" cy="514671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3405783" y="344725"/>
              <a:ext cx="5738217" cy="193875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956102" y="2832051"/>
              <a:ext cx="991791" cy="11831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rapezoid 66"/>
            <p:cNvSpPr/>
            <p:nvPr/>
          </p:nvSpPr>
          <p:spPr>
            <a:xfrm rot="5400000">
              <a:off x="5574724" y="3229360"/>
              <a:ext cx="1187808" cy="425053"/>
            </a:xfrm>
            <a:prstGeom prst="trapezoid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67"/>
            <p:cNvSpPr/>
            <p:nvPr/>
          </p:nvSpPr>
          <p:spPr>
            <a:xfrm rot="5400000" flipV="1">
              <a:off x="6097990" y="3201989"/>
              <a:ext cx="1187808" cy="479795"/>
            </a:xfrm>
            <a:prstGeom prst="trapezoid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648742" y="3021270"/>
              <a:ext cx="425053" cy="5386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752917" y="3021270"/>
              <a:ext cx="425053" cy="55782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956102" y="4529874"/>
              <a:ext cx="1062633" cy="23838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163798" y="4754022"/>
              <a:ext cx="708422" cy="119193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4-Point Star 72"/>
            <p:cNvSpPr/>
            <p:nvPr/>
          </p:nvSpPr>
          <p:spPr>
            <a:xfrm>
              <a:off x="4436215" y="2368589"/>
              <a:ext cx="425053" cy="39295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4-Point Star 73"/>
            <p:cNvSpPr/>
            <p:nvPr/>
          </p:nvSpPr>
          <p:spPr>
            <a:xfrm>
              <a:off x="5286321" y="2368589"/>
              <a:ext cx="425053" cy="39295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4-Point Star 74"/>
            <p:cNvSpPr/>
            <p:nvPr/>
          </p:nvSpPr>
          <p:spPr>
            <a:xfrm>
              <a:off x="6947892" y="2400528"/>
              <a:ext cx="425053" cy="39295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4-Point Star 75"/>
            <p:cNvSpPr/>
            <p:nvPr/>
          </p:nvSpPr>
          <p:spPr>
            <a:xfrm>
              <a:off x="7759358" y="2400528"/>
              <a:ext cx="425053" cy="39295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685061" y="1394897"/>
            <a:ext cx="3612952" cy="3078902"/>
            <a:chOff x="3405783" y="344725"/>
            <a:chExt cx="5738217" cy="4528490"/>
          </a:xfrm>
        </p:grpSpPr>
        <p:sp>
          <p:nvSpPr>
            <p:cNvPr id="5" name="Rectangle 4"/>
            <p:cNvSpPr/>
            <p:nvPr/>
          </p:nvSpPr>
          <p:spPr>
            <a:xfrm>
              <a:off x="3946601" y="2045094"/>
              <a:ext cx="4656585" cy="199069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525790" y="4015203"/>
              <a:ext cx="5442833" cy="514671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3405783" y="344725"/>
              <a:ext cx="5738217" cy="1938754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56102" y="2832051"/>
              <a:ext cx="991791" cy="11831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47"/>
            <p:cNvSpPr/>
            <p:nvPr/>
          </p:nvSpPr>
          <p:spPr>
            <a:xfrm rot="5400000">
              <a:off x="5574724" y="3229360"/>
              <a:ext cx="1187808" cy="425053"/>
            </a:xfrm>
            <a:prstGeom prst="trapezoid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rapezoid 48"/>
            <p:cNvSpPr/>
            <p:nvPr/>
          </p:nvSpPr>
          <p:spPr>
            <a:xfrm rot="5400000" flipV="1">
              <a:off x="6097990" y="3201989"/>
              <a:ext cx="1187808" cy="479795"/>
            </a:xfrm>
            <a:prstGeom prst="trapezoid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48742" y="3021270"/>
              <a:ext cx="425053" cy="5386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52917" y="3021270"/>
              <a:ext cx="425053" cy="55782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956102" y="4529874"/>
              <a:ext cx="1062633" cy="23838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163798" y="4754022"/>
              <a:ext cx="708422" cy="119193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4-Point Star 55"/>
            <p:cNvSpPr/>
            <p:nvPr/>
          </p:nvSpPr>
          <p:spPr>
            <a:xfrm>
              <a:off x="4436215" y="2368589"/>
              <a:ext cx="425053" cy="39295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4-Point Star 56"/>
            <p:cNvSpPr/>
            <p:nvPr/>
          </p:nvSpPr>
          <p:spPr>
            <a:xfrm>
              <a:off x="5286321" y="2368589"/>
              <a:ext cx="425053" cy="39295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4-Point Star 57"/>
            <p:cNvSpPr/>
            <p:nvPr/>
          </p:nvSpPr>
          <p:spPr>
            <a:xfrm>
              <a:off x="6947892" y="2400528"/>
              <a:ext cx="425053" cy="39295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4-Point Star 58"/>
            <p:cNvSpPr/>
            <p:nvPr/>
          </p:nvSpPr>
          <p:spPr>
            <a:xfrm>
              <a:off x="7759358" y="2400528"/>
              <a:ext cx="425053" cy="39295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430018" y="2912633"/>
            <a:ext cx="2436919" cy="102731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বাড়ির কাজ: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526" y="1092842"/>
            <a:ext cx="1778956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1490604" y="372791"/>
            <a:ext cx="1143000" cy="48548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loud 49"/>
          <p:cNvSpPr/>
          <p:nvPr/>
        </p:nvSpPr>
        <p:spPr>
          <a:xfrm>
            <a:off x="2919399" y="164460"/>
            <a:ext cx="863849" cy="3093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8641080" y="6374892"/>
            <a:ext cx="340851" cy="356616"/>
            <a:chOff x="8641080" y="6374892"/>
            <a:chExt cx="340851" cy="356616"/>
          </a:xfrm>
        </p:grpSpPr>
        <p:sp>
          <p:nvSpPr>
            <p:cNvPr id="60" name="Bevel 59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Connector 86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544164" y="5051452"/>
            <a:ext cx="65372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সুফল পেতে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মূল্যবোধের বিকল্প নেই”, উক্তিটি বিশ্লেষণ কর।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3303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6934" y="0"/>
            <a:ext cx="9144000" cy="49871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672" y="4987124"/>
            <a:ext cx="9102394" cy="64956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Cambrian College\Desktop\project 2\image2\fgd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898600"/>
            <a:ext cx="3226557" cy="452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flipH="1">
            <a:off x="-16934" y="5585026"/>
            <a:ext cx="9144000" cy="12869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-Shape 2"/>
          <p:cNvSpPr/>
          <p:nvPr/>
        </p:nvSpPr>
        <p:spPr>
          <a:xfrm flipH="1">
            <a:off x="-203927" y="4362040"/>
            <a:ext cx="457199" cy="995503"/>
          </a:xfrm>
          <a:prstGeom prst="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flipH="1">
            <a:off x="4783086" y="469911"/>
            <a:ext cx="606070" cy="2794312"/>
          </a:xfrm>
          <a:prstGeom prst="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4783086" y="3170948"/>
            <a:ext cx="1536878" cy="2177557"/>
          </a:xfrm>
          <a:prstGeom prst="snip1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flipH="1">
            <a:off x="498472" y="3110636"/>
            <a:ext cx="4065061" cy="233114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flipV="1">
            <a:off x="-203927" y="5348505"/>
            <a:ext cx="6523891" cy="6840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&quot;No&quot; Symbol 9"/>
          <p:cNvSpPr/>
          <p:nvPr/>
        </p:nvSpPr>
        <p:spPr>
          <a:xfrm flipH="1">
            <a:off x="494830" y="5602527"/>
            <a:ext cx="914400" cy="900322"/>
          </a:xfrm>
          <a:prstGeom prst="noSmoking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lowchart: Punched Tape 11"/>
          <p:cNvSpPr/>
          <p:nvPr/>
        </p:nvSpPr>
        <p:spPr>
          <a:xfrm flipH="1">
            <a:off x="762000" y="685799"/>
            <a:ext cx="4324120" cy="1998701"/>
          </a:xfrm>
          <a:prstGeom prst="flowChartPunchedTap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Predefined Process 12"/>
          <p:cNvSpPr/>
          <p:nvPr/>
        </p:nvSpPr>
        <p:spPr>
          <a:xfrm flipH="1">
            <a:off x="5206271" y="4276208"/>
            <a:ext cx="457200" cy="710916"/>
          </a:xfrm>
          <a:prstGeom prst="flowChartPredefined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&quot;No&quot; Symbol 14"/>
          <p:cNvSpPr/>
          <p:nvPr/>
        </p:nvSpPr>
        <p:spPr>
          <a:xfrm flipH="1">
            <a:off x="3348242" y="5602527"/>
            <a:ext cx="914400" cy="900322"/>
          </a:xfrm>
          <a:prstGeom prst="noSmoking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 flipH="1">
            <a:off x="5094325" y="5636686"/>
            <a:ext cx="914400" cy="900322"/>
          </a:xfrm>
          <a:prstGeom prst="noSmoking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094325" y="367435"/>
            <a:ext cx="304800" cy="31836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Cambrian College\Desktop\extra\project 1\flower\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44" y="4859791"/>
            <a:ext cx="2032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8641080" y="6374892"/>
            <a:ext cx="340851" cy="356616"/>
            <a:chOff x="8641080" y="6374892"/>
            <a:chExt cx="340851" cy="356616"/>
          </a:xfrm>
        </p:grpSpPr>
        <p:sp>
          <p:nvSpPr>
            <p:cNvPr id="22" name="Bevel 21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5989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0" grpId="1" animBg="1"/>
      <p:bldP spid="12" grpId="0" animBg="1"/>
      <p:bldP spid="13" grpId="0" animBg="1"/>
      <p:bldP spid="15" grpId="0" animBg="1"/>
      <p:bldP spid="15" grpId="1" animBg="1"/>
      <p:bldP spid="16" grpId="0" animBg="1"/>
      <p:bldP spid="16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04800" y="1879600"/>
            <a:ext cx="2514600" cy="939800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শিক্ষক পরিচিতি: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304800" y="4953000"/>
            <a:ext cx="2540000" cy="939800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শ্রেণি পরিচিতি</a:t>
            </a:r>
            <a:r>
              <a:rPr lang="en-SG" sz="2800" b="1" dirty="0">
                <a:latin typeface="NikoshBAN" pitchFamily="2" charset="0"/>
                <a:cs typeface="NikoshBAN" pitchFamily="2" charset="0"/>
              </a:rPr>
              <a:t>: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6" t="14826" r="41654" b="48388"/>
          <a:stretch/>
        </p:blipFill>
        <p:spPr bwMode="auto">
          <a:xfrm>
            <a:off x="5475596" y="4133295"/>
            <a:ext cx="2019721" cy="25564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8641080" y="6374892"/>
            <a:ext cx="340851" cy="356616"/>
            <a:chOff x="8641080" y="6374892"/>
            <a:chExt cx="340851" cy="356616"/>
          </a:xfrm>
        </p:grpSpPr>
        <p:sp>
          <p:nvSpPr>
            <p:cNvPr id="8" name="Bevel 7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427467" y="1148118"/>
            <a:ext cx="5230105" cy="25237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NikoshBAN" pitchFamily="2" charset="0"/>
                <a:cs typeface="NikoshBAN" pitchFamily="2" charset="0"/>
              </a:rPr>
              <a:t>হালিমা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বেগম</a:t>
            </a:r>
            <a:endParaRPr lang="bn-BD" sz="7200" b="1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2800" b="1" dirty="0">
                <a:latin typeface="NikoshBAN" pitchFamily="2" charset="0"/>
                <a:cs typeface="NikoshBAN" pitchFamily="2" charset="0"/>
              </a:rPr>
              <a:t> ট্রেড ইন্সট্রাক্টর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চান্দিনা ডাঃ ফিরোজা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পাইলট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বালিকা উচ্চ বিদ্যালয়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45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B441F7D-055E-4229-8A9D-39360E776528}"/>
              </a:ext>
            </a:extLst>
          </p:cNvPr>
          <p:cNvGrpSpPr/>
          <p:nvPr/>
        </p:nvGrpSpPr>
        <p:grpSpPr>
          <a:xfrm>
            <a:off x="373380" y="2586990"/>
            <a:ext cx="4160520" cy="2194560"/>
            <a:chOff x="373380" y="2586990"/>
            <a:chExt cx="4160520" cy="2194560"/>
          </a:xfrm>
        </p:grpSpPr>
        <p:sp>
          <p:nvSpPr>
            <p:cNvPr id="3" name="Bevel 2"/>
            <p:cNvSpPr/>
            <p:nvPr/>
          </p:nvSpPr>
          <p:spPr>
            <a:xfrm>
              <a:off x="2442633" y="2934546"/>
              <a:ext cx="2091267" cy="1332653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শিক্ষা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73380" y="2586990"/>
              <a:ext cx="1828800" cy="2194560"/>
              <a:chOff x="373380" y="2586990"/>
              <a:chExt cx="1828800" cy="219456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73380" y="2586990"/>
                <a:ext cx="1828800" cy="219456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74" name="Picture 2" descr="C:\Users\Cambrian College\Desktop\project 2\image2\a teacher teaches his students in a class.gif - Google অনুসন্ধান_files\images_051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758440"/>
                <a:ext cx="1508760" cy="1935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8641080" y="6374892"/>
            <a:ext cx="340851" cy="356616"/>
            <a:chOff x="8641080" y="6374892"/>
            <a:chExt cx="340851" cy="356616"/>
          </a:xfrm>
        </p:grpSpPr>
        <p:sp>
          <p:nvSpPr>
            <p:cNvPr id="10" name="Bevel 9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5B54CE2-8C8A-4429-B555-BF2E426F0152}"/>
              </a:ext>
            </a:extLst>
          </p:cNvPr>
          <p:cNvGrpSpPr/>
          <p:nvPr/>
        </p:nvGrpSpPr>
        <p:grpSpPr>
          <a:xfrm>
            <a:off x="4572000" y="2867314"/>
            <a:ext cx="4409931" cy="1677211"/>
            <a:chOff x="4572000" y="2867314"/>
            <a:chExt cx="4409931" cy="1677211"/>
          </a:xfrm>
        </p:grpSpPr>
        <p:grpSp>
          <p:nvGrpSpPr>
            <p:cNvPr id="7" name="Group 6"/>
            <p:cNvGrpSpPr/>
            <p:nvPr/>
          </p:nvGrpSpPr>
          <p:grpSpPr>
            <a:xfrm>
              <a:off x="7248732" y="2867314"/>
              <a:ext cx="1733199" cy="1677211"/>
              <a:chOff x="7162799" y="2431627"/>
              <a:chExt cx="1845733" cy="183557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162799" y="2431627"/>
                <a:ext cx="1845733" cy="183557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75" name="Picture 3" descr="C:\Users\Cambrian College\Desktop\project 2\image2\3d-man-helping-old-man-276893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304"/>
              <a:stretch/>
            </p:blipFill>
            <p:spPr bwMode="auto">
              <a:xfrm>
                <a:off x="7350608" y="2586990"/>
                <a:ext cx="1549282" cy="14516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Bevel 14"/>
            <p:cNvSpPr/>
            <p:nvPr/>
          </p:nvSpPr>
          <p:spPr>
            <a:xfrm>
              <a:off x="4572000" y="2934547"/>
              <a:ext cx="2345428" cy="1332653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ও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মনুষ্যত্ব 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042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2EE3169-04B4-4AEB-898C-323453DBE752}"/>
              </a:ext>
            </a:extLst>
          </p:cNvPr>
          <p:cNvGrpSpPr/>
          <p:nvPr/>
        </p:nvGrpSpPr>
        <p:grpSpPr>
          <a:xfrm>
            <a:off x="266941" y="463320"/>
            <a:ext cx="3793067" cy="2287506"/>
            <a:chOff x="266941" y="463320"/>
            <a:chExt cx="3793067" cy="2287506"/>
          </a:xfrm>
        </p:grpSpPr>
        <p:sp>
          <p:nvSpPr>
            <p:cNvPr id="2" name="Rectangle 1"/>
            <p:cNvSpPr/>
            <p:nvPr/>
          </p:nvSpPr>
          <p:spPr>
            <a:xfrm>
              <a:off x="266941" y="463320"/>
              <a:ext cx="3793067" cy="22875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 descr="C:\Users\Cambrian College\Desktop\project 2\image2\buildin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41" y="463320"/>
              <a:ext cx="3793067" cy="1677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61A88BB-E181-4D9B-8279-034787319A1B}"/>
              </a:ext>
            </a:extLst>
          </p:cNvPr>
          <p:cNvGrpSpPr/>
          <p:nvPr/>
        </p:nvGrpSpPr>
        <p:grpSpPr>
          <a:xfrm>
            <a:off x="4866640" y="463320"/>
            <a:ext cx="3793067" cy="2287506"/>
            <a:chOff x="4855639" y="381000"/>
            <a:chExt cx="3793067" cy="2287506"/>
          </a:xfrm>
        </p:grpSpPr>
        <p:sp>
          <p:nvSpPr>
            <p:cNvPr id="13" name="Rectangle 12"/>
            <p:cNvSpPr/>
            <p:nvPr/>
          </p:nvSpPr>
          <p:spPr>
            <a:xfrm>
              <a:off x="4855639" y="404258"/>
              <a:ext cx="3793067" cy="2264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2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2" descr="C:\Users\Cambrian College\Desktop\project 2\image2\buildin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863"/>
            <a:stretch/>
          </p:blipFill>
          <p:spPr bwMode="auto">
            <a:xfrm>
              <a:off x="4855639" y="381000"/>
              <a:ext cx="3793067" cy="144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A200D0C-0197-44B5-9C4D-959A6BDED83A}"/>
              </a:ext>
            </a:extLst>
          </p:cNvPr>
          <p:cNvGrpSpPr/>
          <p:nvPr/>
        </p:nvGrpSpPr>
        <p:grpSpPr>
          <a:xfrm>
            <a:off x="4866640" y="3009806"/>
            <a:ext cx="3793067" cy="2287506"/>
            <a:chOff x="4866640" y="3009806"/>
            <a:chExt cx="3793067" cy="2287506"/>
          </a:xfrm>
        </p:grpSpPr>
        <p:sp>
          <p:nvSpPr>
            <p:cNvPr id="15" name="Rectangle 14"/>
            <p:cNvSpPr/>
            <p:nvPr/>
          </p:nvSpPr>
          <p:spPr>
            <a:xfrm>
              <a:off x="4866640" y="3009806"/>
              <a:ext cx="3793067" cy="22875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1400" dirty="0"/>
            </a:p>
            <a:p>
              <a:pPr algn="ctr"/>
              <a:endParaRPr lang="bn-BD" sz="1400" dirty="0"/>
            </a:p>
            <a:p>
              <a:pPr algn="ctr"/>
              <a:endParaRPr lang="bn-BD" sz="1400" dirty="0"/>
            </a:p>
            <a:p>
              <a:pPr algn="ctr"/>
              <a:endParaRPr lang="bn-BD" sz="1400" dirty="0"/>
            </a:p>
            <a:p>
              <a:pPr algn="ctr"/>
              <a:endParaRPr lang="bn-BD" sz="1400" dirty="0"/>
            </a:p>
            <a:p>
              <a:pPr algn="ctr"/>
              <a:endParaRPr lang="bn-BD" sz="1400" dirty="0"/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2" descr="C:\Users\Cambrian College\Desktop\project 2\image2\buildin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19"/>
            <a:stretch/>
          </p:blipFill>
          <p:spPr bwMode="auto">
            <a:xfrm>
              <a:off x="4866640" y="3023167"/>
              <a:ext cx="3793067" cy="1196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5C106E1-0A4F-4AC2-A1DD-E524B51E95CA}"/>
              </a:ext>
            </a:extLst>
          </p:cNvPr>
          <p:cNvGrpSpPr/>
          <p:nvPr/>
        </p:nvGrpSpPr>
        <p:grpSpPr>
          <a:xfrm>
            <a:off x="76200" y="3009806"/>
            <a:ext cx="4694457" cy="2843107"/>
            <a:chOff x="182343" y="3009806"/>
            <a:chExt cx="4694457" cy="2843107"/>
          </a:xfrm>
        </p:grpSpPr>
        <p:pic>
          <p:nvPicPr>
            <p:cNvPr id="2051" name="Picture 3" descr="C:\Users\Cambrian College\Desktop\project 2\image2\imag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29"/>
            <a:stretch/>
          </p:blipFill>
          <p:spPr bwMode="auto">
            <a:xfrm>
              <a:off x="3324497" y="3009806"/>
              <a:ext cx="1552303" cy="284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82343" y="3810186"/>
              <a:ext cx="2530914" cy="19556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নীচ তলা থেকে উপরের তলায় উঠার সিঁড়ি হলো </a:t>
              </a:r>
              <a:r>
                <a:rPr lang="bn-BD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19893512">
              <a:off x="2741009" y="4567470"/>
              <a:ext cx="661879" cy="16145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641080" y="6374892"/>
            <a:ext cx="340851" cy="356616"/>
            <a:chOff x="8641080" y="6374892"/>
            <a:chExt cx="340851" cy="356616"/>
          </a:xfrm>
        </p:grpSpPr>
        <p:sp>
          <p:nvSpPr>
            <p:cNvPr id="17" name="Bevel 16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E190E1-50A9-4B72-8AA5-41AE8721ABE4}"/>
              </a:ext>
            </a:extLst>
          </p:cNvPr>
          <p:cNvSpPr txBox="1"/>
          <p:nvPr/>
        </p:nvSpPr>
        <p:spPr>
          <a:xfrm>
            <a:off x="931944" y="2209800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দোতলা ঘর</a:t>
            </a:r>
            <a:endParaRPr lang="en-US" sz="1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05D94A2-47DB-4D0F-905C-A2AD5AEDA0B2}"/>
              </a:ext>
            </a:extLst>
          </p:cNvPr>
          <p:cNvSpPr txBox="1"/>
          <p:nvPr/>
        </p:nvSpPr>
        <p:spPr>
          <a:xfrm>
            <a:off x="4876800" y="1905000"/>
            <a:ext cx="376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উপরের তলা (মানবসত্তার ঘর)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5CF49BF-F231-4ABD-9C2B-CDCFF16AC036}"/>
              </a:ext>
            </a:extLst>
          </p:cNvPr>
          <p:cNvSpPr txBox="1"/>
          <p:nvPr/>
        </p:nvSpPr>
        <p:spPr>
          <a:xfrm>
            <a:off x="4952970" y="4648200"/>
            <a:ext cx="3581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নীচের তলা (জীবসত্তার ঘর)</a:t>
            </a:r>
            <a:endParaRPr lang="en-SG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18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2A39D4D-80BE-463F-A957-CBD1BBC3738F}"/>
              </a:ext>
            </a:extLst>
          </p:cNvPr>
          <p:cNvGrpSpPr/>
          <p:nvPr/>
        </p:nvGrpSpPr>
        <p:grpSpPr>
          <a:xfrm>
            <a:off x="533400" y="228600"/>
            <a:ext cx="7467600" cy="2057400"/>
            <a:chOff x="152400" y="193660"/>
            <a:chExt cx="7467600" cy="2057400"/>
          </a:xfrm>
        </p:grpSpPr>
        <p:sp>
          <p:nvSpPr>
            <p:cNvPr id="2" name="Rounded Rectangle 1"/>
            <p:cNvSpPr/>
            <p:nvPr/>
          </p:nvSpPr>
          <p:spPr>
            <a:xfrm>
              <a:off x="152400" y="212994"/>
              <a:ext cx="2667000" cy="73527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শিখনফল: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 descr="C:\Users\Cambrian College\Desktop\project 2\image2\a teacher teaches his students in a class.gif - Google অনুসন্ধান_files\images_03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93660"/>
              <a:ext cx="20574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8641080" y="6374892"/>
            <a:ext cx="340851" cy="356616"/>
            <a:chOff x="8641080" y="6374892"/>
            <a:chExt cx="340851" cy="356616"/>
          </a:xfrm>
        </p:grpSpPr>
        <p:sp>
          <p:nvSpPr>
            <p:cNvPr id="6" name="Bevel 5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23EDD97-8A3A-4A04-B3B7-ADD4F1E16333}"/>
              </a:ext>
            </a:extLst>
          </p:cNvPr>
          <p:cNvGrpSpPr/>
          <p:nvPr/>
        </p:nvGrpSpPr>
        <p:grpSpPr>
          <a:xfrm>
            <a:off x="220734" y="2638842"/>
            <a:ext cx="8550132" cy="3609558"/>
            <a:chOff x="220734" y="2184452"/>
            <a:chExt cx="8550132" cy="3609558"/>
          </a:xfrm>
        </p:grpSpPr>
        <p:sp>
          <p:nvSpPr>
            <p:cNvPr id="3" name="Rectangle 2"/>
            <p:cNvSpPr/>
            <p:nvPr/>
          </p:nvSpPr>
          <p:spPr>
            <a:xfrm>
              <a:off x="230894" y="4409015"/>
              <a:ext cx="852473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*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একজন প্রকৃত মানুষ হিসেবে গড়ে উঠতে সুশৃঙ্খল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                     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সমাজ ব্যবস্থা ও প্রকৃত শিক্ষার ভূমিকা কতটুকু সে সম্পর্কে ধারণা লাভ করতে পারবে।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6135" y="2184452"/>
              <a:ext cx="852473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এ পাঠ শেষে শিক্ষার্থীরা...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*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লেখক সম্পর্কে জ্ঞানমূলক প্রশ্নের উত্তর দিতে পারবে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0734" y="3429000"/>
              <a:ext cx="852473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*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জীবসত্তা ও মানবসত্তা বলতে লেখক কী বুঝিয়েছেন তা 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লিখতে পারবে</a:t>
              </a:r>
              <a:endParaRPr lang="bn-IN" sz="2800" dirty="0">
                <a:latin typeface="NikoshBAN" pitchFamily="2" charset="0"/>
                <a:cs typeface="NikoshBAN" pitchFamily="2" charset="0"/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endParaRPr lang="bn-BD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56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94733" y="304800"/>
            <a:ext cx="3352800" cy="1295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লেখক পরিচিতি: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Cambrian College\Desktop\project 2\image2\m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86" y="2853276"/>
            <a:ext cx="1746913" cy="2417240"/>
          </a:xfrm>
          <a:prstGeom prst="trapezoi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vel 4"/>
          <p:cNvSpPr/>
          <p:nvPr/>
        </p:nvSpPr>
        <p:spPr>
          <a:xfrm>
            <a:off x="3581400" y="299884"/>
            <a:ext cx="4953000" cy="1295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মোতাহের হোসেন চৌধুরী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41080" y="6374892"/>
            <a:ext cx="340851" cy="356616"/>
            <a:chOff x="8641080" y="6374892"/>
            <a:chExt cx="340851" cy="356616"/>
          </a:xfrm>
        </p:grpSpPr>
        <p:sp>
          <p:nvSpPr>
            <p:cNvPr id="7" name="Bevel 6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44333" y="1729081"/>
            <a:ext cx="2633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জন্ম: ১৯০৩ খ্রি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040" y="2462875"/>
            <a:ext cx="3004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জন্ম স্থান: কুমিল্লা,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গ্রাম: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নোয়াখালীর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কাঞ্চনপুর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7040" y="41910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প্রবন্ধগ্রন্থ: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সংস্কৃতির কথা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3962400"/>
            <a:ext cx="2190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অনুবাদগ্রন্থ: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সভ্যতা ও সুখ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8438" y="2654623"/>
            <a:ext cx="2405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মৃত্যু:১৯৫৬খ্রি.১৮ই সেপ্টেম্বর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396805"/>
            <a:ext cx="2405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‘শিখা’ পত্রিকা সম্পাদনা করেন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91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641080" y="6374892"/>
            <a:ext cx="340851" cy="356616"/>
            <a:chOff x="8641080" y="6374892"/>
            <a:chExt cx="340851" cy="356616"/>
          </a:xfrm>
        </p:grpSpPr>
        <p:sp>
          <p:nvSpPr>
            <p:cNvPr id="7" name="Bevel 6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6426041-272C-4F52-B2A5-D3864B19FA81}"/>
              </a:ext>
            </a:extLst>
          </p:cNvPr>
          <p:cNvGrpSpPr/>
          <p:nvPr/>
        </p:nvGrpSpPr>
        <p:grpSpPr>
          <a:xfrm>
            <a:off x="1258437" y="86102"/>
            <a:ext cx="6477000" cy="6429752"/>
            <a:chOff x="1258437" y="86102"/>
            <a:chExt cx="6477000" cy="6429752"/>
          </a:xfrm>
        </p:grpSpPr>
        <p:sp>
          <p:nvSpPr>
            <p:cNvPr id="2" name="Rounded Rectangle 1"/>
            <p:cNvSpPr/>
            <p:nvPr/>
          </p:nvSpPr>
          <p:spPr>
            <a:xfrm>
              <a:off x="3127612" y="86102"/>
              <a:ext cx="2826224" cy="762000"/>
            </a:xfrm>
            <a:prstGeom prst="roundRect">
              <a:avLst>
                <a:gd name="adj" fmla="val 3453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আদর্শ পাঠ: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C:\Users\Cambrian College\Documents\Youcam\Snapshot_20131209_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143000"/>
              <a:ext cx="3200400" cy="24003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58437" y="3838198"/>
              <a:ext cx="647700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মানুষের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 দুটি সত্তা রয়েছে। সত্তা দুটিকে দোতলা ঘরের সঙ্গে তুলনা করা যেতে পারে। মানুষের এই সত্তা দুটিকে টিকিয়ে রাখতে লেখক শি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ক্ষা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র গুরুত্ব তুলে ধরে শিক্ষাকে মনুষ্যত্বের ঘরে পৌছার মই হিসেবে আখ্যায়িত করেছেন... 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944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mbrian College\Desktop\project 2\image2\bu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0"/>
          <a:stretch/>
        </p:blipFill>
        <p:spPr bwMode="auto">
          <a:xfrm>
            <a:off x="6052005" y="308867"/>
            <a:ext cx="2341309" cy="15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mbrian College\Desktop\project 2\image2\bu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6058828" y="1946307"/>
            <a:ext cx="2340699" cy="155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ambrian College\Desktop\project 2\image2\bu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55" y="3657600"/>
            <a:ext cx="2389673" cy="16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078279" y="2953867"/>
            <a:ext cx="1720060" cy="21486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921998" y="4142528"/>
            <a:ext cx="1897094" cy="21486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938309" y="964578"/>
            <a:ext cx="880783" cy="21486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641080" y="6374892"/>
            <a:ext cx="340851" cy="356616"/>
            <a:chOff x="8641080" y="6374892"/>
            <a:chExt cx="340851" cy="356616"/>
          </a:xfrm>
        </p:grpSpPr>
        <p:sp>
          <p:nvSpPr>
            <p:cNvPr id="14" name="Bevel 13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72487" y="533400"/>
            <a:ext cx="48609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মানুষের জীবনকে একটি দোতলা ঘরের সঙ্গে তুলনা করা যেতে পারে।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6151" y="2214622"/>
            <a:ext cx="34497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 ঘরের নীচ তলায় থাকে জীবসত্তা।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151" y="3657600"/>
            <a:ext cx="33401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আর এ ঘরের উপরের তলায় থাকে মানবসত্তা।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Cambrian College\Desktop\project 2\image2\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9"/>
          <a:stretch/>
        </p:blipFill>
        <p:spPr bwMode="auto">
          <a:xfrm rot="3194444">
            <a:off x="2044165" y="4996551"/>
            <a:ext cx="1262809" cy="18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5875261-31AC-4A5F-B078-B907B4C33160}"/>
              </a:ext>
            </a:extLst>
          </p:cNvPr>
          <p:cNvGrpSpPr/>
          <p:nvPr/>
        </p:nvGrpSpPr>
        <p:grpSpPr>
          <a:xfrm>
            <a:off x="3958261" y="5531179"/>
            <a:ext cx="4576139" cy="1384995"/>
            <a:chOff x="3958261" y="5531179"/>
            <a:chExt cx="4576139" cy="1384995"/>
          </a:xfrm>
        </p:grpSpPr>
        <p:sp>
          <p:nvSpPr>
            <p:cNvPr id="17" name="Donut 16"/>
            <p:cNvSpPr/>
            <p:nvPr/>
          </p:nvSpPr>
          <p:spPr>
            <a:xfrm>
              <a:off x="7681614" y="5882640"/>
              <a:ext cx="852786" cy="594360"/>
            </a:xfrm>
            <a:prstGeom prst="donut">
              <a:avLst>
                <a:gd name="adj" fmla="val 5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58261" y="5531179"/>
              <a:ext cx="454161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জীবসত্তার ঘর থেকে মানবসত্তার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ঘরে উঠবার 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মই হচ্ছে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শিক্ষা 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2015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mbrian College\Desktop\project 2\image2\df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2" y="354330"/>
            <a:ext cx="2378028" cy="160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mbrian College\Desktop\project 2\image2\dc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384" y="228600"/>
            <a:ext cx="2448616" cy="160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ambrian College\Desktop\project 2\image2\fg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0" y="4904684"/>
            <a:ext cx="2326112" cy="16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ambrian College\Desktop\project 2\image2\g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71" y="4886815"/>
            <a:ext cx="2455454" cy="163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ambrian College\Desktop\project 2\image2\dhjjhf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 bwMode="auto">
          <a:xfrm>
            <a:off x="6338561" y="205501"/>
            <a:ext cx="2444045" cy="165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ambrian College\Desktop\project 2\image2\d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25" y="4886814"/>
            <a:ext cx="2383206" cy="163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2010366">
            <a:off x="3787541" y="3663861"/>
            <a:ext cx="656050" cy="3128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9403806">
            <a:off x="3822865" y="2722769"/>
            <a:ext cx="663917" cy="3304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612182" y="6342500"/>
            <a:ext cx="340851" cy="356616"/>
            <a:chOff x="8641080" y="6374892"/>
            <a:chExt cx="340851" cy="356616"/>
          </a:xfrm>
        </p:grpSpPr>
        <p:sp>
          <p:nvSpPr>
            <p:cNvPr id="23" name="Bevel 22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59412" y="3021451"/>
            <a:ext cx="3863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শিক্ষার দু’টি দিক রয়েছে।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419600" y="2372380"/>
            <a:ext cx="4055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একটি অপ্রয়োজনীয় দিক।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99898" y="3810000"/>
            <a:ext cx="3882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অন্যটি প্রয়োজনীয় দিক।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2048</TotalTime>
  <Words>391</Words>
  <Application>Microsoft Office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Cambrian College</dc:creator>
  <cp:lastModifiedBy>DOEL</cp:lastModifiedBy>
  <cp:revision>305</cp:revision>
  <dcterms:created xsi:type="dcterms:W3CDTF">2006-08-16T00:00:00Z</dcterms:created>
  <dcterms:modified xsi:type="dcterms:W3CDTF">2020-09-17T17:20:09Z</dcterms:modified>
</cp:coreProperties>
</file>