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258" r:id="rId4"/>
    <p:sldId id="259" r:id="rId5"/>
    <p:sldId id="260" r:id="rId6"/>
    <p:sldId id="261" r:id="rId7"/>
    <p:sldId id="296" r:id="rId8"/>
    <p:sldId id="262" r:id="rId9"/>
    <p:sldId id="263" r:id="rId10"/>
    <p:sldId id="264" r:id="rId11"/>
    <p:sldId id="265" r:id="rId12"/>
    <p:sldId id="266" r:id="rId13"/>
    <p:sldId id="298" r:id="rId14"/>
    <p:sldId id="267" r:id="rId15"/>
    <p:sldId id="268" r:id="rId16"/>
    <p:sldId id="271" r:id="rId17"/>
    <p:sldId id="272" r:id="rId18"/>
    <p:sldId id="273" r:id="rId19"/>
    <p:sldId id="274" r:id="rId20"/>
    <p:sldId id="275" r:id="rId21"/>
    <p:sldId id="276" r:id="rId22"/>
    <p:sldId id="277" r:id="rId23"/>
    <p:sldId id="278" r:id="rId24"/>
    <p:sldId id="279" r:id="rId25"/>
    <p:sldId id="280" r:id="rId26"/>
    <p:sldId id="301" r:id="rId27"/>
    <p:sldId id="281" r:id="rId28"/>
    <p:sldId id="282" r:id="rId29"/>
    <p:sldId id="293" r:id="rId30"/>
    <p:sldId id="294" r:id="rId31"/>
    <p:sldId id="29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02-Sep-20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02-Sep-20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02-Sep-20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02-Sep-20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mdorhelal@gmail.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48768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4" name="Content Placeholder 3" descr="Chrysanthemum.jpg"/>
          <p:cNvPicPr>
            <a:picLocks noGrp="1" noChangeAspect="1"/>
          </p:cNvPicPr>
          <p:nvPr>
            <p:ph idx="1"/>
          </p:nvPr>
        </p:nvPicPr>
        <p:blipFill>
          <a:blip r:embed="rId2"/>
          <a:stretch>
            <a:fillRect/>
          </a:stretch>
        </p:blipFill>
        <p:spPr>
          <a:xfrm>
            <a:off x="1905000" y="2362200"/>
            <a:ext cx="4427176" cy="2882442"/>
          </a:xfr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74638"/>
            <a:ext cx="3429000" cy="1143000"/>
          </a:xfrm>
        </p:spPr>
        <p:txBody>
          <a:bodyPr/>
          <a:lstStyle/>
          <a:p>
            <a:pPr algn="ctr"/>
            <a:r>
              <a:rPr lang="bn-BD" dirty="0" smtClean="0">
                <a:latin typeface="Nikosh" pitchFamily="2" charset="0"/>
                <a:cs typeface="Nikosh" pitchFamily="2" charset="0"/>
              </a:rPr>
              <a:t>   একক কাজ</a:t>
            </a:r>
            <a:endParaRPr lang="en-US" dirty="0">
              <a:latin typeface="Nikosh" pitchFamily="2" charset="0"/>
              <a:cs typeface="Nikosh" pitchFamily="2" charset="0"/>
            </a:endParaRPr>
          </a:p>
        </p:txBody>
      </p:sp>
      <p:pic>
        <p:nvPicPr>
          <p:cNvPr id="8" name="Content Placeholder 7" descr="300px-SR_(Clocked)_Flip-flop_Diagram.svg.png"/>
          <p:cNvPicPr>
            <a:picLocks noGrp="1" noChangeAspect="1"/>
          </p:cNvPicPr>
          <p:nvPr>
            <p:ph idx="1"/>
          </p:nvPr>
        </p:nvPicPr>
        <p:blipFill>
          <a:blip r:embed="rId2"/>
          <a:stretch>
            <a:fillRect/>
          </a:stretch>
        </p:blipFill>
        <p:spPr>
          <a:xfrm>
            <a:off x="1827308" y="3124200"/>
            <a:ext cx="2250883" cy="1381125"/>
          </a:xfrm>
        </p:spPr>
      </p:pic>
      <p:pic>
        <p:nvPicPr>
          <p:cNvPr id="5" name="Content Placeholder 3" descr="images321.jpg"/>
          <p:cNvPicPr>
            <a:picLocks noChangeAspect="1"/>
          </p:cNvPicPr>
          <p:nvPr/>
        </p:nvPicPr>
        <p:blipFill>
          <a:blip r:embed="rId3"/>
          <a:stretch>
            <a:fillRect/>
          </a:stretch>
        </p:blipFill>
        <p:spPr>
          <a:xfrm>
            <a:off x="4724400" y="2438400"/>
            <a:ext cx="2688858" cy="3125798"/>
          </a:xfrm>
          <a:prstGeom prst="rect">
            <a:avLst/>
          </a:prstGeom>
        </p:spPr>
      </p:pic>
      <p:pic>
        <p:nvPicPr>
          <p:cNvPr id="6" name="Content Placeholder 3" descr="file.jpeg"/>
          <p:cNvPicPr>
            <a:picLocks noChangeAspect="1"/>
          </p:cNvPicPr>
          <p:nvPr/>
        </p:nvPicPr>
        <p:blipFill>
          <a:blip r:embed="rId4"/>
          <a:stretch>
            <a:fillRect/>
          </a:stretch>
        </p:blipFill>
        <p:spPr>
          <a:xfrm>
            <a:off x="914400" y="2438401"/>
            <a:ext cx="3132614" cy="2876448"/>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mph" presetSubtype="2" fill="hold" grpId="2" nodeType="clickEffect">
                                  <p:stCondLst>
                                    <p:cond delay="0"/>
                                  </p:stCondLst>
                                  <p:childTnLst>
                                    <p:anim to="1.5" calcmode="lin" valueType="num">
                                      <p:cBhvr override="childStyle">
                                        <p:cTn id="17"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704088"/>
            <a:ext cx="3810000" cy="1143000"/>
          </a:xfrm>
        </p:spPr>
        <p:txBody>
          <a:bodyPr/>
          <a:lstStyle/>
          <a:p>
            <a:pPr algn="ctr"/>
            <a:r>
              <a:rPr lang="bn-BD" dirty="0" smtClean="0">
                <a:latin typeface="Nikosh" pitchFamily="2" charset="0"/>
                <a:cs typeface="Nikosh" pitchFamily="2" charset="0"/>
              </a:rPr>
              <a:t>একক কাজ</a:t>
            </a:r>
            <a:endParaRPr lang="en-US" dirty="0"/>
          </a:p>
        </p:txBody>
      </p:sp>
      <p:pic>
        <p:nvPicPr>
          <p:cNvPr id="4" name="Content Placeholder 3" descr="engineeronadisk-2851.gif"/>
          <p:cNvPicPr>
            <a:picLocks noGrp="1" noChangeAspect="1"/>
          </p:cNvPicPr>
          <p:nvPr>
            <p:ph idx="1"/>
          </p:nvPr>
        </p:nvPicPr>
        <p:blipFill>
          <a:blip r:embed="rId2"/>
          <a:stretch>
            <a:fillRect/>
          </a:stretch>
        </p:blipFill>
        <p:spPr>
          <a:xfrm>
            <a:off x="339001" y="2525817"/>
            <a:ext cx="4613999" cy="3256316"/>
          </a:xfrm>
        </p:spPr>
      </p:pic>
      <p:pic>
        <p:nvPicPr>
          <p:cNvPr id="5" name="Content Placeholder 3" descr="graphics5.png"/>
          <p:cNvPicPr>
            <a:picLocks noChangeAspect="1"/>
          </p:cNvPicPr>
          <p:nvPr/>
        </p:nvPicPr>
        <p:blipFill>
          <a:blip r:embed="rId2"/>
          <a:stretch>
            <a:fillRect/>
          </a:stretch>
        </p:blipFill>
        <p:spPr>
          <a:xfrm>
            <a:off x="5410200" y="2514600"/>
            <a:ext cx="3171825" cy="3276599"/>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1676400" y="1981200"/>
            <a:ext cx="5486400" cy="1752600"/>
          </a:xfrm>
        </p:spPr>
        <p:txBody>
          <a:bodyPr>
            <a:normAutofit lnSpcReduction="10000"/>
          </a:bodyPr>
          <a:lstStyle/>
          <a:p>
            <a:pPr algn="ctr">
              <a:buNone/>
            </a:pPr>
            <a:r>
              <a:rPr lang="bn-BD" sz="4000" dirty="0" smtClean="0">
                <a:latin typeface="Nikosh" pitchFamily="2" charset="0"/>
                <a:cs typeface="Nikosh" pitchFamily="2" charset="0"/>
              </a:rPr>
              <a:t>সি  প্রোগ্রামিং ভাষা কি বল?</a:t>
            </a:r>
            <a:endParaRPr lang="bn-BD" sz="3800" dirty="0" smtClean="0">
              <a:latin typeface="Nikosh" pitchFamily="2" charset="0"/>
              <a:cs typeface="Nikosh" pitchFamily="2" charset="0"/>
            </a:endParaRPr>
          </a:p>
          <a:p>
            <a:pPr algn="ctr">
              <a:buNone/>
            </a:pPr>
            <a:r>
              <a:rPr lang="bn-BD" sz="38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err="1">
                <a:latin typeface="Nikosh" panose="02000000000000000000" pitchFamily="2" charset="0"/>
                <a:cs typeface="Nikosh" panose="02000000000000000000" pitchFamily="2" charset="0"/>
              </a:rPr>
              <a:t>এসো</a:t>
            </a:r>
            <a:r>
              <a:rPr lang="en-US" sz="4800" dirty="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বন্ধুরা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আমার</a:t>
            </a:r>
            <a:r>
              <a:rPr lang="en-US" sz="4800" dirty="0" smtClean="0">
                <a:latin typeface="Nikosh" panose="02000000000000000000" pitchFamily="2" charset="0"/>
                <a:cs typeface="Nikosh" panose="02000000000000000000" pitchFamily="2" charset="0"/>
              </a:rPr>
              <a:t> </a:t>
            </a:r>
            <a:r>
              <a:rPr lang="en-US" sz="4800" dirty="0" err="1" smtClean="0">
                <a:latin typeface="Nikosh" panose="02000000000000000000" pitchFamily="2" charset="0"/>
                <a:cs typeface="Nikosh" panose="02000000000000000000" pitchFamily="2" charset="0"/>
              </a:rPr>
              <a:t>একটি</a:t>
            </a:r>
            <a:r>
              <a:rPr lang="en-US" sz="4800" dirty="0" smtClean="0">
                <a:latin typeface="Nikosh" panose="02000000000000000000" pitchFamily="2" charset="0"/>
                <a:cs typeface="Nikosh" panose="02000000000000000000" pitchFamily="2" charset="0"/>
              </a:rPr>
              <a:t> </a:t>
            </a:r>
            <a:r>
              <a:rPr lang="en-US" sz="4800" dirty="0" err="1">
                <a:latin typeface="Nikosh" panose="02000000000000000000" pitchFamily="2" charset="0"/>
                <a:cs typeface="Nikosh" panose="02000000000000000000" pitchFamily="2" charset="0"/>
              </a:rPr>
              <a:t>ভিডিও</a:t>
            </a:r>
            <a:r>
              <a:rPr lang="en-US" sz="4800" dirty="0">
                <a:latin typeface="Nikosh" panose="02000000000000000000" pitchFamily="2" charset="0"/>
                <a:cs typeface="Nikosh" panose="02000000000000000000" pitchFamily="2" charset="0"/>
              </a:rPr>
              <a:t> </a:t>
            </a:r>
            <a:r>
              <a:rPr lang="en-US" sz="4800" dirty="0" err="1">
                <a:latin typeface="Nikosh" panose="02000000000000000000" pitchFamily="2" charset="0"/>
                <a:cs typeface="Nikosh" panose="02000000000000000000" pitchFamily="2" charset="0"/>
              </a:rPr>
              <a:t>দেখি</a:t>
            </a:r>
            <a:endParaRPr lang="en-US" dirty="0"/>
          </a:p>
        </p:txBody>
      </p:sp>
      <p:sp>
        <p:nvSpPr>
          <p:cNvPr id="3" name="Content Placeholder 2"/>
          <p:cNvSpPr>
            <a:spLocks noGrp="1"/>
          </p:cNvSpPr>
          <p:nvPr>
            <p:ph idx="1"/>
          </p:nvPr>
        </p:nvSpPr>
        <p:spPr/>
        <p:txBody>
          <a:bodyPr/>
          <a:lstStyle/>
          <a:p>
            <a:pPr marL="0" indent="0">
              <a:buNone/>
            </a:pPr>
            <a:r>
              <a:rPr lang="en-US" dirty="0"/>
              <a:t>https://youtu.be/1ZSnsvg9k40</a:t>
            </a:r>
          </a:p>
        </p:txBody>
      </p:sp>
    </p:spTree>
    <p:extLst>
      <p:ext uri="{BB962C8B-B14F-4D97-AF65-F5344CB8AC3E}">
        <p14:creationId xmlns:p14="http://schemas.microsoft.com/office/powerpoint/2010/main" val="2040838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5562600" cy="990600"/>
          </a:xfrm>
        </p:spPr>
        <p:txBody>
          <a:bodyPr/>
          <a:lstStyle/>
          <a:p>
            <a:pPr algn="ctr"/>
            <a:r>
              <a:rPr lang="bn-BD" dirty="0" smtClean="0">
                <a:latin typeface="Nikosh" pitchFamily="2" charset="0"/>
                <a:cs typeface="Nikosh" pitchFamily="2" charset="0"/>
              </a:rPr>
              <a:t>    একক কাজের সমাধান</a:t>
            </a:r>
            <a:endParaRPr lang="en-US" dirty="0"/>
          </a:p>
        </p:txBody>
      </p:sp>
      <p:sp>
        <p:nvSpPr>
          <p:cNvPr id="5" name="Content Placeholder 4"/>
          <p:cNvSpPr>
            <a:spLocks noGrp="1"/>
          </p:cNvSpPr>
          <p:nvPr>
            <p:ph idx="1"/>
          </p:nvPr>
        </p:nvSpPr>
        <p:spPr>
          <a:xfrm>
            <a:off x="152400" y="1219200"/>
            <a:ext cx="8839200" cy="5410200"/>
          </a:xfrm>
        </p:spPr>
        <p:txBody>
          <a:bodyPr>
            <a:normAutofit fontScale="85000" lnSpcReduction="20000"/>
          </a:bodyPr>
          <a:lstStyle/>
          <a:p>
            <a:pPr>
              <a:buNone/>
            </a:pPr>
            <a:r>
              <a:rPr lang="bn-BD" sz="2000" dirty="0" smtClean="0">
                <a:latin typeface="Times New Roman" pitchFamily="18" charset="0"/>
                <a:cs typeface="Nikosh" pitchFamily="2" charset="0"/>
              </a:rPr>
              <a:t> </a:t>
            </a:r>
            <a:r>
              <a:rPr lang="en-US" sz="3200" dirty="0" smtClean="0">
                <a:latin typeface="Times New Roman" pitchFamily="18" charset="0"/>
                <a:cs typeface="Nikosh" pitchFamily="2" charset="0"/>
              </a:rPr>
              <a:t>C</a:t>
            </a:r>
            <a:r>
              <a:rPr lang="bn-BD" sz="3200" dirty="0" smtClean="0">
                <a:latin typeface="Times New Roman" pitchFamily="18" charset="0"/>
                <a:cs typeface="Nikosh" pitchFamily="2" charset="0"/>
              </a:rPr>
              <a:t> এর জনক হলেন </a:t>
            </a:r>
            <a:r>
              <a:rPr lang="en-US" sz="3200" dirty="0" smtClean="0">
                <a:latin typeface="Times New Roman" pitchFamily="18" charset="0"/>
                <a:cs typeface="Nikosh" pitchFamily="2" charset="0"/>
              </a:rPr>
              <a:t> Dennis Ritchie </a:t>
            </a:r>
            <a:r>
              <a:rPr lang="bn-BD" sz="3200" dirty="0" smtClean="0">
                <a:latin typeface="Nikosh" pitchFamily="2" charset="0"/>
                <a:cs typeface="Nikosh" pitchFamily="2" charset="0"/>
              </a:rPr>
              <a:t>তিনি সর্বপ্রথম </a:t>
            </a:r>
            <a:r>
              <a:rPr lang="en-US" sz="3200" dirty="0" smtClean="0">
                <a:latin typeface="Times New Roman" pitchFamily="18" charset="0"/>
                <a:cs typeface="Nikosh" pitchFamily="2" charset="0"/>
              </a:rPr>
              <a:t> Unix  </a:t>
            </a:r>
            <a:r>
              <a:rPr lang="bn-BD" sz="3200" dirty="0" smtClean="0">
                <a:latin typeface="Nikosh" pitchFamily="2" charset="0"/>
                <a:cs typeface="Nikosh" pitchFamily="2" charset="0"/>
              </a:rPr>
              <a:t>অপারেটিং সিস্টেম </a:t>
            </a:r>
            <a:r>
              <a:rPr lang="en-US" sz="3200" dirty="0" smtClean="0">
                <a:latin typeface="Times New Roman" pitchFamily="18" charset="0"/>
                <a:cs typeface="Nikosh" pitchFamily="2" charset="0"/>
              </a:rPr>
              <a:t>DEC PDP- 11</a:t>
            </a:r>
            <a:r>
              <a:rPr lang="bn-BD" sz="3200" dirty="0" smtClean="0">
                <a:latin typeface="Times New Roman" pitchFamily="18" charset="0"/>
                <a:cs typeface="Nikosh" pitchFamily="2" charset="0"/>
              </a:rPr>
              <a:t> মেশিনে </a:t>
            </a:r>
            <a:r>
              <a:rPr lang="en-US" sz="3200" dirty="0" smtClean="0">
                <a:latin typeface="Times New Roman" pitchFamily="18" charset="0"/>
                <a:cs typeface="Nikosh" pitchFamily="2" charset="0"/>
              </a:rPr>
              <a:t> C </a:t>
            </a:r>
            <a:r>
              <a:rPr lang="bn-BD" sz="3200" dirty="0" smtClean="0">
                <a:latin typeface="Nikosh" pitchFamily="2" charset="0"/>
                <a:cs typeface="Nikosh" pitchFamily="2" charset="0"/>
              </a:rPr>
              <a:t> প্রয়োগ  করেন। </a:t>
            </a:r>
            <a:r>
              <a:rPr lang="en-US" sz="3200" dirty="0" smtClean="0">
                <a:latin typeface="Times New Roman" pitchFamily="18" charset="0"/>
                <a:cs typeface="Nikosh" pitchFamily="2" charset="0"/>
              </a:rPr>
              <a:t>C</a:t>
            </a:r>
            <a:r>
              <a:rPr lang="bn-BD" sz="3200" dirty="0" smtClean="0">
                <a:latin typeface="Times New Roman" pitchFamily="18" charset="0"/>
                <a:cs typeface="Nikosh" pitchFamily="2" charset="0"/>
              </a:rPr>
              <a:t>  এসেছে </a:t>
            </a:r>
            <a:r>
              <a:rPr lang="en-US" sz="3200" dirty="0" smtClean="0">
                <a:latin typeface="Times New Roman" pitchFamily="18" charset="0"/>
                <a:cs typeface="Nikosh" pitchFamily="2" charset="0"/>
              </a:rPr>
              <a:t>BPCL </a:t>
            </a:r>
            <a:r>
              <a:rPr lang="bn-BD" sz="3200" dirty="0" smtClean="0">
                <a:latin typeface="Times New Roman" pitchFamily="18" charset="0"/>
                <a:cs typeface="Nikosh" pitchFamily="2" charset="0"/>
              </a:rPr>
              <a:t>নামের একটি কম্পিউটার ভাষা থেকে যা থেকে </a:t>
            </a:r>
            <a:r>
              <a:rPr lang="bn-BD" sz="3200" dirty="0" smtClean="0">
                <a:latin typeface="Nikosh" pitchFamily="2" charset="0"/>
                <a:cs typeface="Nikosh" pitchFamily="2" charset="0"/>
              </a:rPr>
              <a:t> </a:t>
            </a:r>
            <a:r>
              <a:rPr lang="en-US" sz="3200" dirty="0" smtClean="0">
                <a:latin typeface="Times New Roman" pitchFamily="18" charset="0"/>
                <a:cs typeface="Nikosh" pitchFamily="2" charset="0"/>
              </a:rPr>
              <a:t>B </a:t>
            </a:r>
            <a:r>
              <a:rPr lang="bn-BD" sz="3200" dirty="0" smtClean="0">
                <a:latin typeface="Times New Roman" pitchFamily="18" charset="0"/>
                <a:cs typeface="Nikosh" pitchFamily="2" charset="0"/>
              </a:rPr>
              <a:t> নামে অপর একটি ভাষার উদ্ভব ঘটে এবং </a:t>
            </a:r>
            <a:r>
              <a:rPr lang="en-US" sz="3200" dirty="0" smtClean="0">
                <a:latin typeface="Times New Roman" pitchFamily="18" charset="0"/>
                <a:cs typeface="Nikosh" pitchFamily="2" charset="0"/>
              </a:rPr>
              <a:t>B</a:t>
            </a:r>
            <a:r>
              <a:rPr lang="bn-BD" sz="3200" dirty="0" smtClean="0">
                <a:latin typeface="Times New Roman" pitchFamily="18" charset="0"/>
                <a:cs typeface="Nikosh" pitchFamily="2" charset="0"/>
              </a:rPr>
              <a:t>  এর প</a:t>
            </a:r>
            <a:r>
              <a:rPr lang="en-US" sz="3200" dirty="0" err="1" smtClean="0">
                <a:latin typeface="Times New Roman" pitchFamily="18" charset="0"/>
                <a:cs typeface="Nikosh" pitchFamily="2" charset="0"/>
              </a:rPr>
              <a:t>রের</a:t>
            </a:r>
            <a:r>
              <a:rPr lang="bn-BD" sz="3200" dirty="0" smtClean="0">
                <a:latin typeface="Times New Roman" pitchFamily="18" charset="0"/>
                <a:cs typeface="Nikosh" pitchFamily="2" charset="0"/>
              </a:rPr>
              <a:t> উন্নয়ন হলো </a:t>
            </a:r>
            <a:r>
              <a:rPr lang="en-US" sz="3200" dirty="0" smtClean="0">
                <a:latin typeface="Times New Roman" pitchFamily="18" charset="0"/>
                <a:cs typeface="Nikosh" pitchFamily="2" charset="0"/>
              </a:rPr>
              <a:t>C</a:t>
            </a:r>
            <a:r>
              <a:rPr lang="bn-BD" sz="3200" dirty="0" smtClean="0">
                <a:latin typeface="Times New Roman" pitchFamily="18" charset="0"/>
                <a:cs typeface="Nikosh" pitchFamily="2" charset="0"/>
              </a:rPr>
              <a:t> ভাষার উদ্ভবের মধ্য দিয়ে। </a:t>
            </a:r>
          </a:p>
          <a:p>
            <a:pPr>
              <a:buNone/>
            </a:pPr>
            <a:r>
              <a:rPr lang="bn-BD" sz="3200" dirty="0" smtClean="0">
                <a:latin typeface="Times New Roman" pitchFamily="18" charset="0"/>
                <a:cs typeface="Nikosh" pitchFamily="2" charset="0"/>
              </a:rPr>
              <a:t>প্রথমে</a:t>
            </a:r>
            <a:r>
              <a:rPr lang="en-US" sz="3200" dirty="0" smtClean="0">
                <a:latin typeface="Times New Roman" pitchFamily="18" charset="0"/>
                <a:cs typeface="Nikosh" pitchFamily="2" charset="0"/>
              </a:rPr>
              <a:t> C</a:t>
            </a:r>
            <a:r>
              <a:rPr lang="bn-BD" sz="3200" dirty="0" smtClean="0">
                <a:latin typeface="Times New Roman" pitchFamily="18" charset="0"/>
                <a:cs typeface="Nikosh" pitchFamily="2" charset="0"/>
              </a:rPr>
              <a:t> সরবরাহ হতো  </a:t>
            </a:r>
            <a:r>
              <a:rPr lang="en-US" sz="3200" dirty="0" smtClean="0">
                <a:latin typeface="Times New Roman" pitchFamily="18" charset="0"/>
                <a:cs typeface="Nikosh" pitchFamily="2" charset="0"/>
              </a:rPr>
              <a:t>UNIX</a:t>
            </a:r>
            <a:r>
              <a:rPr lang="bn-BD" sz="3200" dirty="0" smtClean="0">
                <a:latin typeface="Times New Roman" pitchFamily="18" charset="0"/>
                <a:cs typeface="Nikosh" pitchFamily="2" charset="0"/>
              </a:rPr>
              <a:t> অপারেটিং সিস্টেমে। পরে </a:t>
            </a:r>
            <a:r>
              <a:rPr lang="en-US" sz="3200" dirty="0" smtClean="0">
                <a:latin typeface="Times New Roman" pitchFamily="18" charset="0"/>
                <a:cs typeface="Nikosh" pitchFamily="2" charset="0"/>
              </a:rPr>
              <a:t>C</a:t>
            </a:r>
            <a:r>
              <a:rPr lang="bn-BD" sz="3200" dirty="0" smtClean="0">
                <a:latin typeface="Times New Roman" pitchFamily="18" charset="0"/>
                <a:cs typeface="Nikosh" pitchFamily="2" charset="0"/>
              </a:rPr>
              <a:t>  এর প্রয়োগ ঘটে আরো বহু ভাবে। যার ফলে অনুভুত হয় একটি  আর্দশ </a:t>
            </a:r>
            <a:r>
              <a:rPr lang="en-US" sz="3200" dirty="0" smtClean="0">
                <a:latin typeface="Times New Roman" pitchFamily="18" charset="0"/>
                <a:cs typeface="Nikosh" pitchFamily="2" charset="0"/>
              </a:rPr>
              <a:t>C</a:t>
            </a:r>
            <a:r>
              <a:rPr lang="bn-BD" sz="3200" dirty="0" smtClean="0">
                <a:latin typeface="Times New Roman" pitchFamily="18" charset="0"/>
                <a:cs typeface="Nikosh" pitchFamily="2" charset="0"/>
              </a:rPr>
              <a:t> সংস্করণের ।  </a:t>
            </a:r>
            <a:r>
              <a:rPr lang="en-US" sz="3200" dirty="0" smtClean="0">
                <a:latin typeface="Times New Roman" pitchFamily="18" charset="0"/>
                <a:cs typeface="Nikosh" pitchFamily="2" charset="0"/>
              </a:rPr>
              <a:t>ANSI-C</a:t>
            </a:r>
            <a:r>
              <a:rPr lang="bn-BD" sz="3200" dirty="0" smtClean="0">
                <a:latin typeface="Times New Roman" pitchFamily="18" charset="0"/>
                <a:cs typeface="Nikosh" pitchFamily="2" charset="0"/>
              </a:rPr>
              <a:t> হলো তার ফ</a:t>
            </a:r>
            <a:r>
              <a:rPr lang="en-US" sz="3200" dirty="0" smtClean="0">
                <a:latin typeface="Times New Roman" pitchFamily="18" charset="0"/>
                <a:cs typeface="Nikosh" pitchFamily="2" charset="0"/>
              </a:rPr>
              <a:t>ল</a:t>
            </a:r>
            <a:r>
              <a:rPr lang="bn-BD" sz="3200" dirty="0" smtClean="0">
                <a:latin typeface="Times New Roman" pitchFamily="18" charset="0"/>
                <a:cs typeface="Nikosh" pitchFamily="2" charset="0"/>
              </a:rPr>
              <a:t>শ্রুতি। </a:t>
            </a:r>
            <a:r>
              <a:rPr lang="en-US" sz="3200" dirty="0" smtClean="0">
                <a:latin typeface="Times New Roman" pitchFamily="18" charset="0"/>
                <a:cs typeface="Nikosh" pitchFamily="2" charset="0"/>
              </a:rPr>
              <a:t>ANSI-C</a:t>
            </a:r>
            <a:r>
              <a:rPr lang="bn-BD" sz="3200" dirty="0" smtClean="0">
                <a:latin typeface="Times New Roman" pitchFamily="18" charset="0"/>
                <a:cs typeface="Nikosh" pitchFamily="2" charset="0"/>
              </a:rPr>
              <a:t> তে </a:t>
            </a:r>
            <a:r>
              <a:rPr lang="en-US" sz="3200" dirty="0" smtClean="0">
                <a:latin typeface="Times New Roman" pitchFamily="18" charset="0"/>
                <a:cs typeface="Nikosh" pitchFamily="2" charset="0"/>
              </a:rPr>
              <a:t> UNIX- C </a:t>
            </a:r>
            <a:r>
              <a:rPr lang="bn-BD" sz="3200" dirty="0" smtClean="0">
                <a:latin typeface="Nikosh" pitchFamily="2" charset="0"/>
                <a:cs typeface="Nikosh" pitchFamily="2" charset="0"/>
              </a:rPr>
              <a:t> এর সব ধরনের সুবিধাই দেওয়া হয়েছিল। ফলে ব্যবহারকারীগণ </a:t>
            </a:r>
            <a:r>
              <a:rPr lang="en-US" sz="3200" dirty="0" smtClean="0">
                <a:latin typeface="Times New Roman" pitchFamily="18" charset="0"/>
                <a:cs typeface="Nikosh" pitchFamily="2" charset="0"/>
              </a:rPr>
              <a:t>ANSI-C</a:t>
            </a:r>
            <a:r>
              <a:rPr lang="bn-BD" sz="3200" dirty="0" smtClean="0">
                <a:latin typeface="Times New Roman" pitchFamily="18" charset="0"/>
                <a:cs typeface="Nikosh" pitchFamily="2" charset="0"/>
              </a:rPr>
              <a:t>  ব্যবহার করতে শুরু করে। প</a:t>
            </a:r>
            <a:r>
              <a:rPr lang="en-US" sz="3200" dirty="0" err="1" smtClean="0">
                <a:latin typeface="Times New Roman" pitchFamily="18" charset="0"/>
                <a:cs typeface="Nikosh" pitchFamily="2" charset="0"/>
              </a:rPr>
              <a:t>রে</a:t>
            </a:r>
            <a:r>
              <a:rPr lang="en-US" sz="3200" dirty="0" smtClean="0">
                <a:latin typeface="Times New Roman" pitchFamily="18" charset="0"/>
                <a:cs typeface="Nikosh" pitchFamily="2" charset="0"/>
              </a:rPr>
              <a:t> </a:t>
            </a:r>
            <a:r>
              <a:rPr lang="bn-BD" sz="3200" dirty="0" smtClean="0">
                <a:latin typeface="Times New Roman" pitchFamily="18" charset="0"/>
                <a:cs typeface="Nikosh" pitchFamily="2" charset="0"/>
              </a:rPr>
              <a:t>ব্যবহারকারীদের জন্য সমন্বিত</a:t>
            </a:r>
            <a:r>
              <a:rPr lang="en-US" sz="3200" dirty="0" smtClean="0">
                <a:latin typeface="Times New Roman" pitchFamily="18" charset="0"/>
                <a:cs typeface="Nikosh" pitchFamily="2" charset="0"/>
              </a:rPr>
              <a:t> C </a:t>
            </a:r>
            <a:r>
              <a:rPr lang="bn-BD" sz="3200" dirty="0" smtClean="0">
                <a:latin typeface="Times New Roman" pitchFamily="18" charset="0"/>
                <a:cs typeface="Nikosh" pitchFamily="2" charset="0"/>
              </a:rPr>
              <a:t> পরিবেশ ( </a:t>
            </a:r>
            <a:r>
              <a:rPr lang="en-US" sz="3200" dirty="0" smtClean="0">
                <a:latin typeface="Times New Roman" pitchFamily="18" charset="0"/>
                <a:cs typeface="Nikosh" pitchFamily="2" charset="0"/>
              </a:rPr>
              <a:t>C</a:t>
            </a:r>
            <a:r>
              <a:rPr lang="bn-BD" sz="3200" dirty="0" smtClean="0">
                <a:latin typeface="Times New Roman" pitchFamily="18" charset="0"/>
                <a:cs typeface="Nikosh" pitchFamily="2" charset="0"/>
              </a:rPr>
              <a:t> </a:t>
            </a:r>
            <a:r>
              <a:rPr lang="en-US" sz="3200" dirty="0" smtClean="0">
                <a:latin typeface="Times New Roman" pitchFamily="18" charset="0"/>
                <a:cs typeface="Nikosh" pitchFamily="2" charset="0"/>
              </a:rPr>
              <a:t>Users Integrated  Environment </a:t>
            </a:r>
            <a:r>
              <a:rPr lang="bn-BD" sz="3200" dirty="0" smtClean="0">
                <a:latin typeface="Times New Roman" pitchFamily="18" charset="0"/>
                <a:cs typeface="Nikosh" pitchFamily="2" charset="0"/>
              </a:rPr>
              <a:t>) সৃষ্টি দ্রুত ও দক্ষ কোম্পাইলার করণ এবং </a:t>
            </a:r>
            <a:r>
              <a:rPr lang="en-US" sz="3200" dirty="0" smtClean="0">
                <a:latin typeface="Times New Roman" pitchFamily="18" charset="0"/>
                <a:cs typeface="Nikosh" pitchFamily="2" charset="0"/>
              </a:rPr>
              <a:t>ANSI</a:t>
            </a:r>
            <a:r>
              <a:rPr lang="bn-BD" sz="3200" dirty="0" smtClean="0">
                <a:latin typeface="Times New Roman" pitchFamily="18" charset="0"/>
                <a:cs typeface="Nikosh" pitchFamily="2" charset="0"/>
              </a:rPr>
              <a:t> আদর্শের ধারাবহিকতা অক্ষুন্ন রাখার জন্য </a:t>
            </a:r>
            <a:r>
              <a:rPr lang="en-US" sz="3200" dirty="0" smtClean="0">
                <a:latin typeface="Times New Roman" pitchFamily="18" charset="0"/>
                <a:cs typeface="Nikosh" pitchFamily="2" charset="0"/>
              </a:rPr>
              <a:t> Borland </a:t>
            </a:r>
            <a:r>
              <a:rPr lang="bn-BD" sz="3200" dirty="0" smtClean="0">
                <a:latin typeface="Nikosh" pitchFamily="2" charset="0"/>
                <a:cs typeface="Nikosh" pitchFamily="2" charset="0"/>
              </a:rPr>
              <a:t>কোম্পানী </a:t>
            </a:r>
            <a:r>
              <a:rPr lang="en-US" sz="3200" dirty="0" smtClean="0">
                <a:latin typeface="Times New Roman" pitchFamily="18" charset="0"/>
                <a:cs typeface="Nikosh" pitchFamily="2" charset="0"/>
              </a:rPr>
              <a:t> Turbo-C  </a:t>
            </a:r>
            <a:r>
              <a:rPr lang="bn-BD" sz="3200" dirty="0" smtClean="0">
                <a:latin typeface="Nikosh" pitchFamily="2" charset="0"/>
                <a:cs typeface="Nikosh" pitchFamily="2" charset="0"/>
              </a:rPr>
              <a:t>নামে একটি সফটওয়ার তৈরি করে। </a:t>
            </a:r>
            <a:r>
              <a:rPr lang="en-US" sz="3200" dirty="0" smtClean="0">
                <a:latin typeface="Times New Roman" pitchFamily="18" charset="0"/>
                <a:cs typeface="Nikosh" pitchFamily="2" charset="0"/>
              </a:rPr>
              <a:t>C</a:t>
            </a:r>
            <a:r>
              <a:rPr lang="bn-BD" sz="3200" dirty="0" smtClean="0">
                <a:latin typeface="Times New Roman" pitchFamily="18" charset="0"/>
                <a:cs typeface="Nikosh" pitchFamily="2" charset="0"/>
              </a:rPr>
              <a:t> কে মধ্যবর্তী কম্পিউটার ভাষা হিসেবে আখ্যায়িত করা হয়। কারণ </a:t>
            </a:r>
            <a:r>
              <a:rPr lang="en-US" sz="3200" dirty="0" smtClean="0">
                <a:latin typeface="Times New Roman" pitchFamily="18" charset="0"/>
                <a:cs typeface="Nikosh" pitchFamily="2" charset="0"/>
              </a:rPr>
              <a:t>C</a:t>
            </a:r>
            <a:r>
              <a:rPr lang="bn-BD" sz="3200" dirty="0" smtClean="0">
                <a:latin typeface="Times New Roman" pitchFamily="18" charset="0"/>
                <a:cs typeface="Nikosh" pitchFamily="2" charset="0"/>
              </a:rPr>
              <a:t> দিয়ে ইচ্ছে</a:t>
            </a:r>
            <a:r>
              <a:rPr lang="en-US" sz="3200" dirty="0" smtClean="0">
                <a:latin typeface="Times New Roman" pitchFamily="18" charset="0"/>
                <a:cs typeface="Nikosh" pitchFamily="2" charset="0"/>
              </a:rPr>
              <a:t> </a:t>
            </a:r>
            <a:r>
              <a:rPr lang="bn-BD" sz="3200" dirty="0" smtClean="0">
                <a:latin typeface="Times New Roman" pitchFamily="18" charset="0"/>
                <a:cs typeface="Nikosh" pitchFamily="2" charset="0"/>
              </a:rPr>
              <a:t>মতো </a:t>
            </a:r>
            <a:r>
              <a:rPr lang="en-US" sz="3200" dirty="0" smtClean="0">
                <a:latin typeface="Times New Roman" pitchFamily="18" charset="0"/>
                <a:cs typeface="Nikosh" pitchFamily="2" charset="0"/>
              </a:rPr>
              <a:t>Hardware</a:t>
            </a:r>
            <a:r>
              <a:rPr lang="bn-BD" sz="3200" dirty="0" smtClean="0">
                <a:latin typeface="Times New Roman" pitchFamily="18" charset="0"/>
                <a:cs typeface="Nikosh" pitchFamily="2" charset="0"/>
              </a:rPr>
              <a:t> নিয়ন্ত্রণ করে প্রোগ্রাম তৈরি করা যায় এবং এইসব প্রোগ্রামগুলি বেশ নমনীয় হয়। </a:t>
            </a:r>
            <a:r>
              <a:rPr lang="en-US" sz="3200" dirty="0" smtClean="0">
                <a:latin typeface="Times New Roman" pitchFamily="18" charset="0"/>
                <a:cs typeface="Nikosh" pitchFamily="2" charset="0"/>
              </a:rPr>
              <a:t>C</a:t>
            </a:r>
            <a:r>
              <a:rPr lang="bn-BD" sz="3200" dirty="0" smtClean="0">
                <a:latin typeface="Times New Roman" pitchFamily="18" charset="0"/>
                <a:cs typeface="Nikosh" pitchFamily="2" charset="0"/>
              </a:rPr>
              <a:t> এর ডেটা বা উপাত্তগুলি বিভিন্ন ধরনের হলেও ডেটা টাইপগুলির রুপান্তর ও মিশ্রণ খুবই সহজ।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2" nodeType="clickEffect">
                                  <p:stCondLst>
                                    <p:cond delay="0"/>
                                  </p:stCondLst>
                                  <p:childTnLst>
                                    <p:animRot by="21600000">
                                      <p:cBhvr>
                                        <p:cTn id="1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657600" cy="1143000"/>
          </a:xfrm>
        </p:spPr>
        <p:txBody>
          <a:bodyPr/>
          <a:lstStyle/>
          <a:p>
            <a:pPr algn="ctr"/>
            <a:r>
              <a:rPr lang="bn-BD" dirty="0" smtClean="0">
                <a:latin typeface="Nikosh" pitchFamily="2" charset="0"/>
                <a:cs typeface="Nikosh" pitchFamily="2" charset="0"/>
              </a:rPr>
              <a:t>   জোড়ায় কাজ</a:t>
            </a:r>
            <a:endParaRPr lang="en-US" dirty="0">
              <a:latin typeface="Nikosh" pitchFamily="2" charset="0"/>
              <a:cs typeface="Nikosh" pitchFamily="2" charset="0"/>
            </a:endParaRPr>
          </a:p>
        </p:txBody>
      </p:sp>
      <p:pic>
        <p:nvPicPr>
          <p:cNvPr id="4" name="Content Placeholder 3" descr="images41.jpg"/>
          <p:cNvPicPr>
            <a:picLocks noGrp="1" noChangeAspect="1"/>
          </p:cNvPicPr>
          <p:nvPr>
            <p:ph idx="1"/>
          </p:nvPr>
        </p:nvPicPr>
        <p:blipFill>
          <a:blip r:embed="rId2" cstate="print"/>
          <a:stretch>
            <a:fillRect/>
          </a:stretch>
        </p:blipFill>
        <p:spPr>
          <a:xfrm>
            <a:off x="685800" y="2286000"/>
            <a:ext cx="3733800" cy="3505199"/>
          </a:xfrm>
        </p:spPr>
      </p:pic>
      <p:pic>
        <p:nvPicPr>
          <p:cNvPr id="6" name="Content Placeholder 3" descr="halfadder.gif"/>
          <p:cNvPicPr>
            <a:picLocks noChangeAspect="1"/>
          </p:cNvPicPr>
          <p:nvPr/>
        </p:nvPicPr>
        <p:blipFill>
          <a:blip r:embed="rId3"/>
          <a:stretch>
            <a:fillRect/>
          </a:stretch>
        </p:blipFill>
        <p:spPr>
          <a:xfrm>
            <a:off x="4710491" y="2362200"/>
            <a:ext cx="3542888" cy="3352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4419600" cy="1143000"/>
          </a:xfrm>
        </p:spPr>
        <p:txBody>
          <a:bodyPr/>
          <a:lstStyle/>
          <a:p>
            <a:pPr algn="ctr"/>
            <a:r>
              <a:rPr lang="bn-BD" dirty="0" smtClean="0">
                <a:latin typeface="Nikosh" pitchFamily="2" charset="0"/>
                <a:cs typeface="Nikosh" pitchFamily="2" charset="0"/>
              </a:rPr>
              <a:t>জোড়ায় কাজ</a:t>
            </a:r>
            <a:endParaRPr lang="en-US" dirty="0"/>
          </a:p>
        </p:txBody>
      </p:sp>
      <p:pic>
        <p:nvPicPr>
          <p:cNvPr id="4" name="Content Placeholder 3" descr="file.jpeg"/>
          <p:cNvPicPr>
            <a:picLocks noGrp="1" noChangeAspect="1"/>
          </p:cNvPicPr>
          <p:nvPr>
            <p:ph idx="1"/>
          </p:nvPr>
        </p:nvPicPr>
        <p:blipFill>
          <a:blip r:embed="rId2"/>
          <a:stretch>
            <a:fillRect/>
          </a:stretch>
        </p:blipFill>
        <p:spPr>
          <a:xfrm>
            <a:off x="1648617" y="1935163"/>
            <a:ext cx="5846765" cy="4389437"/>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mph" presetSubtype="1" grpId="2" nodeType="clickEffect">
                                  <p:stCondLst>
                                    <p:cond delay="0"/>
                                  </p:stCondLst>
                                  <p:childTnLst>
                                    <p:set>
                                      <p:cBhvr override="childStyle">
                                        <p:cTn id="16" dur="indefinite"/>
                                        <p:tgtEl>
                                          <p:spTgt spid="2"/>
                                        </p:tgtEl>
                                        <p:attrNameLst>
                                          <p:attrName>style.fontStyle</p:attrName>
                                        </p:attrNameLst>
                                      </p:cBhvr>
                                      <p:to>
                                        <p:strVal val="normal"/>
                                      </p:to>
                                    </p:set>
                                    <p:set>
                                      <p:cBhvr override="childStyle">
                                        <p:cTn id="17" dur="indefinite"/>
                                        <p:tgtEl>
                                          <p:spTgt spid="2"/>
                                        </p:tgtEl>
                                        <p:attrNameLst>
                                          <p:attrName>style.fontWeight</p:attrName>
                                        </p:attrNameLst>
                                      </p:cBhvr>
                                      <p:to>
                                        <p:strVal val="bold"/>
                                      </p:to>
                                    </p:set>
                                    <p:set>
                                      <p:cBhvr override="childStyle">
                                        <p:cTn id="18"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4876800" cy="1143000"/>
          </a:xfrm>
        </p:spPr>
        <p:txBody>
          <a:bodyPr/>
          <a:lstStyle/>
          <a:p>
            <a:pPr algn="ctr"/>
            <a:r>
              <a:rPr lang="bn-BD" dirty="0" smtClean="0">
                <a:latin typeface="Nikosh" pitchFamily="2" charset="0"/>
                <a:cs typeface="Nikosh" pitchFamily="2" charset="0"/>
              </a:rPr>
              <a:t>জোড়ায় কাজ</a:t>
            </a:r>
            <a:endParaRPr lang="en-US" dirty="0"/>
          </a:p>
        </p:txBody>
      </p:sp>
      <p:pic>
        <p:nvPicPr>
          <p:cNvPr id="4" name="Content Placeholder 3" descr="fibonacci flowchart.jpg"/>
          <p:cNvPicPr>
            <a:picLocks noGrp="1" noChangeAspect="1"/>
          </p:cNvPicPr>
          <p:nvPr>
            <p:ph idx="1"/>
          </p:nvPr>
        </p:nvPicPr>
        <p:blipFill>
          <a:blip r:embed="rId2"/>
          <a:stretch>
            <a:fillRect/>
          </a:stretch>
        </p:blipFill>
        <p:spPr>
          <a:xfrm>
            <a:off x="810333" y="2133600"/>
            <a:ext cx="3024127" cy="3581400"/>
          </a:xfrm>
        </p:spPr>
      </p:pic>
      <p:pic>
        <p:nvPicPr>
          <p:cNvPr id="5" name="Content Placeholder 3" descr="VisualBasicLogo.gif"/>
          <p:cNvPicPr>
            <a:picLocks noChangeAspect="1"/>
          </p:cNvPicPr>
          <p:nvPr/>
        </p:nvPicPr>
        <p:blipFill>
          <a:blip r:embed="rId3"/>
          <a:stretch>
            <a:fillRect/>
          </a:stretch>
        </p:blipFill>
        <p:spPr>
          <a:xfrm>
            <a:off x="3962400" y="2286000"/>
            <a:ext cx="4133850" cy="294322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762000" y="1905000"/>
            <a:ext cx="8001000" cy="1828800"/>
          </a:xfrm>
        </p:spPr>
        <p:txBody>
          <a:bodyPr>
            <a:normAutofit/>
          </a:bodyPr>
          <a:lstStyle/>
          <a:p>
            <a:pPr algn="ctr">
              <a:buNone/>
            </a:pPr>
            <a:r>
              <a:rPr lang="bn-BD" sz="3600" dirty="0" smtClean="0">
                <a:latin typeface="Nikosh" pitchFamily="2" charset="0"/>
                <a:cs typeface="Nikosh" pitchFamily="2" charset="0"/>
              </a:rPr>
              <a:t>সি ভাষায়  প্রোগ্রাম তৈরির প্রাথমিক ধারণা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mph" presetSubtype="1" grpId="2" nodeType="clickEffect">
                                  <p:stCondLst>
                                    <p:cond delay="0"/>
                                  </p:stCondLst>
                                  <p:childTnLst>
                                    <p:set>
                                      <p:cBhvr override="childStyle">
                                        <p:cTn id="16" dur="indefinite"/>
                                        <p:tgtEl>
                                          <p:spTgt spid="2"/>
                                        </p:tgtEl>
                                        <p:attrNameLst>
                                          <p:attrName>style.fontStyle</p:attrName>
                                        </p:attrNameLst>
                                      </p:cBhvr>
                                      <p:to>
                                        <p:strVal val="normal"/>
                                      </p:to>
                                    </p:set>
                                    <p:set>
                                      <p:cBhvr override="childStyle">
                                        <p:cTn id="17" dur="indefinite"/>
                                        <p:tgtEl>
                                          <p:spTgt spid="2"/>
                                        </p:tgtEl>
                                        <p:attrNameLst>
                                          <p:attrName>style.fontWeight</p:attrName>
                                        </p:attrNameLst>
                                      </p:cBhvr>
                                      <p:to>
                                        <p:strVal val="bold"/>
                                      </p:to>
                                    </p:set>
                                    <p:set>
                                      <p:cBhvr override="childStyle">
                                        <p:cTn id="18"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5943600" cy="914400"/>
          </a:xfrm>
        </p:spPr>
        <p:txBody>
          <a:bodyPr/>
          <a:lstStyle/>
          <a:p>
            <a:pPr algn="ctr"/>
            <a:r>
              <a:rPr lang="bn-BD" dirty="0" smtClean="0">
                <a:latin typeface="Nikosh" pitchFamily="2" charset="0"/>
                <a:cs typeface="Nikosh" pitchFamily="2" charset="0"/>
              </a:rPr>
              <a:t>     জোড়ায় কাজের সমাধান</a:t>
            </a:r>
            <a:endParaRPr lang="en-US" dirty="0"/>
          </a:p>
        </p:txBody>
      </p:sp>
      <p:sp>
        <p:nvSpPr>
          <p:cNvPr id="3" name="Content Placeholder 2"/>
          <p:cNvSpPr>
            <a:spLocks noGrp="1"/>
          </p:cNvSpPr>
          <p:nvPr>
            <p:ph idx="1"/>
          </p:nvPr>
        </p:nvSpPr>
        <p:spPr>
          <a:xfrm>
            <a:off x="381000" y="2133600"/>
            <a:ext cx="8534400" cy="4495800"/>
          </a:xfrm>
        </p:spPr>
        <p:txBody>
          <a:bodyPr>
            <a:normAutofit/>
          </a:bodyPr>
          <a:lstStyle/>
          <a:p>
            <a:pPr>
              <a:buNone/>
            </a:pPr>
            <a:r>
              <a:rPr lang="bn-BD" sz="2000" dirty="0" smtClean="0">
                <a:latin typeface="Nikosh" pitchFamily="2" charset="0"/>
                <a:cs typeface="Nikosh" pitchFamily="2" charset="0"/>
              </a:rPr>
              <a:t> </a:t>
            </a:r>
            <a:r>
              <a:rPr lang="bn-BD" sz="3600" dirty="0" smtClean="0">
                <a:latin typeface="Nikosh" pitchFamily="2" charset="0"/>
                <a:cs typeface="Nikosh" pitchFamily="2" charset="0"/>
              </a:rPr>
              <a:t>সি ভাষায় উন্নয়নের  জন্য রয়েছে সুন্দর পরিবেশ। এতে বিট, বাইট, মেমরি, অ্যাড্রেস এবং ডেটা টাইপ ইত্যাদি নিয়ে স্বাধীনভাবে কাজ করা যায়। সি ভাষা এক বা একাধিক ফাংশনের সমন্বয়ে গঠিত। যেমন সি প্রোগ্রামের শুরুতেই   ফাংশন ব্যবহৃত হয়। সি ভাষায় লাইব্রেরী ফাংশন, ব্রাঞ্চিং স্টেটমেন্ট ও কন্ট্রোল স্টেটমেন্টের যথেষ্ট সুবিধা রয়েছে। সি ভাষায় লিখিত এক মেশিনের প্রোগ্রাম অন্য মেশিনে চালানো যায়। </a:t>
            </a:r>
            <a:endParaRPr lang="en-US" sz="3600"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0000" lnSpcReduction="20000"/>
          </a:bodyPr>
          <a:lstStyle/>
          <a:p>
            <a:endParaRPr lang="en-US" dirty="0" smtClean="0">
              <a:latin typeface="Nikosh" pitchFamily="2" charset="0"/>
              <a:cs typeface="Nikosh" pitchFamily="2" charset="0"/>
            </a:endParaRPr>
          </a:p>
          <a:p>
            <a:pPr algn="ctr"/>
            <a:r>
              <a:rPr lang="en-US" sz="5900" dirty="0" err="1" smtClean="0">
                <a:latin typeface="Nikosh" pitchFamily="2" charset="0"/>
                <a:cs typeface="Nikosh" pitchFamily="2" charset="0"/>
              </a:rPr>
              <a:t>পরিচয়</a:t>
            </a:r>
            <a:endParaRPr lang="en-SG" sz="59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143000"/>
            <a:ext cx="4041775" cy="1143001"/>
          </a:xfrm>
        </p:spPr>
        <p:txBody>
          <a:bodyPr>
            <a:normAutofit/>
          </a:bodyPr>
          <a:lstStyle/>
          <a:p>
            <a:pPr algn="ctr"/>
            <a:endParaRPr lang="en-US" dirty="0" smtClean="0">
              <a:latin typeface="Nikosh" pitchFamily="2" charset="0"/>
              <a:cs typeface="Nikosh" pitchFamily="2" charset="0"/>
            </a:endParaRPr>
          </a:p>
          <a:p>
            <a:pPr algn="ctr"/>
            <a:r>
              <a:rPr lang="en-US" sz="4000" dirty="0" err="1" smtClean="0">
                <a:latin typeface="Nikosh" pitchFamily="2" charset="0"/>
                <a:cs typeface="Nikosh" pitchFamily="2" charset="0"/>
              </a:rPr>
              <a:t>ছবি</a:t>
            </a:r>
            <a:endParaRPr lang="en-SG" sz="40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3970318"/>
          </a:xfrm>
          <a:prstGeom prst="rect">
            <a:avLst/>
          </a:prstGeom>
          <a:noFill/>
        </p:spPr>
        <p:txBody>
          <a:bodyPr wrap="square" rtlCol="0">
            <a:spAutoFit/>
          </a:bodyPr>
          <a:lstStyle/>
          <a:p>
            <a:pPr algn="ctr"/>
            <a:r>
              <a:rPr lang="bn-BD" sz="3200" dirty="0" smtClean="0">
                <a:solidFill>
                  <a:prstClr val="black"/>
                </a:solidFill>
                <a:latin typeface="Nikosh" pitchFamily="2" charset="0"/>
                <a:cs typeface="Nikosh" pitchFamily="2" charset="0"/>
              </a:rPr>
              <a:t>মোঃ ওবায়দুর রহমান</a:t>
            </a:r>
            <a:endParaRPr lang="en-US" sz="3200" dirty="0" smtClean="0">
              <a:solidFill>
                <a:prstClr val="black"/>
              </a:solidFill>
              <a:latin typeface="Nikosh" pitchFamily="2" charset="0"/>
              <a:cs typeface="Nikosh" pitchFamily="2" charset="0"/>
            </a:endParaRPr>
          </a:p>
          <a:p>
            <a:pPr algn="ctr"/>
            <a:r>
              <a:rPr lang="en-US" sz="2400" dirty="0" err="1" smtClean="0">
                <a:solidFill>
                  <a:prstClr val="black"/>
                </a:solidFill>
                <a:latin typeface="Nikosh" pitchFamily="2" charset="0"/>
                <a:cs typeface="Nikosh" pitchFamily="2" charset="0"/>
              </a:rPr>
              <a:t>প্রভাষক</a:t>
            </a:r>
            <a:endParaRPr lang="en-US" sz="2400" dirty="0" smtClean="0">
              <a:solidFill>
                <a:prstClr val="black"/>
              </a:solidFill>
              <a:latin typeface="Nikosh" pitchFamily="2" charset="0"/>
              <a:cs typeface="Nikosh" pitchFamily="2" charset="0"/>
            </a:endParaRPr>
          </a:p>
          <a:p>
            <a:pPr algn="ctr"/>
            <a:r>
              <a:rPr lang="en-US" sz="2400" dirty="0" err="1" smtClean="0">
                <a:solidFill>
                  <a:prstClr val="black"/>
                </a:solidFill>
                <a:latin typeface="Nikosh" pitchFamily="2" charset="0"/>
                <a:cs typeface="Nikosh" pitchFamily="2" charset="0"/>
              </a:rPr>
              <a:t>তথ্য</a:t>
            </a:r>
            <a:r>
              <a:rPr lang="en-US" sz="2400" dirty="0" smtClean="0">
                <a:solidFill>
                  <a:prstClr val="black"/>
                </a:solidFill>
                <a:latin typeface="Nikosh" pitchFamily="2" charset="0"/>
                <a:cs typeface="Nikosh" pitchFamily="2" charset="0"/>
              </a:rPr>
              <a:t> ও </a:t>
            </a:r>
            <a:r>
              <a:rPr lang="en-US" sz="2400" dirty="0" err="1" smtClean="0">
                <a:solidFill>
                  <a:prstClr val="black"/>
                </a:solidFill>
                <a:latin typeface="Nikosh" pitchFamily="2" charset="0"/>
                <a:cs typeface="Nikosh" pitchFamily="2" charset="0"/>
              </a:rPr>
              <a:t>যোগাযোগ</a:t>
            </a:r>
            <a:r>
              <a:rPr lang="en-US" sz="2400" dirty="0" smtClean="0">
                <a:solidFill>
                  <a:prstClr val="black"/>
                </a:solidFill>
                <a:latin typeface="Nikosh" pitchFamily="2" charset="0"/>
                <a:cs typeface="Nikosh" pitchFamily="2" charset="0"/>
              </a:rPr>
              <a:t> </a:t>
            </a:r>
            <a:r>
              <a:rPr lang="en-US" sz="2400" dirty="0" err="1" smtClean="0">
                <a:solidFill>
                  <a:prstClr val="black"/>
                </a:solidFill>
                <a:latin typeface="Nikosh" pitchFamily="2" charset="0"/>
                <a:cs typeface="Nikosh" pitchFamily="2" charset="0"/>
              </a:rPr>
              <a:t>প্রযুক্তি</a:t>
            </a:r>
            <a:r>
              <a:rPr lang="en-US" sz="24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399245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3886200" cy="1143000"/>
          </a:xfrm>
        </p:spPr>
        <p:txBody>
          <a:bodyPr/>
          <a:lstStyle/>
          <a:p>
            <a:pPr algn="ctr"/>
            <a:r>
              <a:rPr lang="bn-BD" dirty="0" smtClean="0">
                <a:latin typeface="Nikosh" pitchFamily="2" charset="0"/>
                <a:cs typeface="Nikosh" pitchFamily="2" charset="0"/>
              </a:rPr>
              <a:t>     দলীয় কাজ</a:t>
            </a:r>
            <a:endParaRPr lang="en-US" dirty="0">
              <a:latin typeface="Nikosh" pitchFamily="2" charset="0"/>
              <a:cs typeface="Nikosh" pitchFamily="2" charset="0"/>
            </a:endParaRPr>
          </a:p>
        </p:txBody>
      </p:sp>
      <p:pic>
        <p:nvPicPr>
          <p:cNvPr id="4" name="Content Placeholder 3" descr="images211.jpg"/>
          <p:cNvPicPr>
            <a:picLocks noGrp="1" noChangeAspect="1"/>
          </p:cNvPicPr>
          <p:nvPr>
            <p:ph idx="1"/>
          </p:nvPr>
        </p:nvPicPr>
        <p:blipFill>
          <a:blip r:embed="rId2"/>
          <a:stretch>
            <a:fillRect/>
          </a:stretch>
        </p:blipFill>
        <p:spPr>
          <a:xfrm>
            <a:off x="914400" y="2057400"/>
            <a:ext cx="3602269" cy="3886200"/>
          </a:xfrm>
        </p:spPr>
      </p:pic>
      <p:pic>
        <p:nvPicPr>
          <p:cNvPr id="5" name="Content Placeholder 3" descr="images122.jpg"/>
          <p:cNvPicPr>
            <a:picLocks noChangeAspect="1"/>
          </p:cNvPicPr>
          <p:nvPr/>
        </p:nvPicPr>
        <p:blipFill>
          <a:blip r:embed="rId3"/>
          <a:stretch>
            <a:fillRect/>
          </a:stretch>
        </p:blipFill>
        <p:spPr>
          <a:xfrm>
            <a:off x="5336536" y="1828800"/>
            <a:ext cx="2924280" cy="3962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2" nodeType="clickEffect">
                                  <p:stCondLst>
                                    <p:cond delay="0"/>
                                  </p:stCondLst>
                                  <p:childTnLst>
                                    <p:animRot by="21600000">
                                      <p:cBhvr>
                                        <p:cTn id="1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44958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csharp-logo.png"/>
          <p:cNvPicPr>
            <a:picLocks noGrp="1" noChangeAspect="1"/>
          </p:cNvPicPr>
          <p:nvPr>
            <p:ph idx="1"/>
          </p:nvPr>
        </p:nvPicPr>
        <p:blipFill>
          <a:blip r:embed="rId2"/>
          <a:stretch>
            <a:fillRect/>
          </a:stretch>
        </p:blipFill>
        <p:spPr>
          <a:xfrm>
            <a:off x="1905000" y="2057400"/>
            <a:ext cx="5095875" cy="4038600"/>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4958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csharp-logo.png"/>
          <p:cNvPicPr>
            <a:picLocks noGrp="1" noChangeAspect="1"/>
          </p:cNvPicPr>
          <p:nvPr>
            <p:ph idx="1"/>
          </p:nvPr>
        </p:nvPicPr>
        <p:blipFill>
          <a:blip r:embed="rId2"/>
          <a:stretch>
            <a:fillRect/>
          </a:stretch>
        </p:blipFill>
        <p:spPr>
          <a:xfrm>
            <a:off x="810981" y="2362200"/>
            <a:ext cx="3627118" cy="3505199"/>
          </a:xfrm>
        </p:spPr>
      </p:pic>
      <p:pic>
        <p:nvPicPr>
          <p:cNvPr id="6" name="Content Placeholder 3" descr="csharp-logo.png"/>
          <p:cNvPicPr>
            <a:picLocks noChangeAspect="1"/>
          </p:cNvPicPr>
          <p:nvPr/>
        </p:nvPicPr>
        <p:blipFill>
          <a:blip r:embed="rId3"/>
          <a:stretch>
            <a:fillRect/>
          </a:stretch>
        </p:blipFill>
        <p:spPr>
          <a:xfrm>
            <a:off x="4648200" y="2286000"/>
            <a:ext cx="3890320" cy="35052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2" nodeType="clickEffect">
                                  <p:stCondLst>
                                    <p:cond delay="0"/>
                                  </p:stCondLst>
                                  <p:childTnLst>
                                    <p:animRot by="21600000">
                                      <p:cBhvr>
                                        <p:cTn id="1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47244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file.jpeg"/>
          <p:cNvPicPr>
            <a:picLocks noGrp="1" noChangeAspect="1"/>
          </p:cNvPicPr>
          <p:nvPr>
            <p:ph idx="1"/>
          </p:nvPr>
        </p:nvPicPr>
        <p:blipFill>
          <a:blip r:embed="rId2"/>
          <a:stretch>
            <a:fillRect/>
          </a:stretch>
        </p:blipFill>
        <p:spPr>
          <a:xfrm>
            <a:off x="2152415" y="2437561"/>
            <a:ext cx="4581995" cy="2925852"/>
          </a:xfr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533400" y="2209800"/>
            <a:ext cx="8001000" cy="1752600"/>
          </a:xfrm>
        </p:spPr>
        <p:txBody>
          <a:bodyPr>
            <a:normAutofit/>
          </a:bodyPr>
          <a:lstStyle/>
          <a:p>
            <a:pPr algn="ctr">
              <a:buNone/>
            </a:pPr>
            <a:r>
              <a:rPr lang="bn-BD" sz="4000" dirty="0" smtClean="0">
                <a:latin typeface="Nikosh" pitchFamily="2" charset="0"/>
                <a:cs typeface="Nikosh" pitchFamily="2" charset="0"/>
              </a:rPr>
              <a:t>সি প্রোগ্রামিং ভাষার সাধারণ বৈশিষ্ট্য  কি বল?</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709"/>
            <a:ext cx="5029200" cy="1143000"/>
          </a:xfrm>
        </p:spPr>
        <p:txBody>
          <a:bodyPr/>
          <a:lstStyle/>
          <a:p>
            <a:pPr algn="ctr"/>
            <a:r>
              <a:rPr lang="bn-BD" dirty="0" smtClean="0">
                <a:latin typeface="Nikosh" pitchFamily="2" charset="0"/>
                <a:cs typeface="Nikosh" pitchFamily="2" charset="0"/>
              </a:rPr>
              <a:t>    দলীয় কাজের সমাধান </a:t>
            </a:r>
            <a:endParaRPr lang="en-US" dirty="0">
              <a:latin typeface="Nikosh" pitchFamily="2" charset="0"/>
              <a:cs typeface="Nikosh" pitchFamily="2" charset="0"/>
            </a:endParaRPr>
          </a:p>
        </p:txBody>
      </p:sp>
      <p:sp>
        <p:nvSpPr>
          <p:cNvPr id="10" name="Content Placeholder 9"/>
          <p:cNvSpPr>
            <a:spLocks noGrp="1"/>
          </p:cNvSpPr>
          <p:nvPr>
            <p:ph idx="1"/>
          </p:nvPr>
        </p:nvSpPr>
        <p:spPr>
          <a:xfrm>
            <a:off x="228600" y="1219200"/>
            <a:ext cx="8763000" cy="5410200"/>
          </a:xfrm>
        </p:spPr>
        <p:txBody>
          <a:bodyPr>
            <a:noAutofit/>
          </a:bodyPr>
          <a:lstStyle/>
          <a:p>
            <a:pPr>
              <a:buNone/>
            </a:pPr>
            <a:r>
              <a:rPr lang="bn-BD" sz="3200" dirty="0" smtClean="0">
                <a:latin typeface="Times New Roman" pitchFamily="18" charset="0"/>
                <a:cs typeface="Nikosh" pitchFamily="2" charset="0"/>
              </a:rPr>
              <a:t>কম্পিউটার প্রোগ্রাম ডিজাইনে সি ভাষা একটি সুশৃংখল পদ্ধতি এবং কাঠামো প্রদান করেছে। সি ভাষায় নিম্নলিখিত সাধারণ বৈশিষ্ট্য রয়েছে। </a:t>
            </a:r>
          </a:p>
          <a:p>
            <a:pPr>
              <a:buNone/>
            </a:pPr>
            <a:r>
              <a:rPr lang="bn-BD" sz="3200" dirty="0" smtClean="0">
                <a:latin typeface="Times New Roman" pitchFamily="18" charset="0"/>
                <a:cs typeface="Nikosh" pitchFamily="2" charset="0"/>
              </a:rPr>
              <a:t>১। ডেটার  বৈচিত্র এবং শক্তিশালী অপারেটর থাকার কারনে সি ভাষায় লিখিত প্রোগ্রাম কার্যকর এবং দ্রুত। </a:t>
            </a:r>
          </a:p>
          <a:p>
            <a:pPr>
              <a:buNone/>
            </a:pPr>
            <a:r>
              <a:rPr lang="bn-BD" sz="3200" dirty="0" smtClean="0">
                <a:latin typeface="Times New Roman" pitchFamily="18" charset="0"/>
                <a:cs typeface="Nikosh" pitchFamily="2" charset="0"/>
              </a:rPr>
              <a:t>২। এটি স্থা</a:t>
            </a:r>
            <a:r>
              <a:rPr lang="en-US" sz="3200" dirty="0" err="1" smtClean="0">
                <a:latin typeface="Times New Roman" pitchFamily="18" charset="0"/>
                <a:cs typeface="Nikosh" pitchFamily="2" charset="0"/>
              </a:rPr>
              <a:t>না</a:t>
            </a:r>
            <a:r>
              <a:rPr lang="bn-BD" sz="3200" dirty="0" smtClean="0">
                <a:latin typeface="Times New Roman" pitchFamily="18" charset="0"/>
                <a:cs typeface="Nikosh" pitchFamily="2" charset="0"/>
              </a:rPr>
              <a:t>ন্তর</a:t>
            </a:r>
            <a:r>
              <a:rPr lang="en-US" sz="3200" dirty="0" smtClean="0">
                <a:latin typeface="Times New Roman" pitchFamily="18" charset="0"/>
                <a:cs typeface="Nikosh" pitchFamily="2" charset="0"/>
              </a:rPr>
              <a:t> </a:t>
            </a:r>
            <a:r>
              <a:rPr lang="bn-BD" sz="3200" dirty="0" smtClean="0">
                <a:latin typeface="Times New Roman" pitchFamily="18" charset="0"/>
                <a:cs typeface="Nikosh" pitchFamily="2" charset="0"/>
              </a:rPr>
              <a:t>যোগ্য। অথ্যাৎ </a:t>
            </a:r>
            <a:r>
              <a:rPr lang="bn-BD" sz="3200" dirty="0" smtClean="0">
                <a:latin typeface="Nikosh" pitchFamily="2" charset="0"/>
                <a:cs typeface="Nikosh" pitchFamily="2" charset="0"/>
              </a:rPr>
              <a:t>সি ভাষায় লিখিত এক মেশিনের প্রোগ্রাম অন্য মেশিনে চালানো যায়।</a:t>
            </a:r>
          </a:p>
          <a:p>
            <a:pPr>
              <a:buNone/>
            </a:pPr>
            <a:r>
              <a:rPr lang="bn-BD" sz="3200" dirty="0" smtClean="0">
                <a:latin typeface="Nikosh" pitchFamily="2" charset="0"/>
                <a:cs typeface="Nikosh" pitchFamily="2" charset="0"/>
              </a:rPr>
              <a:t>৩। সি ভাষা নিজেকে বর্ধিত করার ক্ষমতা রাখে। </a:t>
            </a:r>
          </a:p>
          <a:p>
            <a:pPr>
              <a:buNone/>
            </a:pPr>
            <a:r>
              <a:rPr lang="bn-BD" sz="3200" dirty="0" smtClean="0">
                <a:latin typeface="Nikosh" pitchFamily="2" charset="0"/>
                <a:cs typeface="Nikosh" pitchFamily="2" charset="0"/>
              </a:rPr>
              <a:t>৪। সি ভাষা এক বা একাধিক ফাংশন্ন নিয়ে গঠিত যার প্রতিটি এক বা একাধিক স্টেট</a:t>
            </a:r>
            <a:r>
              <a:rPr lang="en-US" sz="3200" dirty="0" err="1" smtClean="0">
                <a:latin typeface="Nikosh" pitchFamily="2" charset="0"/>
                <a:cs typeface="Nikosh" pitchFamily="2" charset="0"/>
              </a:rPr>
              <a:t>মে</a:t>
            </a:r>
            <a:r>
              <a:rPr lang="bn-BD" sz="3200" dirty="0" smtClean="0">
                <a:latin typeface="Nikosh" pitchFamily="2" charset="0"/>
                <a:cs typeface="Nikosh" pitchFamily="2" charset="0"/>
              </a:rPr>
              <a:t>ন্ট বা প্রোগ্রামিং বাক্য ধারণ করে</a:t>
            </a:r>
            <a:r>
              <a:rPr lang="bn-BD" sz="3600" dirty="0" smtClean="0">
                <a:latin typeface="Nikosh" pitchFamily="2" charset="0"/>
                <a:cs typeface="Nikosh" pitchFamily="2" charset="0"/>
              </a:rPr>
              <a:t>। </a:t>
            </a: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01"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02"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03"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2" nodeType="clickEffect">
                                  <p:stCondLst>
                                    <p:cond delay="0"/>
                                  </p:stCondLst>
                                  <p:childTnLst>
                                    <p:animRot by="21600000">
                                      <p:cBhvr>
                                        <p:cTn id="1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709"/>
            <a:ext cx="5029200" cy="962891"/>
          </a:xfrm>
        </p:spPr>
        <p:txBody>
          <a:bodyPr/>
          <a:lstStyle/>
          <a:p>
            <a:pPr algn="ctr"/>
            <a:r>
              <a:rPr lang="bn-BD" dirty="0" smtClean="0">
                <a:latin typeface="Nikosh" pitchFamily="2" charset="0"/>
                <a:cs typeface="Nikosh" pitchFamily="2" charset="0"/>
              </a:rPr>
              <a:t>    দলীয় কাজের সমাধান </a:t>
            </a:r>
            <a:endParaRPr lang="en-US" dirty="0">
              <a:latin typeface="Nikosh" pitchFamily="2" charset="0"/>
              <a:cs typeface="Nikosh" pitchFamily="2" charset="0"/>
            </a:endParaRPr>
          </a:p>
        </p:txBody>
      </p:sp>
      <p:sp>
        <p:nvSpPr>
          <p:cNvPr id="10" name="Content Placeholder 9"/>
          <p:cNvSpPr>
            <a:spLocks noGrp="1"/>
          </p:cNvSpPr>
          <p:nvPr>
            <p:ph idx="1"/>
          </p:nvPr>
        </p:nvSpPr>
        <p:spPr>
          <a:xfrm>
            <a:off x="228600" y="1066800"/>
            <a:ext cx="8763000" cy="5562600"/>
          </a:xfrm>
        </p:spPr>
        <p:txBody>
          <a:bodyPr>
            <a:noAutofit/>
          </a:bodyPr>
          <a:lstStyle/>
          <a:p>
            <a:pPr>
              <a:buNone/>
            </a:pPr>
            <a:r>
              <a:rPr lang="bn-BD" sz="2800" dirty="0" smtClean="0">
                <a:latin typeface="Times New Roman" pitchFamily="18" charset="0"/>
                <a:cs typeface="Nikosh" pitchFamily="2" charset="0"/>
              </a:rPr>
              <a:t>কম্পিউটার প্রোগ্রাম ডিজাইনে সি ভাষা একটি সুশৃংখল পদ্ধতি এবং কাঠামো প্রদান করেছে। সি ভাষায় নিম্নলিখিত সাধারণ বৈশিষ্ট্য রয়েছে। </a:t>
            </a:r>
          </a:p>
          <a:p>
            <a:pPr>
              <a:buNone/>
            </a:pPr>
            <a:r>
              <a:rPr lang="bn-BD" sz="2800" dirty="0" smtClean="0">
                <a:latin typeface="Nikosh" pitchFamily="2" charset="0"/>
                <a:cs typeface="Nikosh" pitchFamily="2" charset="0"/>
              </a:rPr>
              <a:t>৫। সি ভাষায় অনেক ফাংশন থাকতে পারে। কিন্তু একমাত্র ফাংশন অবশ্যই থাকতে হবে সেটা হল </a:t>
            </a:r>
            <a:r>
              <a:rPr lang="en-US" sz="2800" dirty="0" smtClean="0">
                <a:latin typeface="Times New Roman" pitchFamily="18" charset="0"/>
                <a:cs typeface="Times New Roman" pitchFamily="18" charset="0"/>
              </a:rPr>
              <a:t>main </a:t>
            </a:r>
            <a:r>
              <a:rPr lang="bn-BD" sz="2800" dirty="0" smtClean="0">
                <a:latin typeface="Nikosh" pitchFamily="2" charset="0"/>
                <a:cs typeface="Nikosh" pitchFamily="2" charset="0"/>
              </a:rPr>
              <a:t>()  যেখানে প্রোগ্রামের নির্বাহ শুরু হয়। </a:t>
            </a:r>
            <a:endParaRPr lang="en-US" sz="2800" dirty="0" smtClean="0">
              <a:latin typeface="Nikosh" pitchFamily="2" charset="0"/>
              <a:cs typeface="Nikosh" pitchFamily="2" charset="0"/>
            </a:endParaRPr>
          </a:p>
          <a:p>
            <a:pPr>
              <a:buNone/>
            </a:pPr>
            <a:r>
              <a:rPr lang="bn-BD" sz="2800" dirty="0" smtClean="0">
                <a:latin typeface="Nikosh" pitchFamily="2" charset="0"/>
                <a:cs typeface="Nikosh" pitchFamily="2" charset="0"/>
              </a:rPr>
              <a:t>৬। সি ভাষার আরেকটি গুরুত্বপুর্ণ উপাদান হচ্ছে লাইব্রেরী ফাংশন। এটি সাধারণত লাইব্রেরী ফাংশন হচ্ছে</a:t>
            </a:r>
            <a:r>
              <a:rPr lang="en-US" sz="2800" dirty="0" smtClean="0">
                <a:latin typeface="Times New Roman" pitchFamily="18" charset="0"/>
                <a:cs typeface="Times New Roman" pitchFamily="18" charset="0"/>
              </a:rPr>
              <a:t>    print f</a:t>
            </a:r>
            <a:r>
              <a:rPr lang="bn-BD" sz="2800" dirty="0" smtClean="0">
                <a:latin typeface="Nikosh" pitchFamily="2" charset="0"/>
                <a:cs typeface="Nikosh" pitchFamily="2" charset="0"/>
              </a:rPr>
              <a:t> () এ সকল ফাংশনের সংগ্রহকে সি স্ট্রাকচার্ড লাইব্রেরী হিসেবে উল্লেখ করা হয়। </a:t>
            </a:r>
          </a:p>
          <a:p>
            <a:pPr>
              <a:buNone/>
            </a:pPr>
            <a:r>
              <a:rPr lang="bn-BD" sz="2800" dirty="0" smtClean="0">
                <a:latin typeface="Nikosh" pitchFamily="2" charset="0"/>
                <a:cs typeface="Nikosh" pitchFamily="2" charset="0"/>
              </a:rPr>
              <a:t>৭। অধিকাংশ সি ভাষার একটি সাধারণ উপাদান হচ্ছে  </a:t>
            </a:r>
            <a:r>
              <a:rPr lang="en-US" sz="2800" dirty="0" smtClean="0">
                <a:latin typeface="Times New Roman" pitchFamily="18" charset="0"/>
                <a:cs typeface="Times New Roman" pitchFamily="18" charset="0"/>
              </a:rPr>
              <a:t>Header </a:t>
            </a:r>
            <a:r>
              <a:rPr lang="bn-BD" sz="2800" dirty="0" smtClean="0">
                <a:latin typeface="Nikosh" pitchFamily="2" charset="0"/>
                <a:cs typeface="Nikosh" pitchFamily="2" charset="0"/>
              </a:rPr>
              <a:t>ফাইল। সবচেয়ে দরকারী  </a:t>
            </a:r>
            <a:r>
              <a:rPr lang="en-US" sz="2800" dirty="0" smtClean="0">
                <a:latin typeface="Times New Roman" pitchFamily="18" charset="0"/>
                <a:cs typeface="Times New Roman" pitchFamily="18" charset="0"/>
              </a:rPr>
              <a:t>Header</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ফাইল হচ্ছে  </a:t>
            </a:r>
            <a:r>
              <a:rPr lang="en-US" sz="2800" dirty="0" err="1" smtClean="0">
                <a:latin typeface="Times New Roman" pitchFamily="18" charset="0"/>
                <a:cs typeface="Times New Roman" pitchFamily="18" charset="0"/>
              </a:rPr>
              <a:t>stdio.h</a:t>
            </a:r>
            <a:r>
              <a:rPr lang="en-US" sz="2800" dirty="0" smtClean="0">
                <a:latin typeface="Times New Roman" pitchFamily="18" charset="0"/>
                <a:cs typeface="Times New Roman" pitchFamily="18" charset="0"/>
              </a:rPr>
              <a:t>  </a:t>
            </a:r>
            <a:r>
              <a:rPr lang="bn-BD" sz="2800" dirty="0" smtClean="0">
                <a:latin typeface="Nikosh" pitchFamily="2" charset="0"/>
                <a:cs typeface="Nikosh" pitchFamily="2" charset="0"/>
              </a:rPr>
              <a:t>। </a:t>
            </a:r>
            <a:endParaRPr lang="bn-BD" sz="2800" dirty="0" smtClean="0">
              <a:latin typeface="Times New Roman" pitchFamily="18" charset="0"/>
              <a:cs typeface="Nikosh" pitchFamily="2" charset="0"/>
            </a:endParaRPr>
          </a:p>
          <a:p>
            <a:pPr>
              <a:buNone/>
            </a:pPr>
            <a:r>
              <a:rPr lang="bn-BD" sz="2800" dirty="0" smtClean="0">
                <a:latin typeface="Nikosh" pitchFamily="2" charset="0"/>
                <a:cs typeface="Nikosh" pitchFamily="2" charset="0"/>
              </a:rPr>
              <a:t>৮। সি ভাষা স্পেস অগ্রাহ্য করে। অথ্যাৎ এটি স্টেটমেন্ট লাইনের অবস্থান, ফাংশনের গঠন ইত্যাদি আমলে নেয় না। </a:t>
            </a:r>
            <a:endParaRPr lang="bn-BD" sz="2800" dirty="0" smtClean="0">
              <a:latin typeface="Times New Roman" pitchFamily="18"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65"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66"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67"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892204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2" nodeType="clickEffect">
                                  <p:stCondLst>
                                    <p:cond delay="0"/>
                                  </p:stCondLst>
                                  <p:childTnLst>
                                    <p:animRot by="21600000">
                                      <p:cBhvr>
                                        <p:cTn id="1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4495800" cy="914400"/>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228600" y="1295400"/>
            <a:ext cx="8763000" cy="5410200"/>
          </a:xfrm>
        </p:spPr>
        <p:txBody>
          <a:bodyPr>
            <a:normAutofit fontScale="92500" lnSpcReduction="10000"/>
          </a:bodyPr>
          <a:lstStyle/>
          <a:p>
            <a:pPr>
              <a:buNone/>
            </a:pPr>
            <a:r>
              <a:rPr lang="bn-BD" sz="4800" dirty="0" smtClean="0">
                <a:latin typeface="Nikosh" pitchFamily="2" charset="0"/>
                <a:cs typeface="Nikosh" pitchFamily="2" charset="0"/>
              </a:rPr>
              <a:t>জ্ঞান মুলক,</a:t>
            </a:r>
            <a:r>
              <a:rPr lang="en-US" sz="4800" dirty="0" smtClean="0">
                <a:latin typeface="Nikosh" pitchFamily="2" charset="0"/>
                <a:cs typeface="Nikosh" pitchFamily="2" charset="0"/>
              </a:rPr>
              <a:t> অ</a:t>
            </a:r>
            <a:r>
              <a:rPr lang="bn-BD" sz="4800" dirty="0" smtClean="0">
                <a:latin typeface="Nikosh" pitchFamily="2" charset="0"/>
                <a:cs typeface="Nikosh" pitchFamily="2" charset="0"/>
              </a:rPr>
              <a:t>নুধাবন মুলক, প্রয়োগ মুলক প্রশ্ন </a:t>
            </a:r>
          </a:p>
          <a:p>
            <a:pPr>
              <a:buNone/>
            </a:pPr>
            <a:r>
              <a:rPr lang="bn-BD" sz="2800" dirty="0" smtClean="0">
                <a:latin typeface="Nikosh" pitchFamily="2" charset="0"/>
                <a:cs typeface="Nikosh" pitchFamily="2" charset="0"/>
              </a:rPr>
              <a:t>১।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সি ভাষা কোন ধরনের মডেল অনুসরন করে?</a:t>
            </a:r>
            <a:r>
              <a:rPr lang="bn-BD" sz="2800" dirty="0" smtClean="0">
                <a:latin typeface="Times New Roman" pitchFamily="18" charset="0"/>
                <a:cs typeface="Nikosh" pitchFamily="2" charset="0"/>
              </a:rPr>
              <a:t>   </a:t>
            </a:r>
            <a:r>
              <a:rPr lang="bn-BD" sz="2800" dirty="0" smtClean="0">
                <a:latin typeface="Times New Roman" pitchFamily="18" charset="0"/>
                <a:cs typeface="Times New Roman" pitchFamily="18" charset="0"/>
              </a:rPr>
              <a:t>  </a:t>
            </a:r>
            <a:r>
              <a:rPr lang="bn-BD" sz="2800" dirty="0" smtClean="0">
                <a:latin typeface="Nikosh" pitchFamily="2" charset="0"/>
                <a:cs typeface="Nikosh" pitchFamily="2" charset="0"/>
              </a:rPr>
              <a:t>    </a:t>
            </a:r>
          </a:p>
          <a:p>
            <a:pPr>
              <a:buNone/>
            </a:pPr>
            <a:r>
              <a:rPr lang="bn-BD" sz="2800" b="1" dirty="0" smtClean="0">
                <a:latin typeface="Nikosh" pitchFamily="2" charset="0"/>
                <a:cs typeface="Nikosh" pitchFamily="2" charset="0"/>
              </a:rPr>
              <a:t>ক।  ভিজ্যুয়াল  </a:t>
            </a:r>
            <a:r>
              <a:rPr lang="bn-BD" sz="2800" dirty="0" smtClean="0">
                <a:latin typeface="Nikosh" pitchFamily="2" charset="0"/>
                <a:cs typeface="Nikosh" pitchFamily="2" charset="0"/>
              </a:rPr>
              <a:t>খ।</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ওপিপি </a:t>
            </a:r>
            <a:r>
              <a:rPr lang="bn-BD" sz="2800" dirty="0" smtClean="0">
                <a:latin typeface="Times New Roman" pitchFamily="18" charset="0"/>
                <a:cs typeface="Nikosh" pitchFamily="2" charset="0"/>
              </a:rPr>
              <a:t> </a:t>
            </a:r>
            <a:r>
              <a:rPr lang="bn-BD" sz="2800" dirty="0" smtClean="0">
                <a:latin typeface="Nikosh" pitchFamily="2" charset="0"/>
                <a:cs typeface="Nikosh" pitchFamily="2" charset="0"/>
              </a:rPr>
              <a:t>গ।</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স্ট্রাকচার্ড  ঘ। ইভেন্ট ড্রাইভেন  </a:t>
            </a:r>
            <a:endParaRPr lang="bn-BD" sz="2800" dirty="0" smtClean="0">
              <a:latin typeface="Times New Roman" pitchFamily="18" charset="0"/>
              <a:cs typeface="Nikosh" pitchFamily="2" charset="0"/>
            </a:endParaRPr>
          </a:p>
          <a:p>
            <a:pPr>
              <a:buNone/>
            </a:pPr>
            <a:r>
              <a:rPr lang="bn-BD" sz="2800" dirty="0" smtClean="0">
                <a:latin typeface="Nikosh" pitchFamily="2" charset="0"/>
                <a:cs typeface="Nikosh" pitchFamily="2" charset="0"/>
              </a:rPr>
              <a:t> ২।  ড্রাইভেন স্টেটমেন্ট কোনটি? </a:t>
            </a:r>
          </a:p>
          <a:p>
            <a:pPr>
              <a:buNone/>
            </a:pPr>
            <a:r>
              <a:rPr lang="bn-BD" sz="2800" dirty="0" smtClean="0">
                <a:latin typeface="Nikosh" pitchFamily="2" charset="0"/>
                <a:cs typeface="Nikosh" pitchFamily="2" charset="0"/>
              </a:rPr>
              <a:t>ক। </a:t>
            </a:r>
            <a:r>
              <a:rPr lang="en-US" sz="2800" dirty="0" smtClean="0">
                <a:latin typeface="Times New Roman" pitchFamily="18" charset="0"/>
                <a:cs typeface="Times New Roman" pitchFamily="18" charset="0"/>
              </a:rPr>
              <a:t>switch</a:t>
            </a:r>
            <a:r>
              <a:rPr lang="bn-BD" sz="2800" dirty="0" smtClean="0">
                <a:latin typeface="Nikosh" pitchFamily="2" charset="0"/>
                <a:cs typeface="Nikosh" pitchFamily="2" charset="0"/>
              </a:rPr>
              <a:t> </a:t>
            </a:r>
            <a:r>
              <a:rPr lang="bn-BD" sz="2800" dirty="0" smtClean="0">
                <a:latin typeface="Times New Roman" pitchFamily="18" charset="0"/>
                <a:cs typeface="Nikosh" pitchFamily="2" charset="0"/>
              </a:rPr>
              <a:t> </a:t>
            </a:r>
            <a:r>
              <a:rPr lang="bn-BD" sz="2800" b="1" dirty="0" smtClean="0">
                <a:latin typeface="Nikosh" pitchFamily="2" charset="0"/>
                <a:cs typeface="Nikosh" pitchFamily="2" charset="0"/>
              </a:rPr>
              <a:t>খ।  </a:t>
            </a:r>
            <a:r>
              <a:rPr lang="en-US" sz="2800" b="1" dirty="0" smtClean="0">
                <a:latin typeface="Times New Roman" pitchFamily="18" charset="0"/>
                <a:cs typeface="Times New Roman" pitchFamily="18" charset="0"/>
              </a:rPr>
              <a:t>go</a:t>
            </a:r>
            <a:r>
              <a:rPr lang="bn-BD"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to </a:t>
            </a:r>
            <a:r>
              <a:rPr lang="bn-BD" sz="2800" b="1" dirty="0" smtClean="0">
                <a:latin typeface="Times New Roman" pitchFamily="18" charset="0"/>
                <a:cs typeface="Nikosh" pitchFamily="2" charset="0"/>
              </a:rPr>
              <a:t> </a:t>
            </a:r>
            <a:r>
              <a:rPr lang="bn-BD" sz="2800" dirty="0" smtClean="0">
                <a:latin typeface="Nikosh" pitchFamily="2" charset="0"/>
                <a:cs typeface="Nikosh" pitchFamily="2" charset="0"/>
              </a:rPr>
              <a:t>গ। </a:t>
            </a:r>
            <a:r>
              <a:rPr lang="en-US" sz="2800" dirty="0" smtClean="0">
                <a:latin typeface="Times New Roman" pitchFamily="18" charset="0"/>
                <a:cs typeface="Times New Roman" pitchFamily="18" charset="0"/>
              </a:rPr>
              <a:t>if-else</a:t>
            </a:r>
            <a:r>
              <a:rPr lang="bn-BD" sz="2800" dirty="0" smtClean="0">
                <a:latin typeface="Times New Roman" pitchFamily="18" charset="0"/>
                <a:cs typeface="Nikosh" pitchFamily="2" charset="0"/>
              </a:rPr>
              <a:t> </a:t>
            </a:r>
            <a:r>
              <a:rPr lang="bn-BD" sz="2800" dirty="0" smtClean="0">
                <a:latin typeface="Nikosh" pitchFamily="2" charset="0"/>
                <a:cs typeface="Nikosh" pitchFamily="2" charset="0"/>
              </a:rPr>
              <a:t>   ঘ।</a:t>
            </a:r>
            <a:r>
              <a:rPr lang="en-US" sz="2800" dirty="0" smtClean="0">
                <a:latin typeface="Times New Roman" pitchFamily="18" charset="0"/>
                <a:cs typeface="Times New Roman" pitchFamily="18" charset="0"/>
              </a:rPr>
              <a:t> do-while</a:t>
            </a:r>
          </a:p>
          <a:p>
            <a:pPr>
              <a:buNone/>
            </a:pPr>
            <a:r>
              <a:rPr lang="bn-BD" sz="2800" dirty="0" smtClean="0">
                <a:latin typeface="Nikosh" pitchFamily="2" charset="0"/>
                <a:cs typeface="Nikosh" pitchFamily="2" charset="0"/>
              </a:rPr>
              <a:t>৩।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সি ভাষায় ফ্লোট টাইপের মেমোরী পরিসর কোনটি?  </a:t>
            </a:r>
          </a:p>
          <a:p>
            <a:pPr>
              <a:buNone/>
            </a:pPr>
            <a:r>
              <a:rPr lang="bn-BD" sz="2800" b="1" dirty="0" smtClean="0">
                <a:latin typeface="Nikosh" pitchFamily="2" charset="0"/>
                <a:cs typeface="Nikosh" pitchFamily="2" charset="0"/>
              </a:rPr>
              <a:t>ক। ৩২ বিট </a:t>
            </a:r>
            <a:r>
              <a:rPr lang="bn-BD" sz="2800" b="1" dirty="0" smtClean="0">
                <a:latin typeface="Times New Roman" pitchFamily="18" charset="0"/>
                <a:cs typeface="Nikosh" pitchFamily="2" charset="0"/>
              </a:rPr>
              <a:t>  </a:t>
            </a:r>
            <a:r>
              <a:rPr lang="bn-BD" sz="2800" dirty="0" smtClean="0">
                <a:latin typeface="Nikosh" pitchFamily="2" charset="0"/>
                <a:cs typeface="Nikosh" pitchFamily="2" charset="0"/>
              </a:rPr>
              <a:t>খ। ৮ বিট</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গ।</a:t>
            </a:r>
            <a:r>
              <a:rPr lang="en-US" sz="2800" dirty="0" smtClean="0">
                <a:latin typeface="Nikosh" pitchFamily="2" charset="0"/>
                <a:cs typeface="Nikosh" pitchFamily="2" charset="0"/>
              </a:rPr>
              <a:t> </a:t>
            </a:r>
            <a:r>
              <a:rPr lang="bn-BD" sz="2800" dirty="0" smtClean="0">
                <a:latin typeface="Times New Roman" pitchFamily="18" charset="0"/>
                <a:cs typeface="Nikosh" pitchFamily="2" charset="0"/>
              </a:rPr>
              <a:t> ১৬ বিট </a:t>
            </a:r>
            <a:r>
              <a:rPr lang="en-US" sz="2800" dirty="0" smtClean="0">
                <a:latin typeface="Times New Roman" pitchFamily="18" charset="0"/>
                <a:cs typeface="Times New Roman" pitchFamily="18" charset="0"/>
              </a:rPr>
              <a:t>  </a:t>
            </a:r>
            <a:r>
              <a:rPr lang="bn-BD" sz="2800" dirty="0" smtClean="0">
                <a:latin typeface="Nikosh" pitchFamily="2" charset="0"/>
                <a:cs typeface="Nikosh" pitchFamily="2" charset="0"/>
              </a:rPr>
              <a:t>ঘ।</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৬৪ বিট  </a:t>
            </a:r>
          </a:p>
          <a:p>
            <a:pPr>
              <a:buNone/>
            </a:pPr>
            <a:r>
              <a:rPr lang="bn-BD" sz="2800" dirty="0" smtClean="0">
                <a:latin typeface="Nikosh" pitchFamily="2" charset="0"/>
                <a:cs typeface="Nikosh" pitchFamily="2" charset="0"/>
              </a:rPr>
              <a:t>৪।  মেশিনের ভাষায় রুপান্তরিত প্রোগ্রামকে বলা হয়</a:t>
            </a:r>
            <a:r>
              <a:rPr lang="en-US" sz="2800" dirty="0" smtClean="0">
                <a:latin typeface="Nikosh" pitchFamily="2" charset="0"/>
                <a:cs typeface="Nikosh" pitchFamily="2" charset="0"/>
              </a:rPr>
              <a:t> </a:t>
            </a:r>
            <a:r>
              <a:rPr lang="bn-BD" sz="2800" dirty="0" smtClean="0">
                <a:latin typeface="Nikosh" pitchFamily="2" charset="0"/>
                <a:cs typeface="Nikosh" pitchFamily="2" charset="0"/>
              </a:rPr>
              <a:t>?         </a:t>
            </a:r>
          </a:p>
          <a:p>
            <a:pPr>
              <a:buNone/>
            </a:pPr>
            <a:r>
              <a:rPr lang="bn-BD" sz="2800" b="1" dirty="0" smtClean="0">
                <a:latin typeface="Nikosh" pitchFamily="2" charset="0"/>
                <a:cs typeface="Nikosh" pitchFamily="2" charset="0"/>
              </a:rPr>
              <a:t>ক। অবজেক্ট প্রোগ্রাম</a:t>
            </a:r>
            <a:r>
              <a:rPr lang="bn-BD" sz="2800" b="1" dirty="0" smtClean="0">
                <a:latin typeface="Times New Roman" pitchFamily="18" charset="0"/>
                <a:cs typeface="Nikosh" pitchFamily="2" charset="0"/>
              </a:rPr>
              <a:t>  </a:t>
            </a:r>
            <a:r>
              <a:rPr lang="bn-BD" sz="2800" dirty="0" smtClean="0">
                <a:latin typeface="Nikosh" pitchFamily="2" charset="0"/>
                <a:cs typeface="Nikosh" pitchFamily="2" charset="0"/>
              </a:rPr>
              <a:t>খ। কম্পাইলার</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গ।</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অ্যাসেম্বলার</a:t>
            </a:r>
            <a:r>
              <a:rPr lang="en-US" sz="2800" dirty="0" smtClean="0">
                <a:latin typeface="Times New Roman" pitchFamily="18" charset="0"/>
                <a:cs typeface="Times New Roman" pitchFamily="18" charset="0"/>
              </a:rPr>
              <a:t>  </a:t>
            </a:r>
            <a:r>
              <a:rPr lang="bn-BD" sz="2800" dirty="0" smtClean="0">
                <a:latin typeface="Nikosh" pitchFamily="2" charset="0"/>
                <a:cs typeface="Nikosh" pitchFamily="2" charset="0"/>
              </a:rPr>
              <a:t>ঘ।</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ইন্টারপ্রেটার</a:t>
            </a:r>
          </a:p>
          <a:p>
            <a:pPr>
              <a:buNone/>
            </a:pPr>
            <a:r>
              <a:rPr lang="bn-BD" sz="2800" dirty="0" smtClean="0">
                <a:latin typeface="Nikosh" pitchFamily="2" charset="0"/>
                <a:cs typeface="Nikosh" pitchFamily="2" charset="0"/>
              </a:rPr>
              <a:t>৫। কোনটি অনুবাদক প্রোগ্রাম ?       </a:t>
            </a:r>
          </a:p>
          <a:p>
            <a:pPr>
              <a:buNone/>
            </a:pPr>
            <a:r>
              <a:rPr lang="bn-BD" sz="2800" b="1" dirty="0" smtClean="0">
                <a:latin typeface="Nikosh" pitchFamily="2" charset="0"/>
                <a:cs typeface="Nikosh" pitchFamily="2" charset="0"/>
              </a:rPr>
              <a:t>ক। কম্পাইলার  </a:t>
            </a:r>
            <a:r>
              <a:rPr lang="bn-BD" sz="2800" dirty="0" smtClean="0">
                <a:latin typeface="Nikosh" pitchFamily="2" charset="0"/>
                <a:cs typeface="Nikosh" pitchFamily="2" charset="0"/>
              </a:rPr>
              <a:t>খ।  ফক্সপ্রো  গ</a:t>
            </a:r>
            <a:r>
              <a:rPr lang="bn-BD" sz="2800" b="1" dirty="0" smtClean="0">
                <a:latin typeface="Nikosh" pitchFamily="2" charset="0"/>
                <a:cs typeface="Nikosh" pitchFamily="2" charset="0"/>
              </a:rPr>
              <a:t>।</a:t>
            </a:r>
            <a:r>
              <a:rPr lang="en-US" sz="2800" b="1" dirty="0" smtClean="0">
                <a:latin typeface="Nikosh" pitchFamily="2" charset="0"/>
                <a:cs typeface="Nikosh" pitchFamily="2" charset="0"/>
              </a:rPr>
              <a:t> </a:t>
            </a:r>
            <a:r>
              <a:rPr lang="bn-BD" sz="2800" dirty="0" smtClean="0">
                <a:latin typeface="Nikosh" pitchFamily="2" charset="0"/>
                <a:cs typeface="Nikosh" pitchFamily="2" charset="0"/>
              </a:rPr>
              <a:t>এম এস ডস</a:t>
            </a:r>
            <a:r>
              <a:rPr lang="en-US" sz="2800" dirty="0" smtClean="0">
                <a:latin typeface="Times New Roman" pitchFamily="18" charset="0"/>
                <a:cs typeface="Times New Roman" pitchFamily="18" charset="0"/>
              </a:rPr>
              <a:t> </a:t>
            </a:r>
            <a:r>
              <a:rPr lang="bn-BD" sz="2800" dirty="0" smtClean="0">
                <a:latin typeface="Nikosh" pitchFamily="2" charset="0"/>
                <a:cs typeface="Nikosh" pitchFamily="2" charset="0"/>
              </a:rPr>
              <a:t> ঘ। এম এস ওয়ার্ড</a:t>
            </a:r>
            <a:endParaRPr lang="en-US" sz="2800" dirty="0" smtClean="0"/>
          </a:p>
          <a:p>
            <a:pPr>
              <a:buNone/>
            </a:pPr>
            <a:endParaRPr lang="en-US" sz="2800" dirty="0" smtClean="0"/>
          </a:p>
          <a:p>
            <a:pPr>
              <a:buNone/>
            </a:pP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
            <a:ext cx="4267200" cy="838200"/>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0" y="1143000"/>
            <a:ext cx="9144000" cy="5486400"/>
          </a:xfrm>
        </p:spPr>
        <p:txBody>
          <a:bodyPr>
            <a:normAutofit fontScale="92500" lnSpcReduction="10000"/>
          </a:bodyPr>
          <a:lstStyle/>
          <a:p>
            <a:pPr>
              <a:buNone/>
            </a:pPr>
            <a:r>
              <a:rPr lang="bn-BD" sz="4800" dirty="0" smtClean="0">
                <a:latin typeface="Nikosh" pitchFamily="2" charset="0"/>
                <a:cs typeface="Nikosh" pitchFamily="2" charset="0"/>
              </a:rPr>
              <a:t>জ্ঞান মুলক,</a:t>
            </a:r>
            <a:r>
              <a:rPr lang="en-US" sz="4800" dirty="0" smtClean="0">
                <a:latin typeface="Nikosh" pitchFamily="2" charset="0"/>
                <a:cs typeface="Nikosh" pitchFamily="2" charset="0"/>
              </a:rPr>
              <a:t> অ</a:t>
            </a:r>
            <a:r>
              <a:rPr lang="bn-BD" sz="4800" dirty="0" smtClean="0">
                <a:latin typeface="Nikosh" pitchFamily="2" charset="0"/>
                <a:cs typeface="Nikosh" pitchFamily="2" charset="0"/>
              </a:rPr>
              <a:t>নুধাবন মুলক, প্রয়োগ মুলক প্রশ্ন  </a:t>
            </a:r>
          </a:p>
          <a:p>
            <a:pPr>
              <a:buNone/>
            </a:pPr>
            <a:r>
              <a:rPr lang="bn-BD" sz="2800" dirty="0" smtClean="0">
                <a:latin typeface="Nikosh" pitchFamily="2" charset="0"/>
                <a:cs typeface="Nikosh" pitchFamily="2" charset="0"/>
              </a:rPr>
              <a:t>৬।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ফ্লোচার্ট কত প্রকার ?</a:t>
            </a:r>
            <a:r>
              <a:rPr lang="bn-BD" sz="2800" dirty="0" smtClean="0">
                <a:latin typeface="Times New Roman" pitchFamily="18" charset="0"/>
                <a:cs typeface="Nikosh" pitchFamily="2" charset="0"/>
              </a:rPr>
              <a:t>   </a:t>
            </a:r>
            <a:r>
              <a:rPr lang="bn-BD" sz="2800" dirty="0" smtClean="0">
                <a:latin typeface="Times New Roman" pitchFamily="18" charset="0"/>
                <a:cs typeface="Times New Roman" pitchFamily="18" charset="0"/>
              </a:rPr>
              <a:t>  </a:t>
            </a:r>
            <a:r>
              <a:rPr lang="bn-BD" sz="2800" dirty="0" smtClean="0">
                <a:latin typeface="Nikosh" pitchFamily="2" charset="0"/>
                <a:cs typeface="Nikosh" pitchFamily="2" charset="0"/>
              </a:rPr>
              <a:t>    </a:t>
            </a:r>
          </a:p>
          <a:p>
            <a:pPr>
              <a:buNone/>
            </a:pPr>
            <a:r>
              <a:rPr lang="bn-BD" sz="2800" b="1" dirty="0" smtClean="0">
                <a:latin typeface="Nikosh" pitchFamily="2" charset="0"/>
                <a:cs typeface="Nikosh" pitchFamily="2" charset="0"/>
              </a:rPr>
              <a:t>ক।  ২   </a:t>
            </a:r>
            <a:r>
              <a:rPr lang="bn-BD" sz="2800" dirty="0" smtClean="0">
                <a:latin typeface="Nikosh" pitchFamily="2" charset="0"/>
                <a:cs typeface="Nikosh" pitchFamily="2" charset="0"/>
              </a:rPr>
              <a:t>খ।</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৫ </a:t>
            </a:r>
            <a:r>
              <a:rPr lang="bn-BD" sz="2800" dirty="0" smtClean="0">
                <a:latin typeface="Times New Roman" pitchFamily="18" charset="0"/>
                <a:cs typeface="Nikosh" pitchFamily="2" charset="0"/>
              </a:rPr>
              <a:t> </a:t>
            </a:r>
            <a:r>
              <a:rPr lang="bn-BD" sz="2800" dirty="0" smtClean="0">
                <a:latin typeface="Nikosh" pitchFamily="2" charset="0"/>
                <a:cs typeface="Nikosh" pitchFamily="2" charset="0"/>
              </a:rPr>
              <a:t>গ।</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৪   ঘ।  ৩</a:t>
            </a:r>
            <a:endParaRPr lang="bn-BD" sz="2800" dirty="0" smtClean="0">
              <a:latin typeface="Times New Roman" pitchFamily="18" charset="0"/>
              <a:cs typeface="Nikosh" pitchFamily="2" charset="0"/>
            </a:endParaRPr>
          </a:p>
          <a:p>
            <a:pPr>
              <a:buNone/>
            </a:pPr>
            <a:r>
              <a:rPr lang="bn-BD" sz="2800" dirty="0" smtClean="0">
                <a:latin typeface="Nikosh" pitchFamily="2" charset="0"/>
                <a:cs typeface="Nikosh" pitchFamily="2" charset="0"/>
              </a:rPr>
              <a:t> ৭।  সি প্রোগ্রামের ভাষার উপাত্ত গ্রহনের কমান্ড কোনটি? </a:t>
            </a:r>
          </a:p>
          <a:p>
            <a:pPr>
              <a:buNone/>
            </a:pPr>
            <a:r>
              <a:rPr lang="bn-BD" sz="2800" dirty="0" smtClean="0">
                <a:latin typeface="Nikosh" pitchFamily="2" charset="0"/>
                <a:cs typeface="Nikosh" pitchFamily="2" charset="0"/>
              </a:rPr>
              <a:t>ক। </a:t>
            </a:r>
            <a:r>
              <a:rPr lang="en-US" sz="2800" dirty="0" err="1" smtClean="0">
                <a:latin typeface="Times New Roman" pitchFamily="18" charset="0"/>
                <a:cs typeface="Times New Roman" pitchFamily="18" charset="0"/>
              </a:rPr>
              <a:t>clr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scr</a:t>
            </a:r>
            <a:r>
              <a:rPr lang="bn-BD" sz="2800" dirty="0" smtClean="0">
                <a:latin typeface="Nikosh" pitchFamily="2" charset="0"/>
                <a:cs typeface="Nikosh" pitchFamily="2" charset="0"/>
              </a:rPr>
              <a:t> </a:t>
            </a:r>
            <a:r>
              <a:rPr lang="bn-BD" sz="2800" dirty="0" smtClean="0">
                <a:latin typeface="Times New Roman" pitchFamily="18" charset="0"/>
                <a:cs typeface="Nikosh" pitchFamily="2" charset="0"/>
              </a:rPr>
              <a:t> </a:t>
            </a:r>
            <a:r>
              <a:rPr lang="bn-BD" sz="2800" b="1" dirty="0" smtClean="0">
                <a:latin typeface="Nikosh" pitchFamily="2" charset="0"/>
                <a:cs typeface="Nikosh" pitchFamily="2" charset="0"/>
              </a:rPr>
              <a:t>খ।  </a:t>
            </a:r>
            <a:r>
              <a:rPr lang="en-US" sz="2800" b="1" dirty="0" smtClean="0">
                <a:latin typeface="Times New Roman" pitchFamily="18" charset="0"/>
                <a:cs typeface="Times New Roman" pitchFamily="18" charset="0"/>
              </a:rPr>
              <a:t>scan if </a:t>
            </a:r>
            <a:r>
              <a:rPr lang="bn-BD" sz="2800" b="1" dirty="0" smtClean="0">
                <a:latin typeface="Times New Roman" pitchFamily="18" charset="0"/>
                <a:cs typeface="Nikosh" pitchFamily="2" charset="0"/>
              </a:rPr>
              <a:t> </a:t>
            </a:r>
            <a:r>
              <a:rPr lang="bn-BD" sz="2800" dirty="0" smtClean="0">
                <a:latin typeface="Nikosh" pitchFamily="2" charset="0"/>
                <a:cs typeface="Nikosh" pitchFamily="2" charset="0"/>
              </a:rPr>
              <a:t>গ। </a:t>
            </a:r>
            <a:r>
              <a:rPr lang="en-US" sz="2800" dirty="0" smtClean="0">
                <a:latin typeface="Times New Roman" pitchFamily="18" charset="0"/>
                <a:cs typeface="Times New Roman" pitchFamily="18" charset="0"/>
              </a:rPr>
              <a:t>print if</a:t>
            </a:r>
            <a:r>
              <a:rPr lang="bn-BD" sz="2800" dirty="0" smtClean="0">
                <a:latin typeface="Times New Roman" pitchFamily="18" charset="0"/>
                <a:cs typeface="Nikosh" pitchFamily="2" charset="0"/>
              </a:rPr>
              <a:t> </a:t>
            </a:r>
            <a:r>
              <a:rPr lang="bn-BD" sz="2800" dirty="0" smtClean="0">
                <a:latin typeface="Nikosh" pitchFamily="2" charset="0"/>
                <a:cs typeface="Nikosh" pitchFamily="2" charset="0"/>
              </a:rPr>
              <a:t>   ঘ।</a:t>
            </a:r>
            <a:r>
              <a:rPr lang="en-US" sz="2800" dirty="0" smtClean="0">
                <a:latin typeface="Nikosh" pitchFamily="2" charset="0"/>
                <a:cs typeface="Nikosh" pitchFamily="2" charset="0"/>
              </a:rPr>
              <a:t> </a:t>
            </a:r>
            <a:r>
              <a:rPr lang="en-US" sz="2800" dirty="0" smtClean="0">
                <a:latin typeface="Times New Roman" pitchFamily="18" charset="0"/>
                <a:cs typeface="Times New Roman" pitchFamily="18" charset="0"/>
              </a:rPr>
              <a:t>for </a:t>
            </a:r>
            <a:r>
              <a:rPr lang="bn-BD" sz="2800" dirty="0" smtClean="0">
                <a:latin typeface="Times New Roman" pitchFamily="18" charset="0"/>
                <a:cs typeface="Nikosh" pitchFamily="2" charset="0"/>
              </a:rPr>
              <a:t>  </a:t>
            </a:r>
            <a:r>
              <a:rPr lang="en-US" sz="2800" dirty="0" smtClean="0">
                <a:latin typeface="Nikosh" pitchFamily="2" charset="0"/>
                <a:cs typeface="Nikosh" pitchFamily="2" charset="0"/>
              </a:rPr>
              <a:t> </a:t>
            </a:r>
            <a:r>
              <a:rPr lang="en-US" sz="2800" dirty="0" smtClean="0">
                <a:latin typeface="Times New Roman" pitchFamily="18" charset="0"/>
                <a:cs typeface="Times New Roman" pitchFamily="18" charset="0"/>
              </a:rPr>
              <a:t> </a:t>
            </a:r>
            <a:r>
              <a:rPr lang="bn-BD"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buNone/>
            </a:pPr>
            <a:r>
              <a:rPr lang="bn-BD" sz="2800" dirty="0" smtClean="0">
                <a:latin typeface="Nikosh" pitchFamily="2" charset="0"/>
                <a:cs typeface="Nikosh" pitchFamily="2" charset="0"/>
              </a:rPr>
              <a:t>৮।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সি প্রোগ্রামের ভাষার ফাংশন প্রধানত কত প্রকার?  </a:t>
            </a:r>
          </a:p>
          <a:p>
            <a:pPr>
              <a:buNone/>
            </a:pPr>
            <a:r>
              <a:rPr lang="bn-BD" sz="2800" b="1" dirty="0" smtClean="0">
                <a:latin typeface="Nikosh" pitchFamily="2" charset="0"/>
                <a:cs typeface="Nikosh" pitchFamily="2" charset="0"/>
              </a:rPr>
              <a:t>ক। ২</a:t>
            </a:r>
            <a:r>
              <a:rPr lang="bn-BD" sz="2800" b="1" dirty="0" smtClean="0">
                <a:latin typeface="Times New Roman" pitchFamily="18" charset="0"/>
                <a:cs typeface="Nikosh" pitchFamily="2" charset="0"/>
              </a:rPr>
              <a:t>  </a:t>
            </a:r>
            <a:r>
              <a:rPr lang="bn-BD" sz="2800" dirty="0" smtClean="0">
                <a:latin typeface="Nikosh" pitchFamily="2" charset="0"/>
                <a:cs typeface="Nikosh" pitchFamily="2" charset="0"/>
              </a:rPr>
              <a:t>খ।  ৬</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গ।</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৪</a:t>
            </a:r>
            <a:r>
              <a:rPr lang="bn-BD" sz="2800" dirty="0" smtClean="0">
                <a:latin typeface="Times New Roman" pitchFamily="18" charset="0"/>
                <a:cs typeface="Nikosh" pitchFamily="2" charset="0"/>
              </a:rPr>
              <a:t> </a:t>
            </a:r>
            <a:r>
              <a:rPr lang="en-US" sz="2800" dirty="0" smtClean="0">
                <a:latin typeface="Times New Roman" pitchFamily="18" charset="0"/>
                <a:cs typeface="Times New Roman" pitchFamily="18" charset="0"/>
              </a:rPr>
              <a:t>  </a:t>
            </a:r>
            <a:r>
              <a:rPr lang="bn-BD" sz="2800" dirty="0" smtClean="0">
                <a:latin typeface="Nikosh" pitchFamily="2" charset="0"/>
                <a:cs typeface="Nikosh" pitchFamily="2" charset="0"/>
              </a:rPr>
              <a:t>ঘ।</a:t>
            </a:r>
            <a:r>
              <a:rPr lang="en-US" sz="2800" dirty="0" smtClean="0">
                <a:latin typeface="Nikosh" pitchFamily="2" charset="0"/>
                <a:cs typeface="Nikosh" pitchFamily="2" charset="0"/>
              </a:rPr>
              <a:t> </a:t>
            </a:r>
            <a:r>
              <a:rPr lang="bn-BD" sz="2800" dirty="0" smtClean="0">
                <a:latin typeface="Nikosh" pitchFamily="2" charset="0"/>
                <a:cs typeface="Nikosh" pitchFamily="2" charset="0"/>
              </a:rPr>
              <a:t> ৫  </a:t>
            </a:r>
          </a:p>
          <a:p>
            <a:pPr>
              <a:buNone/>
            </a:pPr>
            <a:r>
              <a:rPr lang="bn-BD" sz="2800" dirty="0" smtClean="0">
                <a:latin typeface="Nikosh" pitchFamily="2" charset="0"/>
                <a:cs typeface="Nikosh" pitchFamily="2" charset="0"/>
              </a:rPr>
              <a:t>৯।  সি প্রোগ্রামের ভাষার ইন্টিজার টাইপ চলকের জন্য স্মৃতিতে কত বাইট জায়গা লাগে ?         </a:t>
            </a:r>
          </a:p>
          <a:p>
            <a:pPr>
              <a:buNone/>
            </a:pPr>
            <a:r>
              <a:rPr lang="bn-BD" sz="2800" b="1" dirty="0" smtClean="0">
                <a:latin typeface="Nikosh" pitchFamily="2" charset="0"/>
                <a:cs typeface="Nikosh" pitchFamily="2" charset="0"/>
              </a:rPr>
              <a:t>ক। ২  </a:t>
            </a:r>
            <a:r>
              <a:rPr lang="bn-BD" sz="2800" b="1" dirty="0" smtClean="0">
                <a:latin typeface="Times New Roman" pitchFamily="18" charset="0"/>
                <a:cs typeface="Nikosh" pitchFamily="2" charset="0"/>
              </a:rPr>
              <a:t> </a:t>
            </a:r>
            <a:r>
              <a:rPr lang="bn-BD" sz="2800" dirty="0" smtClean="0">
                <a:latin typeface="Nikosh" pitchFamily="2" charset="0"/>
                <a:cs typeface="Nikosh" pitchFamily="2" charset="0"/>
              </a:rPr>
              <a:t>খ।  ৫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গ।</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৪</a:t>
            </a:r>
            <a:r>
              <a:rPr lang="en-US" sz="2800" dirty="0" smtClean="0">
                <a:latin typeface="Times New Roman" pitchFamily="18" charset="0"/>
                <a:cs typeface="Times New Roman" pitchFamily="18" charset="0"/>
              </a:rPr>
              <a:t>  </a:t>
            </a:r>
            <a:r>
              <a:rPr lang="bn-BD" sz="2800" dirty="0" smtClean="0">
                <a:latin typeface="Nikosh" pitchFamily="2" charset="0"/>
                <a:cs typeface="Nikosh" pitchFamily="2" charset="0"/>
              </a:rPr>
              <a:t>ঘ।</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৩</a:t>
            </a:r>
          </a:p>
          <a:p>
            <a:pPr>
              <a:buNone/>
            </a:pPr>
            <a:r>
              <a:rPr lang="bn-BD" sz="2800" dirty="0" smtClean="0">
                <a:latin typeface="Nikosh" pitchFamily="2" charset="0"/>
                <a:cs typeface="Nikosh" pitchFamily="2" charset="0"/>
              </a:rPr>
              <a:t>১০।  সি প্রোগ্রামের ভাষায় ফ্লোট টাইপ চলকের জন্য স্মৃতিতে কত বাইট জায়গা লাগে?       </a:t>
            </a:r>
          </a:p>
          <a:p>
            <a:pPr>
              <a:buNone/>
            </a:pPr>
            <a:r>
              <a:rPr lang="bn-BD" sz="2800" b="1" dirty="0" smtClean="0">
                <a:latin typeface="Nikosh" pitchFamily="2" charset="0"/>
                <a:cs typeface="Nikosh" pitchFamily="2" charset="0"/>
              </a:rPr>
              <a:t>ক।   ৪  </a:t>
            </a:r>
            <a:r>
              <a:rPr lang="bn-BD" sz="2800" dirty="0" smtClean="0">
                <a:latin typeface="Nikosh" pitchFamily="2" charset="0"/>
                <a:cs typeface="Nikosh" pitchFamily="2" charset="0"/>
              </a:rPr>
              <a:t>খ।  ১৬  গ</a:t>
            </a:r>
            <a:r>
              <a:rPr lang="bn-BD" sz="2800" b="1" dirty="0" smtClean="0">
                <a:latin typeface="Nikosh" pitchFamily="2" charset="0"/>
                <a:cs typeface="Nikosh" pitchFamily="2" charset="0"/>
              </a:rPr>
              <a:t>।</a:t>
            </a:r>
            <a:r>
              <a:rPr lang="en-US" sz="2800" b="1" dirty="0" smtClean="0">
                <a:latin typeface="Nikosh" pitchFamily="2" charset="0"/>
                <a:cs typeface="Nikosh" pitchFamily="2" charset="0"/>
              </a:rPr>
              <a:t> </a:t>
            </a:r>
            <a:r>
              <a:rPr lang="bn-BD" sz="2800" b="1" dirty="0" smtClean="0">
                <a:latin typeface="Nikosh" pitchFamily="2" charset="0"/>
                <a:cs typeface="Nikosh" pitchFamily="2" charset="0"/>
              </a:rPr>
              <a:t> ২</a:t>
            </a:r>
            <a:r>
              <a:rPr lang="en-US" sz="2800" b="1" dirty="0" smtClean="0">
                <a:latin typeface="Times New Roman" pitchFamily="18" charset="0"/>
                <a:cs typeface="Times New Roman" pitchFamily="18" charset="0"/>
              </a:rPr>
              <a:t> </a:t>
            </a:r>
            <a:r>
              <a:rPr lang="bn-BD" sz="2800" b="1" dirty="0" smtClean="0">
                <a:latin typeface="Nikosh" pitchFamily="2" charset="0"/>
                <a:cs typeface="Nikosh" pitchFamily="2" charset="0"/>
              </a:rPr>
              <a:t> </a:t>
            </a:r>
            <a:r>
              <a:rPr lang="bn-BD" sz="2800" dirty="0" smtClean="0">
                <a:latin typeface="Nikosh" pitchFamily="2" charset="0"/>
                <a:cs typeface="Nikosh" pitchFamily="2" charset="0"/>
              </a:rPr>
              <a:t>ঘ।  ৮</a:t>
            </a:r>
            <a:endParaRPr lang="en-US" sz="2800" dirty="0" smtClean="0"/>
          </a:p>
          <a:p>
            <a:pPr>
              <a:buNone/>
            </a:pPr>
            <a:endParaRPr lang="en-US" sz="2800" dirty="0" smtClean="0"/>
          </a:p>
          <a:p>
            <a:pPr>
              <a:buNone/>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pPr algn="ctr"/>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152400" y="2209800"/>
            <a:ext cx="8763000" cy="1524000"/>
          </a:xfrm>
        </p:spPr>
        <p:txBody>
          <a:bodyPr>
            <a:noAutofit/>
          </a:bodyPr>
          <a:lstStyle/>
          <a:p>
            <a:pPr>
              <a:buNone/>
            </a:pPr>
            <a:r>
              <a:rPr lang="bn-BD" sz="3200" dirty="0" smtClean="0">
                <a:latin typeface="Nikosh" pitchFamily="2" charset="0"/>
                <a:cs typeface="Nikosh" pitchFamily="2" charset="0"/>
              </a:rPr>
              <a:t>১। ক  ২। খ  ৩। ক  ৪। ক  ৫। ক  ৬। ক  ৭। খ  ৮। ক  ৯। গ  ১০। ক  </a:t>
            </a:r>
            <a:r>
              <a:rPr lang="bn-BD" sz="3200" b="1" dirty="0" smtClean="0">
                <a:latin typeface="Nikosh" pitchFamily="2" charset="0"/>
                <a:cs typeface="Nikosh" pitchFamily="2" charset="0"/>
              </a:rPr>
              <a:t> </a:t>
            </a:r>
          </a:p>
          <a:p>
            <a:pPr>
              <a:buNone/>
            </a:pPr>
            <a:r>
              <a:rPr lang="bn-BD" sz="2400" dirty="0" smtClean="0">
                <a:latin typeface="Nikosh" pitchFamily="2" charset="0"/>
                <a:cs typeface="Nikosh" pitchFamily="2" charset="0"/>
              </a:rPr>
              <a:t> </a:t>
            </a:r>
            <a:endParaRPr lang="en-US" sz="24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905000" y="1828800"/>
            <a:ext cx="5486400" cy="3276600"/>
          </a:xfrm>
        </p:spPr>
        <p:txBody>
          <a:bodyPr>
            <a:noAutofit/>
          </a:bodyPr>
          <a:lstStyle/>
          <a:p>
            <a:pPr algn="ctr">
              <a:buNone/>
            </a:pPr>
            <a:r>
              <a:rPr lang="bn-BD" sz="4000" dirty="0" smtClean="0">
                <a:latin typeface="Nikosh" pitchFamily="2" charset="0"/>
                <a:cs typeface="Nikosh" pitchFamily="2" charset="0"/>
              </a:rPr>
              <a:t>শ্রেনীঃ একাদশ/ দ্বাদশ রিভিশন </a:t>
            </a:r>
          </a:p>
          <a:p>
            <a:pPr algn="ctr">
              <a:buNone/>
            </a:pPr>
            <a:r>
              <a:rPr lang="bn-BD" sz="4000" dirty="0" smtClean="0">
                <a:latin typeface="Nikosh" pitchFamily="2" charset="0"/>
                <a:cs typeface="Nikosh" pitchFamily="2" charset="0"/>
              </a:rPr>
              <a:t>তথ্য ও যোগাযোগ প্রযুক্তি বিভাগ</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২</a:t>
            </a:r>
            <a:r>
              <a:rPr lang="en-US" sz="4000" dirty="0" smtClean="0">
                <a:latin typeface="Nikosh" pitchFamily="2" charset="0"/>
                <a:cs typeface="Nikosh" pitchFamily="2" charset="0"/>
              </a:rPr>
              <a:t>৬</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০৫</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endParaRPr lang="en-US" sz="40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152400" y="1981200"/>
            <a:ext cx="8686800" cy="3505200"/>
          </a:xfrm>
        </p:spPr>
        <p:txBody>
          <a:bodyPr>
            <a:normAutofit/>
          </a:bodyPr>
          <a:lstStyle/>
          <a:p>
            <a:pPr algn="ctr">
              <a:buNone/>
            </a:pPr>
            <a:r>
              <a:rPr lang="bn-BD" sz="3200" dirty="0" smtClean="0">
                <a:latin typeface="Nikosh" pitchFamily="2" charset="0"/>
                <a:cs typeface="Nikosh" pitchFamily="2" charset="0"/>
              </a:rPr>
              <a:t>একটি সাধারণ সি প্রোগ্রামের বৈশিষ্ট্য  আলোচনা কর? </a:t>
            </a:r>
            <a:endParaRPr lang="en-US" sz="3200" dirty="0" smtClean="0">
              <a:latin typeface="Nikosh" pitchFamily="2" charset="0"/>
              <a:cs typeface="Nikosh" pitchFamily="2" charset="0"/>
            </a:endParaRPr>
          </a:p>
          <a:p>
            <a:pPr algn="ctr">
              <a:buNone/>
            </a:pPr>
            <a:endParaRPr lang="en-US" sz="2800" dirty="0">
              <a:latin typeface="Nikosh" pitchFamily="2" charset="0"/>
              <a:cs typeface="Nikosh" pitchFamily="2" charset="0"/>
            </a:endParaRPr>
          </a:p>
          <a:p>
            <a:pPr algn="ctr">
              <a:buNone/>
            </a:pPr>
            <a:r>
              <a:rPr lang="bn-BD" sz="2800" dirty="0">
                <a:latin typeface="Nikosh" pitchFamily="2" charset="0"/>
                <a:cs typeface="Nikosh" pitchFamily="2" charset="0"/>
              </a:rPr>
              <a:t> সহায়ক গ্রন্থ/ প্রকাশনীঃ তথ্য ও যোগাযোগ প্রযুক্তিঃ  ভয়েজার প্রকাশনী, সিসটেক প্রকাশনী, লেকচার প্রকাশনী, পাঞ্জেরী/ অক্ষরপত্র প্রকাশনী, গ্রন্থ কুটির প্রকাশনী, প্রতিভা বিকাশ পাবলিকেশন্স </a:t>
            </a:r>
          </a:p>
          <a:p>
            <a:pPr algn="ctr">
              <a:buNone/>
            </a:pPr>
            <a:r>
              <a:rPr lang="bn-BD" sz="2800" dirty="0" smtClean="0">
                <a:latin typeface="Nikosh" pitchFamily="2" charset="0"/>
                <a:cs typeface="Nikosh" pitchFamily="2" charset="0"/>
              </a:rPr>
              <a:t>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3352800" cy="1143000"/>
          </a:xfrm>
        </p:spPr>
        <p:txBody>
          <a:bodyPr/>
          <a:lstStyle/>
          <a:p>
            <a:pPr algn="ctr"/>
            <a:r>
              <a:rPr lang="bn-BD" dirty="0" smtClean="0">
                <a:latin typeface="Nikosh" pitchFamily="2" charset="0"/>
                <a:cs typeface="Nikosh" pitchFamily="2" charset="0"/>
              </a:rPr>
              <a:t>     ধন্যবাদ</a:t>
            </a:r>
            <a:endParaRPr lang="en-US" dirty="0">
              <a:latin typeface="Nikosh" pitchFamily="2" charset="0"/>
              <a:cs typeface="Nikosh" pitchFamily="2" charset="0"/>
            </a:endParaRPr>
          </a:p>
        </p:txBody>
      </p:sp>
      <p:pic>
        <p:nvPicPr>
          <p:cNvPr id="10" name="Content Placeholder 9" descr="images11.png"/>
          <p:cNvPicPr>
            <a:picLocks noGrp="1" noChangeAspect="1"/>
          </p:cNvPicPr>
          <p:nvPr>
            <p:ph idx="1"/>
          </p:nvPr>
        </p:nvPicPr>
        <p:blipFill>
          <a:blip r:embed="rId2"/>
          <a:stretch>
            <a:fillRect/>
          </a:stretch>
        </p:blipFill>
        <p:spPr>
          <a:xfrm>
            <a:off x="1614227" y="2684948"/>
            <a:ext cx="2029345" cy="2029345"/>
          </a:xfrm>
        </p:spPr>
      </p:pic>
      <p:pic>
        <p:nvPicPr>
          <p:cNvPr id="8" name="Content Placeholder 3" descr="images321.jpg"/>
          <p:cNvPicPr>
            <a:picLocks noChangeAspect="1"/>
          </p:cNvPicPr>
          <p:nvPr/>
        </p:nvPicPr>
        <p:blipFill>
          <a:blip r:embed="rId3"/>
          <a:stretch>
            <a:fillRect/>
          </a:stretch>
        </p:blipFill>
        <p:spPr>
          <a:xfrm>
            <a:off x="5380272" y="2438400"/>
            <a:ext cx="2286000" cy="2320289"/>
          </a:xfrm>
          <a:prstGeom prst="rect">
            <a:avLst/>
          </a:prstGeom>
        </p:spPr>
      </p:pic>
      <p:pic>
        <p:nvPicPr>
          <p:cNvPr id="5" name="Content Placeholder 3" descr="Senary 1.jpg"/>
          <p:cNvPicPr>
            <a:picLocks noChangeAspect="1"/>
          </p:cNvPicPr>
          <p:nvPr/>
        </p:nvPicPr>
        <p:blipFill>
          <a:blip r:embed="rId4"/>
          <a:stretch>
            <a:fillRect/>
          </a:stretch>
        </p:blipFill>
        <p:spPr>
          <a:xfrm>
            <a:off x="838200" y="2209800"/>
            <a:ext cx="3886200" cy="38862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4876800" cy="1143000"/>
          </a:xfrm>
        </p:spPr>
        <p:txBody>
          <a:bodyPr>
            <a:normAutofit/>
          </a:bodyPr>
          <a:lstStyle/>
          <a:p>
            <a:pPr algn="ctr"/>
            <a:r>
              <a:rPr lang="bn-BD" sz="3200" dirty="0" smtClean="0">
                <a:latin typeface="Nikosh" pitchFamily="2" charset="0"/>
                <a:cs typeface="Nikosh" pitchFamily="2" charset="0"/>
              </a:rPr>
              <a:t> </a:t>
            </a:r>
            <a:r>
              <a:rPr lang="bn-BD" sz="2800" dirty="0" smtClean="0">
                <a:latin typeface="Nikosh" pitchFamily="2" charset="0"/>
                <a:cs typeface="Nikosh" pitchFamily="2" charset="0"/>
              </a:rPr>
              <a:t>মুল শিরোনামঃ সি প্রোগ্রামিং</a:t>
            </a:r>
            <a:r>
              <a:rPr lang="en-US" sz="2800" dirty="0" smtClean="0">
                <a:latin typeface="Times New Roman" pitchFamily="18" charset="0"/>
                <a:cs typeface="Times New Roman" pitchFamily="18" charset="0"/>
              </a:rPr>
              <a:t> </a:t>
            </a:r>
            <a:endParaRPr lang="en-US" sz="3200" dirty="0">
              <a:latin typeface="Nikosh" pitchFamily="2" charset="0"/>
              <a:cs typeface="Nikosh" pitchFamily="2" charset="0"/>
            </a:endParaRPr>
          </a:p>
        </p:txBody>
      </p:sp>
      <p:sp>
        <p:nvSpPr>
          <p:cNvPr id="3" name="Content Placeholder 2"/>
          <p:cNvSpPr>
            <a:spLocks noGrp="1"/>
          </p:cNvSpPr>
          <p:nvPr>
            <p:ph idx="1"/>
          </p:nvPr>
        </p:nvSpPr>
        <p:spPr>
          <a:xfrm>
            <a:off x="304800" y="2057400"/>
            <a:ext cx="8534400" cy="19812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৫  দ্বিতীয় অংশ </a:t>
            </a:r>
          </a:p>
          <a:p>
            <a:pPr algn="ctr">
              <a:buNone/>
            </a:pPr>
            <a:r>
              <a:rPr lang="bn-BD" sz="4000" dirty="0" smtClean="0">
                <a:latin typeface="Nikosh" pitchFamily="2" charset="0"/>
                <a:cs typeface="Nikosh" pitchFamily="2" charset="0"/>
              </a:rPr>
              <a:t>আজকের পাঠ/পাঠ ঘোষনাঃ সি প্রোগ্রামিং ভাষা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5791200" cy="1143000"/>
          </a:xfrm>
        </p:spPr>
        <p:txBody>
          <a:bodyPr/>
          <a:lstStyle/>
          <a:p>
            <a:pPr algn="ctr"/>
            <a:r>
              <a:rPr lang="bn-BD" dirty="0" smtClean="0">
                <a:latin typeface="Nikosh" pitchFamily="2" charset="0"/>
                <a:cs typeface="Nikosh" pitchFamily="2" charset="0"/>
              </a:rPr>
              <a:t>  নিচের ছবি গুলি লক্ষ্য করি </a:t>
            </a:r>
            <a:endParaRPr lang="en-US" dirty="0">
              <a:latin typeface="Nikosh" pitchFamily="2" charset="0"/>
              <a:cs typeface="Nikosh" pitchFamily="2" charset="0"/>
            </a:endParaRPr>
          </a:p>
        </p:txBody>
      </p:sp>
      <p:sp>
        <p:nvSpPr>
          <p:cNvPr id="6" name="Content Placeholder 5"/>
          <p:cNvSpPr>
            <a:spLocks noGrp="1"/>
          </p:cNvSpPr>
          <p:nvPr>
            <p:ph idx="1"/>
          </p:nvPr>
        </p:nvSpPr>
        <p:spPr/>
        <p:txBody>
          <a:bodyPr/>
          <a:lstStyle/>
          <a:p>
            <a:endParaRPr lang="en-US" dirty="0"/>
          </a:p>
        </p:txBody>
      </p:sp>
      <p:pic>
        <p:nvPicPr>
          <p:cNvPr id="4" name="Content Placeholder 3" descr="HTML_logo.png"/>
          <p:cNvPicPr>
            <a:picLocks noChangeAspect="1"/>
          </p:cNvPicPr>
          <p:nvPr/>
        </p:nvPicPr>
        <p:blipFill>
          <a:blip r:embed="rId2"/>
          <a:stretch>
            <a:fillRect/>
          </a:stretch>
        </p:blipFill>
        <p:spPr>
          <a:xfrm>
            <a:off x="5486400" y="2286000"/>
            <a:ext cx="2860146" cy="3581400"/>
          </a:xfrm>
          <a:prstGeom prst="rect">
            <a:avLst/>
          </a:prstGeom>
        </p:spPr>
      </p:pic>
      <p:pic>
        <p:nvPicPr>
          <p:cNvPr id="5" name="Content Placeholder 3" descr="Chrysanthemum.jpg"/>
          <p:cNvPicPr>
            <a:picLocks noChangeAspect="1"/>
          </p:cNvPicPr>
          <p:nvPr/>
        </p:nvPicPr>
        <p:blipFill>
          <a:blip r:embed="rId3"/>
          <a:stretch>
            <a:fillRect/>
          </a:stretch>
        </p:blipFill>
        <p:spPr>
          <a:xfrm>
            <a:off x="914400" y="2209800"/>
            <a:ext cx="3962400" cy="391215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5867400" cy="1143000"/>
          </a:xfrm>
        </p:spPr>
        <p:txBody>
          <a:bodyPr/>
          <a:lstStyle/>
          <a:p>
            <a:pPr algn="ctr"/>
            <a:r>
              <a:rPr lang="bn-BD" dirty="0" smtClean="0">
                <a:latin typeface="Nikosh" pitchFamily="2" charset="0"/>
                <a:cs typeface="Nikosh" pitchFamily="2" charset="0"/>
              </a:rPr>
              <a:t> নিচের ছবি গুলি লক্ষ্য করি</a:t>
            </a:r>
            <a:endParaRPr lang="en-US" dirty="0"/>
          </a:p>
        </p:txBody>
      </p:sp>
      <p:pic>
        <p:nvPicPr>
          <p:cNvPr id="4" name="Content Placeholder 3" descr="VisualBasicLogo (1).gif"/>
          <p:cNvPicPr>
            <a:picLocks noGrp="1" noChangeAspect="1"/>
          </p:cNvPicPr>
          <p:nvPr>
            <p:ph idx="1"/>
          </p:nvPr>
        </p:nvPicPr>
        <p:blipFill>
          <a:blip r:embed="rId2"/>
          <a:stretch>
            <a:fillRect/>
          </a:stretch>
        </p:blipFill>
        <p:spPr>
          <a:xfrm>
            <a:off x="1297728" y="2535548"/>
            <a:ext cx="2664671" cy="2664671"/>
          </a:xfrm>
        </p:spPr>
      </p:pic>
      <p:pic>
        <p:nvPicPr>
          <p:cNvPr id="5" name="Content Placeholder 3" descr="file.jpeg"/>
          <p:cNvPicPr>
            <a:picLocks noChangeAspect="1"/>
          </p:cNvPicPr>
          <p:nvPr/>
        </p:nvPicPr>
        <p:blipFill>
          <a:blip r:embed="rId3"/>
          <a:stretch>
            <a:fillRect/>
          </a:stretch>
        </p:blipFill>
        <p:spPr>
          <a:xfrm>
            <a:off x="4976603" y="2133600"/>
            <a:ext cx="2908049" cy="3443932"/>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Nikosh" panose="02000000000000000000" pitchFamily="2" charset="0"/>
                <a:cs typeface="Nikosh" panose="02000000000000000000" pitchFamily="2" charset="0"/>
              </a:rPr>
              <a:t>প্রারম্ভিক</a:t>
            </a:r>
            <a:r>
              <a:rPr lang="en-US" dirty="0" smtClean="0">
                <a:latin typeface="Nikosh" panose="02000000000000000000" pitchFamily="2" charset="0"/>
                <a:cs typeface="Nikosh" panose="02000000000000000000" pitchFamily="2" charset="0"/>
              </a:rPr>
              <a:t> </a:t>
            </a:r>
            <a:r>
              <a:rPr lang="en-US" dirty="0" err="1" smtClean="0">
                <a:latin typeface="Nikosh" panose="02000000000000000000" pitchFamily="2" charset="0"/>
                <a:cs typeface="Nikosh" panose="02000000000000000000" pitchFamily="2" charset="0"/>
              </a:rPr>
              <a:t>বক্তব্য</a:t>
            </a:r>
            <a:endParaRPr lang="en-US" dirty="0">
              <a:latin typeface="Nikosh" panose="02000000000000000000" pitchFamily="2" charset="0"/>
              <a:cs typeface="Nikosh" panose="02000000000000000000" pitchFamily="2" charset="0"/>
            </a:endParaRPr>
          </a:p>
        </p:txBody>
      </p:sp>
      <p:sp>
        <p:nvSpPr>
          <p:cNvPr id="3" name="Content Placeholder 2"/>
          <p:cNvSpPr>
            <a:spLocks noGrp="1"/>
          </p:cNvSpPr>
          <p:nvPr>
            <p:ph idx="1"/>
          </p:nvPr>
        </p:nvSpPr>
        <p:spPr/>
        <p:txBody>
          <a:bodyPr>
            <a:normAutofit/>
          </a:bodyPr>
          <a:lstStyle/>
          <a:p>
            <a:pPr algn="ctr"/>
            <a:r>
              <a:rPr lang="as-IN" sz="4000" dirty="0">
                <a:latin typeface="Nikosh" panose="02000000000000000000" pitchFamily="2" charset="0"/>
                <a:cs typeface="Nikosh" panose="02000000000000000000" pitchFamily="2" charset="0"/>
              </a:rPr>
              <a:t>সি প্রোগ্রামিং ভাষা </a:t>
            </a:r>
            <a:endParaRPr lang="en-US" sz="40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84223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2514600"/>
            <a:ext cx="8610600" cy="2743200"/>
          </a:xfrm>
        </p:spPr>
        <p:txBody>
          <a:bodyPr>
            <a:normAutofit/>
          </a:bodyPr>
          <a:lstStyle/>
          <a:p>
            <a:pPr>
              <a:buNone/>
            </a:pPr>
            <a:r>
              <a:rPr lang="bn-BD" sz="3600" dirty="0" smtClean="0">
                <a:latin typeface="Nikosh" pitchFamily="2" charset="0"/>
                <a:cs typeface="Nikosh" pitchFamily="2" charset="0"/>
              </a:rPr>
              <a:t>১। সি  প্রোগ্রামিং ভাষা কি বলতে পারবে?                </a:t>
            </a:r>
          </a:p>
          <a:p>
            <a:pPr>
              <a:buNone/>
            </a:pPr>
            <a:r>
              <a:rPr lang="bn-BD" sz="3600" dirty="0" smtClean="0">
                <a:latin typeface="Nikosh" pitchFamily="2" charset="0"/>
                <a:cs typeface="Nikosh" pitchFamily="2" charset="0"/>
              </a:rPr>
              <a:t>২। সি ভাষায়  প্রোগ্রাম তৈরির প্রাথমিক ধারণা  বলতে পারবে? </a:t>
            </a:r>
          </a:p>
          <a:p>
            <a:pPr>
              <a:buNone/>
            </a:pPr>
            <a:r>
              <a:rPr lang="bn-BD" sz="3600" dirty="0" smtClean="0">
                <a:latin typeface="Nikosh" pitchFamily="2" charset="0"/>
                <a:cs typeface="Nikosh" pitchFamily="2" charset="0"/>
              </a:rPr>
              <a:t>৩। সি প্রোগ্রামিং ভাষার সাধারণ বৈশিষ্ট্য  কি বলতে পারবে ?  </a:t>
            </a: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
        <p:nvSpPr>
          <p:cNvPr id="3" name="Content Placeholder 2"/>
          <p:cNvSpPr>
            <a:spLocks noGrp="1"/>
          </p:cNvSpPr>
          <p:nvPr>
            <p:ph idx="1"/>
          </p:nvPr>
        </p:nvSpPr>
        <p:spPr>
          <a:xfrm>
            <a:off x="228600" y="2590800"/>
            <a:ext cx="8686800" cy="2819400"/>
          </a:xfrm>
        </p:spPr>
        <p:txBody>
          <a:bodyPr>
            <a:normAutofit/>
          </a:bodyPr>
          <a:lstStyle/>
          <a:p>
            <a:pPr>
              <a:buNone/>
            </a:pPr>
            <a:r>
              <a:rPr lang="bn-BD" sz="4000" dirty="0" smtClean="0">
                <a:latin typeface="Nikosh" pitchFamily="2" charset="0"/>
                <a:cs typeface="Nikosh" pitchFamily="2" charset="0"/>
              </a:rPr>
              <a:t>১। সি  প্রোগ্রামিং ভাষা কি বল?                </a:t>
            </a:r>
          </a:p>
          <a:p>
            <a:pPr>
              <a:buNone/>
            </a:pPr>
            <a:r>
              <a:rPr lang="bn-BD" sz="4000" dirty="0" smtClean="0">
                <a:latin typeface="Nikosh" pitchFamily="2" charset="0"/>
                <a:cs typeface="Nikosh" pitchFamily="2" charset="0"/>
              </a:rPr>
              <a:t>২। সি ভাষায়  প্রোগ্রাম তৈরির প্রাথমিক ধারণা  বল? </a:t>
            </a:r>
          </a:p>
          <a:p>
            <a:pPr>
              <a:buNone/>
            </a:pPr>
            <a:r>
              <a:rPr lang="bn-BD" sz="4000" dirty="0" smtClean="0">
                <a:latin typeface="Nikosh" pitchFamily="2" charset="0"/>
                <a:cs typeface="Nikosh" pitchFamily="2" charset="0"/>
              </a:rPr>
              <a:t>৩। সি প্রোগ্রামিং ভাষার সাধারণ বৈশিষ্ট্য  কি বল?  </a:t>
            </a:r>
          </a:p>
          <a:p>
            <a:pP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mph" presetSubtype="2" fill="hold" grpId="2" nodeType="clickEffect">
                                  <p:stCondLst>
                                    <p:cond delay="0"/>
                                  </p:stCondLst>
                                  <p:childTnLst>
                                    <p:anim to="1.5" calcmode="lin" valueType="num">
                                      <p:cBhvr override="childStyle">
                                        <p:cTn id="17"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148</TotalTime>
  <Words>1044</Words>
  <Application>Microsoft Office PowerPoint</Application>
  <PresentationFormat>On-screen Show (4:3)</PresentationFormat>
  <Paragraphs>109</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Theme1</vt:lpstr>
      <vt:lpstr>Equation</vt:lpstr>
      <vt:lpstr>        শুভেচ্ছা/ স্বাগতম</vt:lpstr>
      <vt:lpstr>শিক্ষক পরিচিতি</vt:lpstr>
      <vt:lpstr>  পাঠ পরিচিতি</vt:lpstr>
      <vt:lpstr> মুল শিরোনামঃ সি প্রোগ্রামিং </vt:lpstr>
      <vt:lpstr>  নিচের ছবি গুলি লক্ষ্য করি </vt:lpstr>
      <vt:lpstr> নিচের ছবি গুলি লক্ষ্য করি</vt:lpstr>
      <vt:lpstr>প্রারম্ভিক বক্তব্য</vt:lpstr>
      <vt:lpstr>   শিখন ফল </vt:lpstr>
      <vt:lpstr> শিখন ফলের আলোকে প্রশ্ন  </vt:lpstr>
      <vt:lpstr>   একক কাজ</vt:lpstr>
      <vt:lpstr>একক কাজ</vt:lpstr>
      <vt:lpstr>   একক কাজের প্রশ্ন</vt:lpstr>
      <vt:lpstr>এসো বন্ধুরা আমার একটি ভিডিও দেখি</vt:lpstr>
      <vt:lpstr>    একক কাজের সমাধান</vt:lpstr>
      <vt:lpstr>   জোড়ায় কাজ</vt:lpstr>
      <vt:lpstr>জোড়ায় কাজ</vt:lpstr>
      <vt:lpstr>জোড়ায় কাজ</vt:lpstr>
      <vt:lpstr>   জোড়ায় কাজের প্রশ্ন</vt:lpstr>
      <vt:lpstr>     জোড়ায় কাজের সমাধান</vt:lpstr>
      <vt:lpstr>     দলীয় কাজ</vt:lpstr>
      <vt:lpstr>দলীয় কাজ</vt:lpstr>
      <vt:lpstr>দলীয় কাজ</vt:lpstr>
      <vt:lpstr>দলীয় কাজ</vt:lpstr>
      <vt:lpstr>     দলীয় কাজের প্রশ্ন </vt:lpstr>
      <vt:lpstr>    দলীয় কাজের সমাধান </vt:lpstr>
      <vt:lpstr>    দলীয় কাজের সমাধান </vt:lpstr>
      <vt:lpstr>মুল্যায়ন</vt:lpstr>
      <vt:lpstr>মুল্যায়ন</vt:lpstr>
      <vt:lpstr>     সমাধান</vt:lpstr>
      <vt:lpstr>   বাড়ির কাজ</vt:lpstr>
      <vt:lpstr>     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44</cp:revision>
  <dcterms:created xsi:type="dcterms:W3CDTF">2006-08-16T00:00:00Z</dcterms:created>
  <dcterms:modified xsi:type="dcterms:W3CDTF">2020-09-02T11:27:49Z</dcterms:modified>
</cp:coreProperties>
</file>