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71" r:id="rId8"/>
    <p:sldId id="264" r:id="rId9"/>
    <p:sldId id="265" r:id="rId10"/>
    <p:sldId id="266" r:id="rId11"/>
    <p:sldId id="267" r:id="rId12"/>
    <p:sldId id="270" r:id="rId13"/>
    <p:sldId id="272" r:id="rId14"/>
    <p:sldId id="268" r:id="rId15"/>
    <p:sldId id="269" r:id="rId16"/>
    <p:sldId id="273" r:id="rId17"/>
    <p:sldId id="274" r:id="rId18"/>
    <p:sldId id="275" r:id="rId19"/>
    <p:sldId id="276" r:id="rId20"/>
    <p:sldId id="279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5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2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4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3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0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A77BD-45A6-45DA-87E6-FEB4A159EBA7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9179C-C0A6-4164-B3FD-267F0673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0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4"/>
          <a:stretch/>
        </p:blipFill>
        <p:spPr>
          <a:xfrm>
            <a:off x="155038" y="6180483"/>
            <a:ext cx="1844148" cy="526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3" r="31249" b="19195"/>
          <a:stretch/>
        </p:blipFill>
        <p:spPr>
          <a:xfrm>
            <a:off x="11091143" y="6156137"/>
            <a:ext cx="948762" cy="548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609" r="8264" b="12935"/>
          <a:stretch/>
        </p:blipFill>
        <p:spPr>
          <a:xfrm>
            <a:off x="1828800" y="6180483"/>
            <a:ext cx="1582734" cy="5533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609" r="8264" b="12935"/>
          <a:stretch/>
        </p:blipFill>
        <p:spPr>
          <a:xfrm>
            <a:off x="3314700" y="6153928"/>
            <a:ext cx="1582734" cy="5533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609" r="8264" b="12935"/>
          <a:stretch/>
        </p:blipFill>
        <p:spPr>
          <a:xfrm>
            <a:off x="4855102" y="6167205"/>
            <a:ext cx="1582734" cy="5533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609" r="8264" b="12935"/>
          <a:stretch/>
        </p:blipFill>
        <p:spPr>
          <a:xfrm>
            <a:off x="6437836" y="6167205"/>
            <a:ext cx="1582734" cy="5533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609" r="8264" b="12935"/>
          <a:stretch/>
        </p:blipFill>
        <p:spPr>
          <a:xfrm>
            <a:off x="8020570" y="6153928"/>
            <a:ext cx="1582734" cy="5533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5609" r="8264" b="12935"/>
          <a:stretch/>
        </p:blipFill>
        <p:spPr>
          <a:xfrm>
            <a:off x="9603304" y="6153928"/>
            <a:ext cx="1582734" cy="5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4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jfif"/><Relationship Id="rId7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0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8571" y="150125"/>
            <a:ext cx="11902391" cy="5936775"/>
            <a:chOff x="4419600" y="4724400"/>
            <a:chExt cx="3413788" cy="1981200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4419600" y="4724400"/>
              <a:ext cx="3413788" cy="19812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1st_stamp_of_bangladesh.jpg"/>
            <p:cNvPicPr>
              <a:picLocks noChangeAspect="1"/>
            </p:cNvPicPr>
            <p:nvPr/>
          </p:nvPicPr>
          <p:blipFill>
            <a:blip r:embed="rId2"/>
            <a:srcRect l="3509" t="54517" r="77193" b="4886"/>
            <a:stretch>
              <a:fillRect/>
            </a:stretch>
          </p:blipFill>
          <p:spPr>
            <a:xfrm>
              <a:off x="7382692" y="4799112"/>
              <a:ext cx="381000" cy="457199"/>
            </a:xfrm>
            <a:prstGeom prst="rect">
              <a:avLst/>
            </a:prstGeom>
            <a:grpFill/>
          </p:spPr>
        </p:pic>
        <p:sp>
          <p:nvSpPr>
            <p:cNvPr id="8" name="Rectangle 7"/>
            <p:cNvSpPr/>
            <p:nvPr/>
          </p:nvSpPr>
          <p:spPr>
            <a:xfrm>
              <a:off x="4419600" y="4744029"/>
              <a:ext cx="1273184" cy="174607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‘যৌতুক দেয়া-নেয়া শাস্তিযোগ্য অপরাধ’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0072" y="6437739"/>
              <a:ext cx="391813" cy="17460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পোস্টকোড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22770" y="6437086"/>
              <a:ext cx="609600" cy="179614"/>
              <a:chOff x="533400" y="3048000"/>
              <a:chExt cx="1066800" cy="314324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533400" y="3048000"/>
                <a:ext cx="1066800" cy="3048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903288" y="3203574"/>
                <a:ext cx="313531" cy="396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646113" y="3203574"/>
                <a:ext cx="313531" cy="396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1179513" y="3203574"/>
                <a:ext cx="313531" cy="396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6"/>
          <p:cNvSpPr txBox="1"/>
          <p:nvPr/>
        </p:nvSpPr>
        <p:spPr>
          <a:xfrm>
            <a:off x="2494539" y="1520150"/>
            <a:ext cx="7157417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5400" spc="5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9379" flipV="1">
            <a:off x="252569" y="1188327"/>
            <a:ext cx="2238017" cy="18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7 L 0.41927 0.1895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4" y="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914399" y="330230"/>
            <a:ext cx="10466364" cy="1018520"/>
            <a:chOff x="914400" y="1348797"/>
            <a:chExt cx="7696200" cy="533400"/>
          </a:xfrm>
        </p:grpSpPr>
        <p:sp>
          <p:nvSpPr>
            <p:cNvPr id="3" name="Rounded Rectangle 2"/>
            <p:cNvSpPr/>
            <p:nvPr/>
          </p:nvSpPr>
          <p:spPr>
            <a:xfrm>
              <a:off x="914400" y="1348797"/>
              <a:ext cx="7696200" cy="533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270000" dist="27940" dir="5400000" sx="182000" sy="182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799" y="1421833"/>
              <a:ext cx="7391400" cy="43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ব্যবহারিক পত্র </a:t>
              </a:r>
              <a:endPara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01039" y="2335229"/>
            <a:ext cx="10072468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চাকরির আবেদন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 প্রদান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প্রভৃতি প্রয়োজনে যে পত্র রচনা করা হয় তাকে ব্যবহারিক পত্র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914399" y="330230"/>
            <a:ext cx="10466364" cy="1018520"/>
            <a:chOff x="914400" y="1348797"/>
            <a:chExt cx="7696200" cy="533400"/>
          </a:xfrm>
        </p:grpSpPr>
        <p:sp>
          <p:nvSpPr>
            <p:cNvPr id="3" name="Rounded Rectangle 2"/>
            <p:cNvSpPr/>
            <p:nvPr/>
          </p:nvSpPr>
          <p:spPr>
            <a:xfrm>
              <a:off x="914400" y="1348797"/>
              <a:ext cx="7696200" cy="533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270000" dist="27940" dir="5400000" sx="182000" sy="182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799" y="1421833"/>
              <a:ext cx="7391400" cy="43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সামাজিক পত্র </a:t>
              </a:r>
              <a:endPara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01039" y="2335229"/>
            <a:ext cx="10072468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 মানুষ পরস্পরের সাথে যোগাযোগ করে । বিভিন্ন উৎসব –অনুষ্ঠানের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আমন্ত্রণ বা নিমন্ত্রণ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মানপত্র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 পত্র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বিদায়ীপত্র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প্রভৃতি সামাজিক পত্র বলে পরিচিত।  </a:t>
            </a:r>
            <a:endParaRPr lang="en-US" sz="40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85186" y="615050"/>
            <a:ext cx="9301513" cy="5002527"/>
            <a:chOff x="1985186" y="615050"/>
            <a:chExt cx="9301513" cy="50025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3316405" y="615050"/>
              <a:ext cx="4776717" cy="769441"/>
            </a:xfrm>
            <a:prstGeom prst="rect">
              <a:avLst/>
            </a:prstGeom>
            <a:ln w="19050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5186" y="4977497"/>
              <a:ext cx="9301513" cy="640080"/>
            </a:xfrm>
            <a:prstGeom prst="rect">
              <a:avLst/>
            </a:prstGeom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চাকরির আবেদন পত্র কোন ধরনের পত্র</a:t>
              </a:r>
              <a:r>
                <a:rPr lang="bn-IN" sz="3600" dirty="0" smtClean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</a:t>
              </a:r>
              <a:endParaRPr lang="en-US" sz="36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406" y="1686732"/>
              <a:ext cx="4776717" cy="2826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5711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8" y="382137"/>
            <a:ext cx="910305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extrusionH="76200" contourW="12700" prstMaterial="metal">
            <a:bevelT w="374650" prst="convex"/>
            <a:extrusionClr>
              <a:schemeClr val="bg1"/>
            </a:extrusionClr>
            <a:contourClr>
              <a:srgbClr val="FFC000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পত্র লিখতে হলে নিম্নলিখিত নিয়মগুলো মেনে চলতে হবে-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450" y="1821059"/>
            <a:ext cx="803284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১।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ভাষা সহজ-সরল ও প্রাঞ্জল হতে হবে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450" y="2636667"/>
            <a:ext cx="803284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চিঠির বক্তব্য হতে হবে সুস্পষ্ট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449" y="3452275"/>
            <a:ext cx="803284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চিঠি লেখার নির্দিষ্ট পদ্ধতি মেনে চলতে হবে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450" y="4267883"/>
            <a:ext cx="803284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খামের </a:t>
            </a:r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 </a:t>
            </a:r>
            <a:r>
              <a:rPr lang="bn-BD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ঠিকানা সুস্পষ্টাক্ষরে লিখতে হবে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4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464234" y="330230"/>
            <a:ext cx="10972800" cy="1018520"/>
            <a:chOff x="914400" y="1348797"/>
            <a:chExt cx="7696200" cy="5334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914400" y="1348797"/>
              <a:ext cx="7696200" cy="533400"/>
            </a:xfrm>
            <a:prstGeom prst="roundRect">
              <a:avLst/>
            </a:prstGeom>
            <a:grpFill/>
            <a:ln>
              <a:noFill/>
            </a:ln>
            <a:effectLst>
              <a:outerShdw blurRad="1270000" dist="27940" dir="5400000" sx="182000" sy="182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799" y="1421833"/>
              <a:ext cx="7391400" cy="4029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141816" y="469691"/>
            <a:ext cx="7377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আদর্শ ব্যক্তিগত পত্রের কাঠামোতে ছয়টি অংশ থাকে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4614029" y="1481898"/>
            <a:ext cx="723626" cy="7390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71455" y="2314167"/>
            <a:ext cx="9690329" cy="739049"/>
            <a:chOff x="1071455" y="2314167"/>
            <a:chExt cx="9690329" cy="739049"/>
          </a:xfrm>
        </p:grpSpPr>
        <p:sp>
          <p:nvSpPr>
            <p:cNvPr id="8" name="Oval 7"/>
            <p:cNvSpPr/>
            <p:nvPr/>
          </p:nvSpPr>
          <p:spPr>
            <a:xfrm>
              <a:off x="1071455" y="2314167"/>
              <a:ext cx="723626" cy="739049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/>
                <a:t>২ 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22260" y="2452858"/>
              <a:ext cx="8739524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স্থান / ঠিকানা ও তারিখ 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1455" y="3094434"/>
            <a:ext cx="9690329" cy="739049"/>
            <a:chOff x="1071455" y="3094434"/>
            <a:chExt cx="9690329" cy="739049"/>
          </a:xfrm>
        </p:grpSpPr>
        <p:sp>
          <p:nvSpPr>
            <p:cNvPr id="9" name="Oval 8"/>
            <p:cNvSpPr/>
            <p:nvPr/>
          </p:nvSpPr>
          <p:spPr>
            <a:xfrm>
              <a:off x="1071455" y="3094434"/>
              <a:ext cx="723626" cy="739049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/>
                <a:t>৩ 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22259" y="3158872"/>
              <a:ext cx="8739525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সম্বোধন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বা সম্ভাষণ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71455" y="3911344"/>
            <a:ext cx="9690330" cy="739405"/>
            <a:chOff x="1071455" y="3911344"/>
            <a:chExt cx="9690330" cy="739405"/>
          </a:xfrm>
        </p:grpSpPr>
        <p:sp>
          <p:nvSpPr>
            <p:cNvPr id="10" name="Oval 9"/>
            <p:cNvSpPr/>
            <p:nvPr/>
          </p:nvSpPr>
          <p:spPr>
            <a:xfrm>
              <a:off x="1071455" y="3911344"/>
              <a:ext cx="723626" cy="739049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/>
                <a:t>৪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22259" y="4065974"/>
              <a:ext cx="8739526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মূল পত্র /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চিঠির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বক্তব্যবিষয়/পত্রগর্ভ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।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71455" y="4650393"/>
            <a:ext cx="9690330" cy="739049"/>
            <a:chOff x="1071455" y="4650393"/>
            <a:chExt cx="9690330" cy="739049"/>
          </a:xfrm>
        </p:grpSpPr>
        <p:sp>
          <p:nvSpPr>
            <p:cNvPr id="14" name="Oval 13"/>
            <p:cNvSpPr/>
            <p:nvPr/>
          </p:nvSpPr>
          <p:spPr>
            <a:xfrm>
              <a:off x="1071455" y="4650393"/>
              <a:ext cx="723626" cy="739049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/>
                <a:t>৫ 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22259" y="4789084"/>
              <a:ext cx="8739526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পত্র লেখকের নিবেদন ও স্বাক্ষর / বিদায় সম্ভাষণ।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71455" y="5430660"/>
            <a:ext cx="9732491" cy="739049"/>
            <a:chOff x="1071455" y="5430660"/>
            <a:chExt cx="9732491" cy="739049"/>
          </a:xfrm>
        </p:grpSpPr>
        <p:sp>
          <p:nvSpPr>
            <p:cNvPr id="11" name="Oval 10"/>
            <p:cNvSpPr/>
            <p:nvPr/>
          </p:nvSpPr>
          <p:spPr>
            <a:xfrm>
              <a:off x="1071455" y="5430660"/>
              <a:ext cx="723626" cy="739049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/>
                <a:t>৬</a:t>
              </a:r>
              <a:endParaRPr lang="en-US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18730" y="5430660"/>
              <a:ext cx="8785216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চিঠির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খাম/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শিরোনাম</a:t>
              </a:r>
              <a:r>
                <a:rPr lang="bn-IN" sz="3200" dirty="0" smtClean="0"/>
                <a:t>।   </a:t>
              </a:r>
              <a:endParaRPr lang="en-US" sz="32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1455" y="1426611"/>
            <a:ext cx="9591853" cy="774929"/>
            <a:chOff x="1071455" y="1426611"/>
            <a:chExt cx="9591853" cy="774929"/>
          </a:xfrm>
        </p:grpSpPr>
        <p:sp>
          <p:nvSpPr>
            <p:cNvPr id="13" name="TextBox 12"/>
            <p:cNvSpPr txBox="1"/>
            <p:nvPr/>
          </p:nvSpPr>
          <p:spPr>
            <a:xfrm>
              <a:off x="2018730" y="1616765"/>
              <a:ext cx="8644578" cy="584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মঙ্গলোচ্চারণ বা সৃষ্টি কর্তাকে স্মরণ।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071455" y="1426611"/>
              <a:ext cx="723626" cy="739049"/>
            </a:xfrm>
            <a:prstGeom prst="ellips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/>
                <a:t>১  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323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0" y="5155946"/>
            <a:ext cx="6026624" cy="15375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978146"/>
            <a:ext cx="7496033" cy="408042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" y="531125"/>
            <a:ext cx="3776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  মঙ্গলসূচক শব্দ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181682"/>
            <a:ext cx="3776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  ১। স্থান ও তারিখ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765882"/>
            <a:ext cx="3776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  ২। সম্বোধন বা সম্ভাষণ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00" y="2657546"/>
            <a:ext cx="4770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  ৩। চিঠির বক্তব্যবিষয়/পত্রগর্ভ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4077282"/>
            <a:ext cx="3776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  ৪। বিদায় সম্ভাষণ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875305"/>
            <a:ext cx="4372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  ৫। চিঠির খাম/ শিরোনাম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6757" y="569587"/>
            <a:ext cx="278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 smtClean="0">
                <a:latin typeface="NikoshBAN" pitchFamily="2" charset="0"/>
                <a:cs typeface="NikoshBAN" pitchFamily="2" charset="0"/>
              </a:rPr>
              <a:t>   এলাহী ভরসা/ওঁ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 মাতা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5563" y="994940"/>
            <a:ext cx="3279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খুলনা, </a:t>
            </a:r>
            <a:endParaRPr lang="bn-BD" sz="22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২০-০৮-২০২০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3537" y="1749790"/>
            <a:ext cx="2285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প্রিয় বন্ধু সবুজ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253" y="2178092"/>
            <a:ext cx="506849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আমার শুভেচ্ছা নিও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। আশা করি ভালো 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আছো 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আমার বার্ষিক পরীক্ষা শেষ হলে আমরা পরিবারের সবাই ষাট গম্বুজ মসজিদে বেড়াতে যাবো। তুমি যদি যেতে চাও তাহলে যোগাযোগ করো</a:t>
            </a:r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2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আজ আর নয় , তোমার বাবা মা কে আমার সালাম দিও।  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2701" y="3825805"/>
            <a:ext cx="2034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ইতি</a:t>
            </a:r>
          </a:p>
          <a:p>
            <a:pPr algn="r"/>
            <a:r>
              <a:rPr lang="bn-BD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তোমার </a:t>
            </a:r>
            <a:endParaRPr lang="bn-BD" sz="22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IN" sz="2200" dirty="0" smtClean="0">
                <a:latin typeface="NikoshBAN" pitchFamily="2" charset="0"/>
                <a:cs typeface="NikoshBAN" pitchFamily="2" charset="0"/>
              </a:rPr>
              <a:t>সুমন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599" y="5306662"/>
            <a:ext cx="1802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ডাকটিকিট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6400" y="5611462"/>
            <a:ext cx="125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প্রেরক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5611462"/>
            <a:ext cx="125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প্রাপক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391" y="5888223"/>
            <a:ext cx="300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সবুজ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১২/২০ এন কে রোড,যশোর।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5992462"/>
            <a:ext cx="25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সুমন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বি কে রায় রোড,খুলনা।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0999" y="150125"/>
            <a:ext cx="437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ব্যক্তিগত পত্রের নমূনা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3600" y="759725"/>
            <a:ext cx="3677143" cy="23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33600" y="1410283"/>
            <a:ext cx="4857307" cy="24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ket 23"/>
          <p:cNvSpPr/>
          <p:nvPr/>
        </p:nvSpPr>
        <p:spPr>
          <a:xfrm>
            <a:off x="8116423" y="1226796"/>
            <a:ext cx="198764" cy="685800"/>
          </a:xfrm>
          <a:prstGeom prst="leftBracket">
            <a:avLst>
              <a:gd name="adj" fmla="val 135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54350" y="1985155"/>
            <a:ext cx="1212850" cy="64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ket 25"/>
          <p:cNvSpPr/>
          <p:nvPr/>
        </p:nvSpPr>
        <p:spPr>
          <a:xfrm>
            <a:off x="5143968" y="2191457"/>
            <a:ext cx="331274" cy="1742692"/>
          </a:xfrm>
          <a:prstGeom prst="leftBracket">
            <a:avLst>
              <a:gd name="adj" fmla="val 135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62325" y="2864750"/>
            <a:ext cx="683253" cy="1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ket 27"/>
          <p:cNvSpPr/>
          <p:nvPr/>
        </p:nvSpPr>
        <p:spPr>
          <a:xfrm>
            <a:off x="9214953" y="3874566"/>
            <a:ext cx="397529" cy="1143000"/>
          </a:xfrm>
          <a:prstGeom prst="leftBracket">
            <a:avLst>
              <a:gd name="adj" fmla="val 1351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159000" y="4290325"/>
            <a:ext cx="5432896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134566" y="5319193"/>
            <a:ext cx="1291969" cy="304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971800" y="6098805"/>
            <a:ext cx="1222402" cy="76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270034" y="5433325"/>
            <a:ext cx="483" cy="1714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49140" y="1393742"/>
            <a:ext cx="2882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200" dirty="0" smtClean="0">
                <a:latin typeface="NikoshBAN" pitchFamily="2" charset="0"/>
                <a:cs typeface="NikoshBAN" pitchFamily="2" charset="0"/>
              </a:rPr>
              <a:t>শ্রদ্ধেয়/প্রিয়/ স্নেহের--,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2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28" grpId="0" animBg="1"/>
      <p:bldP spid="30" grpId="0" animBg="1"/>
      <p:bldP spid="33" grpId="0"/>
      <p:bldP spid="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2967" y="485633"/>
            <a:ext cx="5863988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বিদেশে চিঠি পাঠানোর ক্ষেত্রে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12726" y="1955042"/>
            <a:ext cx="7848600" cy="3048000"/>
            <a:chOff x="533400" y="1295400"/>
            <a:chExt cx="7848600" cy="3048000"/>
          </a:xfrm>
        </p:grpSpPr>
        <p:grpSp>
          <p:nvGrpSpPr>
            <p:cNvPr id="4" name="Group 3"/>
            <p:cNvGrpSpPr/>
            <p:nvPr/>
          </p:nvGrpSpPr>
          <p:grpSpPr>
            <a:xfrm>
              <a:off x="533400" y="1295400"/>
              <a:ext cx="7848600" cy="3048000"/>
              <a:chOff x="1676400" y="1752600"/>
              <a:chExt cx="7848600" cy="2734469"/>
            </a:xfrm>
          </p:grpSpPr>
          <p:pic>
            <p:nvPicPr>
              <p:cNvPr id="11" name="Picture 10" descr="in-1.jpg"/>
              <p:cNvPicPr>
                <a:picLocks noChangeAspect="1"/>
              </p:cNvPicPr>
              <p:nvPr/>
            </p:nvPicPr>
            <p:blipFill>
              <a:blip r:embed="rId2"/>
              <a:srcRect l="7196" t="17287" r="83810" b="17407"/>
              <a:stretch>
                <a:fillRect/>
              </a:stretch>
            </p:blipFill>
            <p:spPr>
              <a:xfrm>
                <a:off x="1676400" y="1752600"/>
                <a:ext cx="1066800" cy="2590800"/>
              </a:xfrm>
              <a:prstGeom prst="rect">
                <a:avLst/>
              </a:prstGeom>
            </p:spPr>
          </p:pic>
          <p:pic>
            <p:nvPicPr>
              <p:cNvPr id="12" name="Picture 11" descr="in-1.jpg"/>
              <p:cNvPicPr>
                <a:picLocks noChangeAspect="1"/>
              </p:cNvPicPr>
              <p:nvPr/>
            </p:nvPicPr>
            <p:blipFill>
              <a:blip r:embed="rId2"/>
              <a:srcRect l="43380" t="17287" r="10789" b="13785"/>
              <a:stretch>
                <a:fillRect/>
              </a:stretch>
            </p:blipFill>
            <p:spPr>
              <a:xfrm>
                <a:off x="2743200" y="1752600"/>
                <a:ext cx="6781800" cy="2734469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3581400" y="1676400"/>
              <a:ext cx="1552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BY  AIR MAIL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1981200"/>
              <a:ext cx="1086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1981200"/>
              <a:ext cx="586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TO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2514600"/>
              <a:ext cx="31014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NAME: `</a:t>
              </a:r>
              <a:r>
                <a:rPr lang="en-US" sz="2000" dirty="0" err="1" smtClean="0"/>
                <a:t>Avijit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Mondal</a:t>
              </a:r>
              <a:r>
                <a:rPr lang="en-US" sz="2000" dirty="0" smtClean="0"/>
                <a:t>’</a:t>
              </a:r>
            </a:p>
            <a:p>
              <a:r>
                <a:rPr lang="en-US" sz="2000" dirty="0" smtClean="0"/>
                <a:t>12/20 b .k. </a:t>
              </a:r>
              <a:r>
                <a:rPr lang="en-US" sz="2000" dirty="0"/>
                <a:t>R</a:t>
              </a:r>
              <a:r>
                <a:rPr lang="en-US" sz="2000" dirty="0" smtClean="0"/>
                <a:t>oy Road Khulna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2438400"/>
              <a:ext cx="202170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NAME: ASHA’</a:t>
              </a:r>
            </a:p>
            <a:p>
              <a:r>
                <a:rPr lang="en-US" sz="2000" dirty="0" smtClean="0"/>
                <a:t>SINGAPOOR CITY </a:t>
              </a:r>
            </a:p>
            <a:p>
              <a:r>
                <a:rPr lang="en-US" sz="2000" dirty="0" smtClean="0"/>
                <a:t>IL-26587-2313/FP</a:t>
              </a:r>
            </a:p>
            <a:p>
              <a:r>
                <a:rPr lang="en-US" sz="2000" dirty="0" smtClean="0"/>
                <a:t>SINGAPOOR 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5538" y="1676400"/>
              <a:ext cx="90826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STAMP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98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94156" y="53612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38" y="2006116"/>
            <a:ext cx="5336275" cy="28152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569913" y="5310256"/>
            <a:ext cx="7856977" cy="660837"/>
          </a:xfrm>
          <a:prstGeom prst="rect">
            <a:avLst/>
          </a:prstGeom>
          <a:ln w="15875" cmpd="thickThin">
            <a:solidFill>
              <a:schemeClr val="tx1"/>
            </a:solidFill>
            <a:prstDash val="lgDashDotDot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bn-IN" sz="3200" b="1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পিতার কাছে টাকা চেয়ে পত্র লিখ (দলে আলোচনা করে) ।    </a:t>
            </a:r>
            <a:endParaRPr lang="en-US" sz="3600" b="1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6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472" y="280484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1612" y="1450886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টি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9338" y="141175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চিঠির কতটি অংশ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9338" y="2283689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 পত্র কোন ধরনের পত্র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9338" y="3142776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আত্মীয়-স্বজনের কাছে লেখা পত্র হল ?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9338" y="4060878"/>
            <a:ext cx="6384476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মানপত্র কোন ধরনের পত্র ?      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9337" y="4830926"/>
            <a:ext cx="6384477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লেখকের ঠিকানা কোথায় থাকে?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61612" y="2283689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ব্যবহারিক পত্র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61612" y="313185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ব্যক্তিগত পত্র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1612" y="4056032"/>
            <a:ext cx="3411940" cy="5847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সামজিক পত্র 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61612" y="4830926"/>
            <a:ext cx="3411940" cy="52322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পত্রের উপরের ডান পাশে</a:t>
            </a:r>
            <a:endParaRPr lang="en-US" sz="28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6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06472" y="439002"/>
            <a:ext cx="7315200" cy="72105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8294" y="439003"/>
            <a:ext cx="51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কতিপয় গুরুত্বপূর্ণ ব্যক্তিগত পত্র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582" y="1610436"/>
            <a:ext cx="105360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বই কেনার জন্য টাকা চেয়ে পিতার নিকট পত্র লিখ।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তোমার জীবনের লক্ষ্য জানিয়ে পিতার নিকট পত্র লিখ।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বনভোজনের বর্ণনা দিয়ে বন্ধুকে পত্র লিখ।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বড় বোনের বিয়ের নিমন্ত্রণ জানিয়ে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বন্ধুকে পত্র লিখ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পরীক্ষায় কৃতিত্ব প্রদর্শনের জন্য বন্ধুকে অভিনন্দন জানিয়ে পত্র লিখ 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ঐতিহাসিক স্থানে ভ্রমনের অভিজ্ঞতা জানিয়ে বন্ধুকে পত্র লিখ।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এস এস সি পরীক্ষার পর অবসর দিনগুলো কীভাবে কাটাবে তা জানিয়ে বন্ধুকে পত্র লিখ।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সড়ক দুর্ঘটনার বর্নণা জানিয়ে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বন্ধুকে পত্র লিখ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বাংলাদেশের ক্রিকেটের ভবিষ্যৎ জানিয়ে বন্ধুকে পত্র লিখ।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ধুমপানের কুফল জানিয়ে ছোট ভাইকে পত্র লিখ।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6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73" y="4121994"/>
            <a:ext cx="1380904" cy="2111931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A6F1E15F-5DE5-49A6-8072-4CCF652C8778}"/>
              </a:ext>
            </a:extLst>
          </p:cNvPr>
          <p:cNvSpPr txBox="1"/>
          <p:nvPr/>
        </p:nvSpPr>
        <p:spPr>
          <a:xfrm>
            <a:off x="238271" y="234614"/>
            <a:ext cx="1163458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7949" y="1543254"/>
            <a:ext cx="9134902" cy="229344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(বাংলা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),এম এ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এড(১ম শ্রেণি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  <a:endParaRPr lang="bn-BD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1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7949" y="3998788"/>
            <a:ext cx="9134902" cy="2459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২য় পত্র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       নবম/ দশম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চিঠি / পত্র 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-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2211" r="3670" b="11620"/>
          <a:stretch/>
        </p:blipFill>
        <p:spPr>
          <a:xfrm>
            <a:off x="238271" y="1543254"/>
            <a:ext cx="2402005" cy="2293449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443491" y="1543255"/>
            <a:ext cx="2094993" cy="2293448"/>
            <a:chOff x="2529413" y="1597028"/>
            <a:chExt cx="2094993" cy="24790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9413" y="1597028"/>
              <a:ext cx="2094993" cy="24790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12" y="1978925"/>
              <a:ext cx="1389886" cy="16240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37238">
            <a:off x="9248570" y="1730220"/>
            <a:ext cx="699590" cy="2818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1" y="3958619"/>
            <a:ext cx="2361204" cy="248602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79187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8291" y="363301"/>
            <a:ext cx="5336275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80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36" y="1746913"/>
            <a:ext cx="3019187" cy="2198406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71843" y="4975605"/>
            <a:ext cx="11237881" cy="933875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Wingdings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itchFamily="18" charset="0"/>
                <a:cs typeface="NikoshBAN" panose="02000000000000000000" pitchFamily="2" charset="0"/>
              </a:rPr>
              <a:t>তোমার জীবনের লক্ষ্য জানিয়ে তোমার পিতার নিকট পত্র লিখ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8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828" y="114450"/>
            <a:ext cx="11890082" cy="5937286"/>
            <a:chOff x="726373" y="4170729"/>
            <a:chExt cx="3429000" cy="1981200"/>
          </a:xfrm>
          <a:solidFill>
            <a:srgbClr val="FFFF00"/>
          </a:solidFill>
        </p:grpSpPr>
        <p:sp>
          <p:nvSpPr>
            <p:cNvPr id="4" name="Rectangle 3"/>
            <p:cNvSpPr/>
            <p:nvPr/>
          </p:nvSpPr>
          <p:spPr>
            <a:xfrm>
              <a:off x="726373" y="4170729"/>
              <a:ext cx="3429000" cy="19812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86992" y="4207642"/>
              <a:ext cx="1210667" cy="457199"/>
              <a:chOff x="2886992" y="4207642"/>
              <a:chExt cx="1210667" cy="457199"/>
            </a:xfrm>
            <a:grpFill/>
          </p:grpSpPr>
          <p:pic>
            <p:nvPicPr>
              <p:cNvPr id="8" name="Picture 7" descr="1st_stamp_of_bangladesh.jpg"/>
              <p:cNvPicPr>
                <a:picLocks noChangeAspect="1"/>
              </p:cNvPicPr>
              <p:nvPr/>
            </p:nvPicPr>
            <p:blipFill>
              <a:blip r:embed="rId2"/>
              <a:srcRect l="3509" t="54517" r="77193" b="4886"/>
              <a:stretch>
                <a:fillRect/>
              </a:stretch>
            </p:blipFill>
            <p:spPr>
              <a:xfrm>
                <a:off x="3716659" y="4207642"/>
                <a:ext cx="381000" cy="457199"/>
              </a:xfrm>
              <a:prstGeom prst="rect">
                <a:avLst/>
              </a:prstGeom>
              <a:grp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116476" y="4207642"/>
                <a:ext cx="486143" cy="1951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বাংলাদেশ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86992" y="4382625"/>
                <a:ext cx="771953" cy="27729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পোস্টকার্ড</a:t>
                </a:r>
              </a:p>
              <a:p>
                <a:pPr algn="ctr"/>
                <a:r>
                  <a:rPr lang="bn-IN" sz="1600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en-US" sz="1600" dirty="0" smtClean="0">
                    <a:latin typeface="NikoshBAN" pitchFamily="2" charset="0"/>
                    <a:cs typeface="NikoshBAN" pitchFamily="2" charset="0"/>
                  </a:rPr>
                  <a:t>BANGLADESH</a:t>
                </a:r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27226" y="4722569"/>
              <a:ext cx="1600200" cy="8524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নামঃ ............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...................</a:t>
              </a:r>
              <a:endParaRPr lang="bn-BD" sz="4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ঠিকানাঃ .........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...................</a:t>
              </a:r>
              <a:endParaRPr lang="bn-BD" sz="40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.....................</a:t>
              </a:r>
            </a:p>
            <a:p>
              <a:endParaRPr lang="bn-BD" sz="40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91650" y="5890556"/>
              <a:ext cx="472118" cy="1951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পোস্টকোড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645165" y="5299879"/>
            <a:ext cx="616002" cy="52191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287533" y="5299878"/>
            <a:ext cx="616002" cy="52191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903535" y="5299878"/>
            <a:ext cx="616002" cy="52191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519537" y="5299878"/>
            <a:ext cx="616002" cy="521915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5400000">
            <a:off x="-509922" y="2154532"/>
            <a:ext cx="5306098" cy="185712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wordArtVert" wrap="none" lIns="68580" tIns="0" rIns="68580" bIns="34290" numCol="1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0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925" y="150126"/>
            <a:ext cx="76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 দেখি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402" y="5756769"/>
            <a:ext cx="767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bn-IN" sz="40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 কি দেখলে? </a:t>
            </a:r>
            <a:endParaRPr lang="en-US" sz="3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7" y="925034"/>
            <a:ext cx="3578487" cy="1817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59" y="796457"/>
            <a:ext cx="3752141" cy="1945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7" y="3574833"/>
            <a:ext cx="3578487" cy="1930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0" y="3574832"/>
            <a:ext cx="3561910" cy="1930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93" y="1388921"/>
            <a:ext cx="1847850" cy="3775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704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7"/>
          <a:stretch/>
        </p:blipFill>
        <p:spPr>
          <a:xfrm>
            <a:off x="5704765" y="1187355"/>
            <a:ext cx="5254388" cy="4940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5" y="1187355"/>
            <a:ext cx="4339987" cy="4940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60811" y="368489"/>
            <a:ext cx="768369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এসো আরো দুটি ছবি দেখি 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6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148215"/>
            <a:ext cx="8516203" cy="5143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4945CF-F571-4BB8-963F-1624D84CAE80}"/>
              </a:ext>
            </a:extLst>
          </p:cNvPr>
          <p:cNvSpPr txBox="1"/>
          <p:nvPr/>
        </p:nvSpPr>
        <p:spPr>
          <a:xfrm>
            <a:off x="3199269" y="1751784"/>
            <a:ext cx="5430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7E1578-5162-4E62-8A01-9ECE05E84430}"/>
              </a:ext>
            </a:extLst>
          </p:cNvPr>
          <p:cNvSpPr txBox="1"/>
          <p:nvPr/>
        </p:nvSpPr>
        <p:spPr>
          <a:xfrm>
            <a:off x="3199269" y="3752397"/>
            <a:ext cx="585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 / পত্র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97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5108607" y="290098"/>
            <a:ext cx="322827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717" y="1575235"/>
            <a:ext cx="5134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84963" y="2695571"/>
            <a:ext cx="9248262" cy="73904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বিভিন্ন প্রকার পত্র সম্পর্কে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 2"/>
              </a:rPr>
              <a:t>বলতে 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61107" y="3493080"/>
            <a:ext cx="9285766" cy="702324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 2"/>
              </a:rPr>
              <a:t>একটি পত্রের বিভিন্ন অংশ 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 2"/>
              </a:rPr>
              <a:t>বিশ্লেষণ 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পারবে </a:t>
            </a:r>
            <a:r>
              <a:rPr lang="bn-IN" sz="3600" kern="120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kern="1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77361" y="4238998"/>
            <a:ext cx="9269512" cy="906208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 2"/>
              </a:rPr>
              <a:t>নতুন একটি পত্র তৈরি করে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 2"/>
              </a:rPr>
              <a:t>প্রিয়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 2"/>
              </a:rPr>
              <a:t>মানুষদের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সাথে যোগাযোগ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 2"/>
              </a:rPr>
              <a:t>করতে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পারবে </a:t>
            </a:r>
            <a:r>
              <a:rPr lang="bn-IN" sz="36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6538" y="2695571"/>
            <a:ext cx="723626" cy="7390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১</a:t>
            </a:r>
            <a:endParaRPr lang="en-US" sz="3600" dirty="0"/>
          </a:p>
        </p:txBody>
      </p:sp>
      <p:sp>
        <p:nvSpPr>
          <p:cNvPr id="13" name="Oval 12"/>
          <p:cNvSpPr/>
          <p:nvPr/>
        </p:nvSpPr>
        <p:spPr>
          <a:xfrm>
            <a:off x="1296538" y="3499949"/>
            <a:ext cx="723626" cy="7390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২ 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1325136" y="4304327"/>
            <a:ext cx="723626" cy="73904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৩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375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3378" y="576775"/>
            <a:ext cx="5809957" cy="4377363"/>
            <a:chOff x="1533378" y="576775"/>
            <a:chExt cx="5809957" cy="43773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6" t="27301"/>
            <a:stretch/>
          </p:blipFill>
          <p:spPr>
            <a:xfrm>
              <a:off x="1637732" y="1759601"/>
              <a:ext cx="5705603" cy="3194537"/>
            </a:xfrm>
            <a:prstGeom prst="rect">
              <a:avLst/>
            </a:prstGeom>
            <a:ln w="88900" cap="sq" cmpd="thickThin">
              <a:solidFill>
                <a:srgbClr val="DC1E9D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533378" y="576775"/>
              <a:ext cx="5809957" cy="92333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 পাঠ</a:t>
              </a:r>
              <a:endPara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40555" y="2112034"/>
            <a:ext cx="4169434" cy="2316849"/>
            <a:chOff x="4724400" y="3556336"/>
            <a:chExt cx="4169434" cy="2316849"/>
          </a:xfrm>
        </p:grpSpPr>
        <p:grpSp>
          <p:nvGrpSpPr>
            <p:cNvPr id="7" name="Group 6"/>
            <p:cNvGrpSpPr/>
            <p:nvPr/>
          </p:nvGrpSpPr>
          <p:grpSpPr>
            <a:xfrm>
              <a:off x="4724400" y="3556336"/>
              <a:ext cx="4169434" cy="2316849"/>
              <a:chOff x="4953000" y="3556337"/>
              <a:chExt cx="3810000" cy="1600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953000" y="3556337"/>
                <a:ext cx="3733800" cy="16002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96200" y="3556337"/>
                <a:ext cx="1066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ডাকটিকিট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667622" y="3581400"/>
                <a:ext cx="990600" cy="3048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724400" y="3592624"/>
              <a:ext cx="2386448" cy="30777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1400" b="1" dirty="0" smtClean="0">
                  <a:latin typeface="NikoshBAN" pitchFamily="2" charset="0"/>
                  <a:cs typeface="NikoshBAN" pitchFamily="2" charset="0"/>
                </a:rPr>
                <a:t>‘যৌতুক দেয়া-নেয়া শাস্তিযোগ্য অপরাধ’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74230" y="5478810"/>
              <a:ext cx="8611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পোস্টকোড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077200" y="5562600"/>
              <a:ext cx="609600" cy="179614"/>
              <a:chOff x="533400" y="3048000"/>
              <a:chExt cx="1066800" cy="31432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33400" y="3048000"/>
                <a:ext cx="1066800" cy="3048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903288" y="3203574"/>
                <a:ext cx="313531" cy="3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646113" y="3203574"/>
                <a:ext cx="313531" cy="3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1179513" y="3203574"/>
                <a:ext cx="313531" cy="39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/>
          <p:cNvGrpSpPr/>
          <p:nvPr/>
        </p:nvGrpSpPr>
        <p:grpSpPr>
          <a:xfrm>
            <a:off x="8276721" y="2692202"/>
            <a:ext cx="1935788" cy="1559257"/>
            <a:chOff x="11621084" y="-754091"/>
            <a:chExt cx="4552153" cy="4038600"/>
          </a:xfrm>
        </p:grpSpPr>
        <p:sp>
          <p:nvSpPr>
            <p:cNvPr id="23" name="Oval 22"/>
            <p:cNvSpPr/>
            <p:nvPr/>
          </p:nvSpPr>
          <p:spPr>
            <a:xfrm>
              <a:off x="11677437" y="-754091"/>
              <a:ext cx="4495800" cy="4038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2984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21084" y="507904"/>
              <a:ext cx="3889613" cy="1514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/ চিঠি </a:t>
              </a:r>
              <a:endParaRPr lang="en-US" sz="7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99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6769" y="4557930"/>
            <a:ext cx="3140320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ব্যক্তিগত 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153" y="4592513"/>
            <a:ext cx="294425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4"/>
          <p:cNvGrpSpPr/>
          <p:nvPr/>
        </p:nvGrpSpPr>
        <p:grpSpPr>
          <a:xfrm>
            <a:off x="914399" y="330230"/>
            <a:ext cx="10466364" cy="1018520"/>
            <a:chOff x="914400" y="1348797"/>
            <a:chExt cx="7696200" cy="533400"/>
          </a:xfrm>
        </p:grpSpPr>
        <p:sp>
          <p:nvSpPr>
            <p:cNvPr id="19" name="Rounded Rectangle 18"/>
            <p:cNvSpPr/>
            <p:nvPr/>
          </p:nvSpPr>
          <p:spPr>
            <a:xfrm>
              <a:off x="914400" y="1348797"/>
              <a:ext cx="7696200" cy="533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270000" dist="27940" dir="5400000" sx="182000" sy="182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799" y="1421833"/>
              <a:ext cx="7391400" cy="33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সাধারণত পত্র তিন ধরনের হয়ে থাকে </a:t>
              </a:r>
              <a:endPara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705848" y="4605411"/>
            <a:ext cx="294425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সামাজিক পত্র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399" y="1402879"/>
            <a:ext cx="10086536" cy="2423533"/>
            <a:chOff x="914399" y="1402879"/>
            <a:chExt cx="10086536" cy="2423533"/>
          </a:xfrm>
        </p:grpSpPr>
        <p:sp>
          <p:nvSpPr>
            <p:cNvPr id="23" name="Down Arrow 22"/>
            <p:cNvSpPr/>
            <p:nvPr/>
          </p:nvSpPr>
          <p:spPr>
            <a:xfrm>
              <a:off x="5444194" y="1402879"/>
              <a:ext cx="548641" cy="8338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4399" y="2262758"/>
              <a:ext cx="10086536" cy="47830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420837" y="2825466"/>
              <a:ext cx="520505" cy="10009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5479366" y="2834267"/>
              <a:ext cx="513469" cy="9192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10177974" y="2820200"/>
              <a:ext cx="611946" cy="1006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19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914399" y="231756"/>
            <a:ext cx="10466364" cy="1018520"/>
            <a:chOff x="914400" y="1348797"/>
            <a:chExt cx="7696200" cy="533400"/>
          </a:xfrm>
        </p:grpSpPr>
        <p:sp>
          <p:nvSpPr>
            <p:cNvPr id="3" name="Rounded Rectangle 2"/>
            <p:cNvSpPr/>
            <p:nvPr/>
          </p:nvSpPr>
          <p:spPr>
            <a:xfrm>
              <a:off x="914400" y="1348797"/>
              <a:ext cx="7696200" cy="53340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270000" dist="27940" dir="5400000" sx="182000" sy="182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6799" y="1421833"/>
              <a:ext cx="7391400" cy="435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       </a:t>
              </a:r>
              <a:r>
                <a:rPr lang="bn-IN" sz="4800" dirty="0" smtClean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ব্যক্তিগত পত্র </a:t>
              </a:r>
              <a:endPara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399" y="1842868"/>
            <a:ext cx="10733649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পরিবার – পরিজন, আত্মীয় স্বজন ও বন্ধু বান্ধবের কাছে যে পত্র লেখা হয় তাকে ব্যক্তিগত পত্র হিসাবে বিবেচনা করা হয়, </a:t>
            </a:r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5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712</Words>
  <Application>Microsoft Office PowerPoint</Application>
  <PresentationFormat>Widescreen</PresentationFormat>
  <Paragraphs>132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78</cp:revision>
  <dcterms:created xsi:type="dcterms:W3CDTF">2020-08-06T14:52:41Z</dcterms:created>
  <dcterms:modified xsi:type="dcterms:W3CDTF">2020-09-01T16:34:04Z</dcterms:modified>
</cp:coreProperties>
</file>