
<file path=[Content_Types].xml><?xml version="1.0" encoding="utf-8"?>
<Types xmlns="http://schemas.openxmlformats.org/package/2006/content-types">
  <Default Extension="gif" ContentType="image/gif"/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397" r:id="rId3"/>
    <p:sldId id="315" r:id="rId4"/>
    <p:sldId id="320" r:id="rId5"/>
    <p:sldId id="322" r:id="rId6"/>
    <p:sldId id="468" r:id="rId7"/>
    <p:sldId id="317" r:id="rId8"/>
    <p:sldId id="324" r:id="rId9"/>
    <p:sldId id="326" r:id="rId10"/>
    <p:sldId id="314" r:id="rId11"/>
    <p:sldId id="467" r:id="rId12"/>
    <p:sldId id="323" r:id="rId13"/>
    <p:sldId id="312" r:id="rId14"/>
    <p:sldId id="471" r:id="rId15"/>
    <p:sldId id="325" r:id="rId16"/>
    <p:sldId id="470" r:id="rId17"/>
    <p:sldId id="464" r:id="rId18"/>
    <p:sldId id="465" r:id="rId19"/>
    <p:sldId id="473" r:id="rId20"/>
    <p:sldId id="463" r:id="rId21"/>
    <p:sldId id="394" r:id="rId22"/>
    <p:sldId id="316" r:id="rId23"/>
    <p:sldId id="4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11Pnw6i3DCCm1iyd8FDtw==" hashData="ceOy3PEx49Neb2nFrgc7TUp7dFu3rdVRhctP5OTFv09EkR4auwdYVccv0H7ZUZk6pKY6YQM3y6PMs3M3baX+3A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96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84DECF8F-710B-4EE6-8815-E53B8002A2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15"/>
            </a:avLst>
          </a:prstGeom>
          <a:gradFill>
            <a:gsLst>
              <a:gs pos="0">
                <a:srgbClr val="00B0F0"/>
              </a:gs>
              <a:gs pos="67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A8A94-A6BA-4507-89CE-4A278E512A23}"/>
              </a:ext>
            </a:extLst>
          </p:cNvPr>
          <p:cNvSpPr/>
          <p:nvPr userDrawn="1"/>
        </p:nvSpPr>
        <p:spPr>
          <a:xfrm>
            <a:off x="1154718" y="6557887"/>
            <a:ext cx="106815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Mostafijur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 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Sumon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 (Mathematics) , Ahmed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Bawany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Academy School &amp; College, Dhaka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cell: 01916-159922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DCB87-9ADB-4797-A643-F6B151A9D8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1" y="6635984"/>
            <a:ext cx="225972" cy="2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3" Type="http://schemas.openxmlformats.org/officeDocument/2006/relationships/image" Target="../media/image1690.png"/><Relationship Id="rId7" Type="http://schemas.openxmlformats.org/officeDocument/2006/relationships/image" Target="../media/image1730.png"/><Relationship Id="rId2" Type="http://schemas.openxmlformats.org/officeDocument/2006/relationships/image" Target="../media/image1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0.png"/><Relationship Id="rId11" Type="http://schemas.openxmlformats.org/officeDocument/2006/relationships/image" Target="../media/image177.png"/><Relationship Id="rId5" Type="http://schemas.openxmlformats.org/officeDocument/2006/relationships/image" Target="../media/image1710.png"/><Relationship Id="rId10" Type="http://schemas.openxmlformats.org/officeDocument/2006/relationships/image" Target="../media/image176.png"/><Relationship Id="rId4" Type="http://schemas.openxmlformats.org/officeDocument/2006/relationships/image" Target="../media/image1700.png"/><Relationship Id="rId9" Type="http://schemas.openxmlformats.org/officeDocument/2006/relationships/image" Target="../media/image17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79.png"/><Relationship Id="rId7" Type="http://schemas.openxmlformats.org/officeDocument/2006/relationships/image" Target="../media/image77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11" Type="http://schemas.openxmlformats.org/officeDocument/2006/relationships/image" Target="../media/image183.png"/><Relationship Id="rId5" Type="http://schemas.openxmlformats.org/officeDocument/2006/relationships/image" Target="../media/image181.png"/><Relationship Id="rId10" Type="http://schemas.openxmlformats.org/officeDocument/2006/relationships/image" Target="../media/image182.png"/><Relationship Id="rId4" Type="http://schemas.openxmlformats.org/officeDocument/2006/relationships/image" Target="../media/image180.png"/><Relationship Id="rId9" Type="http://schemas.openxmlformats.org/officeDocument/2006/relationships/image" Target="../media/image7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2808211" y="5543550"/>
            <a:ext cx="634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ক্লাশে সবাইকে স্বাগতম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05A00-005D-49AE-9D94-0764FDFF5C18}"/>
              </a:ext>
            </a:extLst>
          </p:cNvPr>
          <p:cNvSpPr/>
          <p:nvPr/>
        </p:nvSpPr>
        <p:spPr>
          <a:xfrm>
            <a:off x="1932393" y="298787"/>
            <a:ext cx="79230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Pythagorean Theorem Animated Gifs demonstrating the formula and area">
            <a:extLst>
              <a:ext uri="{FF2B5EF4-FFF2-40B4-BE49-F238E27FC236}">
                <a16:creationId xmlns:a16="http://schemas.microsoft.com/office/drawing/2014/main" id="{4D8CB10B-7165-42B6-8CAC-22A74DEBBA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93" y="1314450"/>
            <a:ext cx="3927814" cy="39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065" y="241570"/>
            <a:ext cx="4708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পীথাগোরাসের উপপাদ্যঃ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67" y="1168169"/>
            <a:ext cx="3255573" cy="3255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97" y="4777699"/>
            <a:ext cx="11478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সমকোণি ত্রিভুজের অতিভুজের উপর অঙ্কিত বর্গের ক্ষেত্রফল </a:t>
            </a:r>
          </a:p>
          <a:p>
            <a:r>
              <a:rPr lang="bn-BD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 দুইবাহুর উপর অঙ্কিত বর্গের ক্ষেত্রফলের সমষ্টির সমান। 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97" t="3386" r="4891" b="2710"/>
          <a:stretch/>
        </p:blipFill>
        <p:spPr>
          <a:xfrm>
            <a:off x="837560" y="1224068"/>
            <a:ext cx="6854158" cy="32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EE190D-8AD0-4189-A4DF-1B10163A2293}"/>
              </a:ext>
            </a:extLst>
          </p:cNvPr>
          <p:cNvSpPr/>
          <p:nvPr/>
        </p:nvSpPr>
        <p:spPr>
          <a:xfrm>
            <a:off x="1095788" y="5287931"/>
            <a:ext cx="9461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অনুসারে , পীথাগোরাসের উপপাদ্যটি লিখ।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85D32-F89E-438E-9639-CB791AEA7E18}"/>
              </a:ext>
            </a:extLst>
          </p:cNvPr>
          <p:cNvSpPr txBox="1"/>
          <p:nvPr/>
        </p:nvSpPr>
        <p:spPr>
          <a:xfrm>
            <a:off x="5324237" y="2144502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7E10A-F05C-4983-911B-D96908F895A6}"/>
              </a:ext>
            </a:extLst>
          </p:cNvPr>
          <p:cNvSpPr txBox="1"/>
          <p:nvPr/>
        </p:nvSpPr>
        <p:spPr>
          <a:xfrm>
            <a:off x="2862887" y="4442421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B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6552C-B69B-4B07-8E68-4A0155118318}"/>
              </a:ext>
            </a:extLst>
          </p:cNvPr>
          <p:cNvSpPr txBox="1"/>
          <p:nvPr/>
        </p:nvSpPr>
        <p:spPr>
          <a:xfrm>
            <a:off x="7792712" y="4442421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C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1009707-41B9-4177-BE26-1BAC109DB431}"/>
              </a:ext>
            </a:extLst>
          </p:cNvPr>
          <p:cNvSpPr/>
          <p:nvPr/>
        </p:nvSpPr>
        <p:spPr>
          <a:xfrm rot="8081589">
            <a:off x="4148332" y="3300771"/>
            <a:ext cx="2869952" cy="2929632"/>
          </a:xfrm>
          <a:prstGeom prst="rtTriangl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D968DC-9F54-43C7-96BC-1504D4B6656C}"/>
              </a:ext>
            </a:extLst>
          </p:cNvPr>
          <p:cNvGrpSpPr/>
          <p:nvPr/>
        </p:nvGrpSpPr>
        <p:grpSpPr>
          <a:xfrm rot="8849804">
            <a:off x="5392411" y="2792828"/>
            <a:ext cx="381795" cy="305595"/>
            <a:chOff x="3352005" y="3581400"/>
            <a:chExt cx="381794" cy="30559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14971E-E80E-4D42-A832-160E6E9D8C40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1EAE59-D548-4CF7-BB6D-3AE3474A62F5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632C637-DE97-43D7-87FD-9E625E09A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515491" y="347778"/>
            <a:ext cx="1104961" cy="18240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0185B1-B891-4E14-A262-4509BCD66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5611574" y="347778"/>
            <a:ext cx="1083472" cy="1824037"/>
          </a:xfrm>
          <a:prstGeom prst="rect">
            <a:avLst/>
          </a:prstGeom>
        </p:spPr>
      </p:pic>
      <p:sp>
        <p:nvSpPr>
          <p:cNvPr id="21" name="Wave 20">
            <a:extLst>
              <a:ext uri="{FF2B5EF4-FFF2-40B4-BE49-F238E27FC236}">
                <a16:creationId xmlns:a16="http://schemas.microsoft.com/office/drawing/2014/main" id="{04A95AA2-620E-4BE7-82B5-93232E1E9381}"/>
              </a:ext>
            </a:extLst>
          </p:cNvPr>
          <p:cNvSpPr/>
          <p:nvPr/>
        </p:nvSpPr>
        <p:spPr>
          <a:xfrm>
            <a:off x="4129201" y="629939"/>
            <a:ext cx="3262656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5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8425 0.005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9883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7755768" y="538472"/>
            <a:ext cx="3461399" cy="2637402"/>
          </a:xfrm>
          <a:prstGeom prst="rtTriangl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7639" y="399417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3748" y="301542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117134" y="313913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352" y="425386"/>
                <a:ext cx="15278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52" y="425386"/>
                <a:ext cx="152785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31539" y="339493"/>
            <a:ext cx="558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00062" y="447215"/>
                <a:ext cx="166244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62" y="447215"/>
                <a:ext cx="166244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7756248" y="2870279"/>
            <a:ext cx="381795" cy="305595"/>
            <a:chOff x="3352005" y="3581400"/>
            <a:chExt cx="381794" cy="30559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324043" y="398425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 অতিভুজ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1828" y="1172650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 করতে হবে যে,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46475" y="1184011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75" y="1184011"/>
                <a:ext cx="11717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18198" y="1184010"/>
                <a:ext cx="117172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198" y="1184010"/>
                <a:ext cx="117172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57598" y="1184009"/>
                <a:ext cx="10168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2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98" y="1184009"/>
                <a:ext cx="101688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527322" y="1908516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754974" y="1705358"/>
            <a:ext cx="1543612" cy="14705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258703" y="1205965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48059" y="1948017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 দিয়ে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উপর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 আঁকি।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8883" y="2608337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84067" y="2682208"/>
                <a:ext cx="43163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nor/>
                      </m:rP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মধ্যে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67" y="2682208"/>
                <a:ext cx="4316310" cy="553998"/>
              </a:xfrm>
              <a:prstGeom prst="rect">
                <a:avLst/>
              </a:prstGeom>
              <a:blipFill>
                <a:blip r:embed="rId7"/>
                <a:stretch>
                  <a:fillRect t="-24176" r="-282" b="-5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21275" y="3457137"/>
                <a:ext cx="327278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𝐴𝐶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𝐵𝐴𝑀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75" y="3457137"/>
                <a:ext cx="327278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 rot="13102423">
            <a:off x="9004300" y="1592748"/>
            <a:ext cx="237298" cy="305595"/>
            <a:chOff x="3352005" y="3581400"/>
            <a:chExt cx="381794" cy="3055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477929" y="3380192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কোণ ]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05148" y="4156958"/>
                <a:ext cx="327278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𝐴𝐵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𝐴𝑀𝐵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48" y="4156958"/>
                <a:ext cx="327278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4477929" y="4082841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প্রত্যেকে সমকোণ ]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3190" y="4846949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381069" y="4855992"/>
                <a:ext cx="327278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𝐶𝐵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𝐴𝐵𝑀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69" y="4855992"/>
                <a:ext cx="327278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4558391" y="4776906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অবশিষ্ট কোণ ]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561043" y="5550057"/>
                <a:ext cx="47438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∴∆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nor/>
                      </m:rPr>
                      <a:rPr lang="bn-BD" sz="32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সদৃশকোণী 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43" y="5550057"/>
                <a:ext cx="4743863" cy="492443"/>
              </a:xfrm>
              <a:prstGeom prst="rect">
                <a:avLst/>
              </a:prstGeom>
              <a:blipFill>
                <a:blip r:embed="rId11"/>
                <a:stretch>
                  <a:fillRect t="-25926" b="-5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D1C170-02EF-4BF2-9107-1C2A67EA867A}"/>
                  </a:ext>
                </a:extLst>
              </p:cNvPr>
              <p:cNvSpPr txBox="1"/>
              <p:nvPr/>
            </p:nvSpPr>
            <p:spPr>
              <a:xfrm>
                <a:off x="1585797" y="6079117"/>
                <a:ext cx="405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∴∆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nor/>
                      </m:rPr>
                      <a:rPr lang="bn-BD" sz="3200" b="0" i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সদৃশ</m:t>
                    </m:r>
                    <m:r>
                      <m:rPr>
                        <m:nor/>
                      </m:rPr>
                      <a:rPr lang="bn-BD" sz="32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।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D1C170-02EF-4BF2-9107-1C2A67EA8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97" y="6079117"/>
                <a:ext cx="4054571" cy="492443"/>
              </a:xfrm>
              <a:prstGeom prst="rect">
                <a:avLst/>
              </a:prstGeom>
              <a:blipFill>
                <a:blip r:embed="rId12"/>
                <a:stretch>
                  <a:fillRect t="-25926" b="-5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399E01CA-EED3-43EE-A7CF-0DD1717784F2}"/>
              </a:ext>
            </a:extLst>
          </p:cNvPr>
          <p:cNvSpPr/>
          <p:nvPr/>
        </p:nvSpPr>
        <p:spPr>
          <a:xfrm rot="7067733">
            <a:off x="7631269" y="465583"/>
            <a:ext cx="377091" cy="37709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8E38978-4D7D-49F0-9A15-9FD0385D3E5A}"/>
              </a:ext>
            </a:extLst>
          </p:cNvPr>
          <p:cNvSpPr/>
          <p:nvPr/>
        </p:nvSpPr>
        <p:spPr>
          <a:xfrm rot="21055340">
            <a:off x="7441903" y="2571327"/>
            <a:ext cx="712546" cy="553738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D2E29B5-AD99-471C-9EDB-7F2FB93B2D47}"/>
              </a:ext>
            </a:extLst>
          </p:cNvPr>
          <p:cNvSpPr/>
          <p:nvPr/>
        </p:nvSpPr>
        <p:spPr>
          <a:xfrm rot="15708592">
            <a:off x="10549838" y="2947220"/>
            <a:ext cx="600197" cy="457306"/>
          </a:xfrm>
          <a:prstGeom prst="arc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F047A8-CB31-450D-A2F4-15C5D3B9718C}"/>
              </a:ext>
            </a:extLst>
          </p:cNvPr>
          <p:cNvGrpSpPr/>
          <p:nvPr/>
        </p:nvGrpSpPr>
        <p:grpSpPr>
          <a:xfrm>
            <a:off x="8548338" y="3289820"/>
            <a:ext cx="2672747" cy="3419526"/>
            <a:chOff x="8548338" y="3236552"/>
            <a:chExt cx="2672747" cy="341952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A7EBCF-FD7C-46A3-BC61-98CB603D8A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3591" y="3536313"/>
              <a:ext cx="1143" cy="2655396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E63CA8B-D45C-4E2B-A3D0-B2FA29EF6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5217" y="4703011"/>
              <a:ext cx="1542818" cy="14707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2F81B86-623D-493E-B363-E9EFFEB9BE6A}"/>
                </a:ext>
              </a:extLst>
            </p:cNvPr>
            <p:cNvCxnSpPr>
              <a:cxnSpLocks/>
            </p:cNvCxnSpPr>
            <p:nvPr/>
          </p:nvCxnSpPr>
          <p:spPr>
            <a:xfrm>
              <a:off x="9091026" y="3551699"/>
              <a:ext cx="1527009" cy="115131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1AE57F2-EF98-433E-869A-E0663E62FA9E}"/>
                </a:ext>
              </a:extLst>
            </p:cNvPr>
            <p:cNvGrpSpPr/>
            <p:nvPr/>
          </p:nvGrpSpPr>
          <p:grpSpPr>
            <a:xfrm rot="13102423">
              <a:off x="10311513" y="4547571"/>
              <a:ext cx="237298" cy="305595"/>
              <a:chOff x="3352005" y="3581400"/>
              <a:chExt cx="381794" cy="3055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7B02213-A9F2-4735-B782-E183D8DF1257}"/>
                  </a:ext>
                </a:extLst>
              </p:cNvPr>
              <p:cNvCxnSpPr/>
              <p:nvPr/>
            </p:nvCxnSpPr>
            <p:spPr>
              <a:xfrm>
                <a:off x="3352005" y="3581400"/>
                <a:ext cx="3810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F6BA612-4F8F-4950-83ED-5149A0190F72}"/>
                  </a:ext>
                </a:extLst>
              </p:cNvPr>
              <p:cNvCxnSpPr/>
              <p:nvPr/>
            </p:nvCxnSpPr>
            <p:spPr>
              <a:xfrm rot="5400000">
                <a:off x="3580605" y="3733800"/>
                <a:ext cx="3048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5BC7B4-D5F7-4CCF-800C-0AD50B242821}"/>
                </a:ext>
              </a:extLst>
            </p:cNvPr>
            <p:cNvSpPr txBox="1"/>
            <p:nvPr/>
          </p:nvSpPr>
          <p:spPr>
            <a:xfrm>
              <a:off x="8548338" y="32365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8F4815-CCFA-4C6D-8FB8-FB89C8A19C56}"/>
                </a:ext>
              </a:extLst>
            </p:cNvPr>
            <p:cNvSpPr txBox="1"/>
            <p:nvPr/>
          </p:nvSpPr>
          <p:spPr>
            <a:xfrm>
              <a:off x="8695864" y="6071303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736BFBF-DFF3-4110-8C35-92ED350B90C8}"/>
                </a:ext>
              </a:extLst>
            </p:cNvPr>
            <p:cNvSpPr txBox="1"/>
            <p:nvPr/>
          </p:nvSpPr>
          <p:spPr>
            <a:xfrm>
              <a:off x="10618035" y="4410528"/>
              <a:ext cx="6030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5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43" grpId="0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7861902" y="476326"/>
            <a:ext cx="3461399" cy="2637402"/>
          </a:xfrm>
          <a:prstGeom prst="rtTriangl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5299" y="31496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2825" y="3149717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3268" y="307699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62382" y="2808133"/>
            <a:ext cx="381795" cy="305595"/>
            <a:chOff x="3352005" y="3581400"/>
            <a:chExt cx="381794" cy="30559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7861108" y="1643212"/>
            <a:ext cx="1543612" cy="14705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50387" y="1123738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6E0EAF-0417-4A00-963E-5A41EDB83163}"/>
              </a:ext>
            </a:extLst>
          </p:cNvPr>
          <p:cNvGrpSpPr/>
          <p:nvPr/>
        </p:nvGrpSpPr>
        <p:grpSpPr>
          <a:xfrm rot="13102423">
            <a:off x="9004300" y="1530602"/>
            <a:ext cx="237298" cy="305595"/>
            <a:chOff x="3352005" y="3581400"/>
            <a:chExt cx="381794" cy="30559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E3E39D6-1B98-46B8-A5CD-0DB828D16316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F565BA-4AF7-492D-907B-A7B3C78DC20C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0B3A1C2-F70E-4E58-A0B5-DC571E06F6E3}"/>
                  </a:ext>
                </a:extLst>
              </p:cNvPr>
              <p:cNvSpPr txBox="1"/>
              <p:nvPr/>
            </p:nvSpPr>
            <p:spPr>
              <a:xfrm>
                <a:off x="859102" y="773426"/>
                <a:ext cx="405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∴∆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nor/>
                      </m:rPr>
                      <a:rPr lang="bn-BD" sz="3200" b="0" i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সদৃশ</m:t>
                    </m:r>
                    <m:r>
                      <m:rPr>
                        <m:nor/>
                      </m:rPr>
                      <a:rPr lang="bn-BD" sz="32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।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0B3A1C2-F70E-4E58-A0B5-DC571E06F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2" y="773426"/>
                <a:ext cx="4054571" cy="492443"/>
              </a:xfrm>
              <a:prstGeom prst="rect">
                <a:avLst/>
              </a:prstGeom>
              <a:blipFill>
                <a:blip r:embed="rId2"/>
                <a:stretch>
                  <a:fillRect t="-27160" b="-5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CA0D71A-F564-4DDC-A0D9-FC940BD0AEF7}"/>
                  </a:ext>
                </a:extLst>
              </p:cNvPr>
              <p:cNvSpPr txBox="1"/>
              <p:nvPr/>
            </p:nvSpPr>
            <p:spPr>
              <a:xfrm>
                <a:off x="121124" y="1156245"/>
                <a:ext cx="73437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সদৃশকোণী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ত্রিভুজে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অনুরুপ বাহুগুলো সমানুপাতিক 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CA0D71A-F564-4DDC-A0D9-FC940BD0A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4" y="1156245"/>
                <a:ext cx="734373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B65A947-880B-4F77-84F5-3006BF1FE0A3}"/>
              </a:ext>
            </a:extLst>
          </p:cNvPr>
          <p:cNvSpPr txBox="1"/>
          <p:nvPr/>
        </p:nvSpPr>
        <p:spPr>
          <a:xfrm>
            <a:off x="360141" y="1895501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B9D63FA-E0B2-46A3-87C8-6F04070D659C}"/>
              </a:ext>
            </a:extLst>
          </p:cNvPr>
          <p:cNvSpPr txBox="1"/>
          <p:nvPr/>
        </p:nvSpPr>
        <p:spPr>
          <a:xfrm>
            <a:off x="382988" y="269799"/>
            <a:ext cx="67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বাদে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85EF2E9-BBFD-48D9-85D4-7E48A93785FA}"/>
              </a:ext>
            </a:extLst>
          </p:cNvPr>
          <p:cNvCxnSpPr/>
          <p:nvPr/>
        </p:nvCxnSpPr>
        <p:spPr>
          <a:xfrm>
            <a:off x="1855569" y="2270641"/>
            <a:ext cx="12659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3DE9A16-7F1F-4FAB-9787-44399BAA4B4E}"/>
                  </a:ext>
                </a:extLst>
              </p:cNvPr>
              <p:cNvSpPr txBox="1"/>
              <p:nvPr/>
            </p:nvSpPr>
            <p:spPr>
              <a:xfrm>
                <a:off x="2110282" y="1734668"/>
                <a:ext cx="6919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3DE9A16-7F1F-4FAB-9787-44399BAA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82" y="1734668"/>
                <a:ext cx="69192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919ED97-1110-460E-8BC6-327666C252F7}"/>
                  </a:ext>
                </a:extLst>
              </p:cNvPr>
              <p:cNvSpPr txBox="1"/>
              <p:nvPr/>
            </p:nvSpPr>
            <p:spPr>
              <a:xfrm>
                <a:off x="2072089" y="2239445"/>
                <a:ext cx="7112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919ED97-1110-460E-8BC6-327666C25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89" y="2239445"/>
                <a:ext cx="71128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4AEF8BC-2809-4FD3-A7B7-2BE0C9937130}"/>
                  </a:ext>
                </a:extLst>
              </p:cNvPr>
              <p:cNvSpPr txBox="1"/>
              <p:nvPr/>
            </p:nvSpPr>
            <p:spPr>
              <a:xfrm>
                <a:off x="3239550" y="1944821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4AEF8BC-2809-4FD3-A7B7-2BE0C9937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50" y="1944821"/>
                <a:ext cx="44884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8C329CF-3E62-40EE-AB8C-4AA6AF239144}"/>
              </a:ext>
            </a:extLst>
          </p:cNvPr>
          <p:cNvCxnSpPr/>
          <p:nvPr/>
        </p:nvCxnSpPr>
        <p:spPr>
          <a:xfrm>
            <a:off x="3779112" y="2244137"/>
            <a:ext cx="12659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BBAD1A8-5329-4005-B886-078C5FC16F43}"/>
                  </a:ext>
                </a:extLst>
              </p:cNvPr>
              <p:cNvSpPr txBox="1"/>
              <p:nvPr/>
            </p:nvSpPr>
            <p:spPr>
              <a:xfrm>
                <a:off x="4033825" y="1717043"/>
                <a:ext cx="7112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BBAD1A8-5329-4005-B886-078C5FC16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825" y="1717043"/>
                <a:ext cx="71128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95BC193-4A08-4E2F-8620-2095A0C57E82}"/>
                  </a:ext>
                </a:extLst>
              </p:cNvPr>
              <p:cNvSpPr txBox="1"/>
              <p:nvPr/>
            </p:nvSpPr>
            <p:spPr>
              <a:xfrm>
                <a:off x="3995632" y="2221820"/>
                <a:ext cx="7999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𝐴𝑀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95BC193-4A08-4E2F-8620-2095A0C57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32" y="2221820"/>
                <a:ext cx="7999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45744D89-4D17-4189-98F3-65E7B788970D}"/>
              </a:ext>
            </a:extLst>
          </p:cNvPr>
          <p:cNvSpPr txBox="1"/>
          <p:nvPr/>
        </p:nvSpPr>
        <p:spPr>
          <a:xfrm>
            <a:off x="1027643" y="2677938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695E415-0CE5-4AD2-BD29-65F1894A9B1F}"/>
              </a:ext>
            </a:extLst>
          </p:cNvPr>
          <p:cNvCxnSpPr>
            <a:cxnSpLocks/>
          </p:cNvCxnSpPr>
          <p:nvPr/>
        </p:nvCxnSpPr>
        <p:spPr>
          <a:xfrm flipV="1">
            <a:off x="2825348" y="2131162"/>
            <a:ext cx="1062960" cy="340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A370842-8F97-46B6-8234-5B4FCEB7017F}"/>
                  </a:ext>
                </a:extLst>
              </p:cNvPr>
              <p:cNvSpPr txBox="1"/>
              <p:nvPr/>
            </p:nvSpPr>
            <p:spPr>
              <a:xfrm>
                <a:off x="1879434" y="2785659"/>
                <a:ext cx="15495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A370842-8F97-46B6-8234-5B4FCEB70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4" y="2785659"/>
                <a:ext cx="154957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596BE08-BF8F-4420-B91A-5B17C908E73C}"/>
              </a:ext>
            </a:extLst>
          </p:cNvPr>
          <p:cNvCxnSpPr>
            <a:cxnSpLocks/>
            <a:endCxn id="91" idx="3"/>
          </p:cNvCxnSpPr>
          <p:nvPr/>
        </p:nvCxnSpPr>
        <p:spPr>
          <a:xfrm flipH="1" flipV="1">
            <a:off x="2802203" y="2011667"/>
            <a:ext cx="1212258" cy="560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6DE859B-66B8-4571-9879-1B8A8A9E8DBC}"/>
                  </a:ext>
                </a:extLst>
              </p:cNvPr>
              <p:cNvSpPr txBox="1"/>
              <p:nvPr/>
            </p:nvSpPr>
            <p:spPr>
              <a:xfrm>
                <a:off x="3419886" y="2753268"/>
                <a:ext cx="146716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𝐴𝑀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6DE859B-66B8-4571-9879-1B8A8A9E8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86" y="2753268"/>
                <a:ext cx="1467167" cy="553998"/>
              </a:xfrm>
              <a:prstGeom prst="rect">
                <a:avLst/>
              </a:prstGeom>
              <a:blipFill>
                <a:blip r:embed="rId10"/>
                <a:stretch>
                  <a:fillRect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106">
            <a:extLst>
              <a:ext uri="{FF2B5EF4-FFF2-40B4-BE49-F238E27FC236}">
                <a16:creationId xmlns:a16="http://schemas.microsoft.com/office/drawing/2014/main" id="{8E7AD413-76A8-4B3E-A22A-F7088303799B}"/>
              </a:ext>
            </a:extLst>
          </p:cNvPr>
          <p:cNvSpPr/>
          <p:nvPr/>
        </p:nvSpPr>
        <p:spPr>
          <a:xfrm>
            <a:off x="4913673" y="2707157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……….(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6E98B8-6878-4441-8513-24BCC24A28DC}"/>
                  </a:ext>
                </a:extLst>
              </p:cNvPr>
              <p:cNvSpPr txBox="1"/>
              <p:nvPr/>
            </p:nvSpPr>
            <p:spPr>
              <a:xfrm>
                <a:off x="1274852" y="3691382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𝐴𝐵</m:t>
                    </m:r>
                    <m:r>
                      <a:rPr lang="en-US" sz="36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6E98B8-6878-4441-8513-24BCC24A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52" y="3691382"/>
                <a:ext cx="410296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B6FCCB-6999-499F-B2B6-0A4666306ED5}"/>
                  </a:ext>
                </a:extLst>
              </p:cNvPr>
              <p:cNvSpPr txBox="1"/>
              <p:nvPr/>
            </p:nvSpPr>
            <p:spPr>
              <a:xfrm>
                <a:off x="4957295" y="3691381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B6FCCB-6999-499F-B2B6-0A4666306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95" y="3691381"/>
                <a:ext cx="86640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BBE32-B135-4E18-8AE4-4E6B7420983C}"/>
                  </a:ext>
                </a:extLst>
              </p:cNvPr>
              <p:cNvSpPr txBox="1"/>
              <p:nvPr/>
            </p:nvSpPr>
            <p:spPr>
              <a:xfrm>
                <a:off x="4924278" y="3691382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BBE32-B135-4E18-8AE4-4E6B74209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78" y="3691382"/>
                <a:ext cx="117172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6C7E583-D306-4217-B693-07057B5246C8}"/>
                  </a:ext>
                </a:extLst>
              </p:cNvPr>
              <p:cNvSpPr txBox="1"/>
              <p:nvPr/>
            </p:nvSpPr>
            <p:spPr>
              <a:xfrm>
                <a:off x="1199303" y="4249530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𝐴𝑀𝐵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6C7E583-D306-4217-B693-07057B52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03" y="4249530"/>
                <a:ext cx="410296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60CD5AB-0AF0-464F-ABAE-A4E5053FFDCD}"/>
                  </a:ext>
                </a:extLst>
              </p:cNvPr>
              <p:cNvSpPr txBox="1"/>
              <p:nvPr/>
            </p:nvSpPr>
            <p:spPr>
              <a:xfrm>
                <a:off x="4935360" y="4282404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60CD5AB-0AF0-464F-ABAE-A4E5053F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60" y="4282404"/>
                <a:ext cx="866409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5D83D46-6184-49A8-9CE7-9EFA80C17AEB}"/>
                  </a:ext>
                </a:extLst>
              </p:cNvPr>
              <p:cNvSpPr txBox="1"/>
              <p:nvPr/>
            </p:nvSpPr>
            <p:spPr>
              <a:xfrm>
                <a:off x="4924278" y="4282405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𝐴𝐵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5D83D46-6184-49A8-9CE7-9EFA80C17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78" y="4282405"/>
                <a:ext cx="1171722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F874E8-A545-4DF5-93E8-AFAC36190F80}"/>
                  </a:ext>
                </a:extLst>
              </p:cNvPr>
              <p:cNvSpPr txBox="1"/>
              <p:nvPr/>
            </p:nvSpPr>
            <p:spPr>
              <a:xfrm>
                <a:off x="1123754" y="4783199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𝐴𝐶𝐵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F874E8-A545-4DF5-93E8-AFAC3619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54" y="4783199"/>
                <a:ext cx="4102965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2692B26-CB2D-4FF8-BA45-870E23F22A21}"/>
                  </a:ext>
                </a:extLst>
              </p:cNvPr>
              <p:cNvSpPr txBox="1"/>
              <p:nvPr/>
            </p:nvSpPr>
            <p:spPr>
              <a:xfrm>
                <a:off x="4856382" y="4783197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2692B26-CB2D-4FF8-BA45-870E23F22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2" y="4783197"/>
                <a:ext cx="866409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233F3F2-9B6C-4B04-B235-CBFC3EAB97EC}"/>
                  </a:ext>
                </a:extLst>
              </p:cNvPr>
              <p:cNvSpPr txBox="1"/>
              <p:nvPr/>
            </p:nvSpPr>
            <p:spPr>
              <a:xfrm>
                <a:off x="4776062" y="4783197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𝐴𝐵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233F3F2-9B6C-4B04-B235-CBFC3EAB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62" y="4783197"/>
                <a:ext cx="1171722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A04D7B-3089-43E0-80EE-82B7779BB970}"/>
                  </a:ext>
                </a:extLst>
              </p:cNvPr>
              <p:cNvSpPr txBox="1"/>
              <p:nvPr/>
            </p:nvSpPr>
            <p:spPr>
              <a:xfrm>
                <a:off x="1084699" y="5390871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𝐴𝐵𝑀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A04D7B-3089-43E0-80EE-82B7779B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99" y="5390871"/>
                <a:ext cx="4102965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0D0CA8-DE2B-43CA-AA4C-63EC9458260C}"/>
                  </a:ext>
                </a:extLst>
              </p:cNvPr>
              <p:cNvSpPr txBox="1"/>
              <p:nvPr/>
            </p:nvSpPr>
            <p:spPr>
              <a:xfrm>
                <a:off x="4856382" y="5390869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0D0CA8-DE2B-43CA-AA4C-63EC94582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2" y="5390869"/>
                <a:ext cx="866409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C3019D-F2C6-4772-97DC-65016B336204}"/>
                  </a:ext>
                </a:extLst>
              </p:cNvPr>
              <p:cNvSpPr txBox="1"/>
              <p:nvPr/>
            </p:nvSpPr>
            <p:spPr>
              <a:xfrm>
                <a:off x="4815551" y="5374220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𝐴𝑀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C3019D-F2C6-4772-97DC-65016B336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551" y="5374220"/>
                <a:ext cx="1171722" cy="646331"/>
              </a:xfrm>
              <a:prstGeom prst="rect">
                <a:avLst/>
              </a:prstGeom>
              <a:blipFill>
                <a:blip r:embed="rId22"/>
                <a:stretch>
                  <a:fillRect r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8439349-3BC4-46F5-BD3F-FABB52FC39B8}"/>
              </a:ext>
            </a:extLst>
          </p:cNvPr>
          <p:cNvGrpSpPr/>
          <p:nvPr/>
        </p:nvGrpSpPr>
        <p:grpSpPr>
          <a:xfrm rot="7863851">
            <a:off x="8292816" y="3483092"/>
            <a:ext cx="2713783" cy="3319179"/>
            <a:chOff x="8498164" y="3286726"/>
            <a:chExt cx="2713783" cy="3319179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6AEDFD2-8B71-4EFE-87DC-07410E7754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3591" y="3536313"/>
              <a:ext cx="1143" cy="2655396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A25F60-E01A-47AD-B62A-220A0B511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5217" y="4703011"/>
              <a:ext cx="1542818" cy="14707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1B7A90-4CA2-4A1A-A820-900160CD04CB}"/>
                </a:ext>
              </a:extLst>
            </p:cNvPr>
            <p:cNvCxnSpPr>
              <a:cxnSpLocks/>
            </p:cNvCxnSpPr>
            <p:nvPr/>
          </p:nvCxnSpPr>
          <p:spPr>
            <a:xfrm>
              <a:off x="9091026" y="3551699"/>
              <a:ext cx="1527009" cy="115131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6AFDFEB-EDA1-44B4-9F1C-7A8B753C87F8}"/>
                </a:ext>
              </a:extLst>
            </p:cNvPr>
            <p:cNvGrpSpPr/>
            <p:nvPr/>
          </p:nvGrpSpPr>
          <p:grpSpPr>
            <a:xfrm rot="13102423">
              <a:off x="10311513" y="4547571"/>
              <a:ext cx="237298" cy="305595"/>
              <a:chOff x="3352005" y="3581400"/>
              <a:chExt cx="381794" cy="305594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8BD179D-44CD-4ABB-B2C9-48001C664142}"/>
                  </a:ext>
                </a:extLst>
              </p:cNvPr>
              <p:cNvCxnSpPr/>
              <p:nvPr/>
            </p:nvCxnSpPr>
            <p:spPr>
              <a:xfrm>
                <a:off x="3352005" y="3581400"/>
                <a:ext cx="3810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F08C2ED-3066-47EC-899D-D327A0AE13F7}"/>
                  </a:ext>
                </a:extLst>
              </p:cNvPr>
              <p:cNvCxnSpPr/>
              <p:nvPr/>
            </p:nvCxnSpPr>
            <p:spPr>
              <a:xfrm rot="5400000">
                <a:off x="3580605" y="3733800"/>
                <a:ext cx="3048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D88A619-7248-4E4E-8685-DAA5C3F94A40}"/>
                </a:ext>
              </a:extLst>
            </p:cNvPr>
            <p:cNvSpPr txBox="1"/>
            <p:nvPr/>
          </p:nvSpPr>
          <p:spPr>
            <a:xfrm rot="13736149">
              <a:off x="8548338" y="32365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0C8979B-6000-435A-9FE2-88BD3FEB0271}"/>
                </a:ext>
              </a:extLst>
            </p:cNvPr>
            <p:cNvSpPr txBox="1"/>
            <p:nvPr/>
          </p:nvSpPr>
          <p:spPr>
            <a:xfrm rot="13736149">
              <a:off x="8695864" y="6071303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C94E8A-B941-4BA6-8DC7-C4D3D675667B}"/>
                </a:ext>
              </a:extLst>
            </p:cNvPr>
            <p:cNvSpPr txBox="1"/>
            <p:nvPr/>
          </p:nvSpPr>
          <p:spPr>
            <a:xfrm rot="13736149">
              <a:off x="10618035" y="4410528"/>
              <a:ext cx="6030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32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7" grpId="0"/>
      <p:bldP spid="88" grpId="0"/>
      <p:bldP spid="89" grpId="0"/>
      <p:bldP spid="91" grpId="0"/>
      <p:bldP spid="92" grpId="0"/>
      <p:bldP spid="93" grpId="0"/>
      <p:bldP spid="95" grpId="0"/>
      <p:bldP spid="96" grpId="0"/>
      <p:bldP spid="99" grpId="0"/>
      <p:bldP spid="102" grpId="0"/>
      <p:bldP spid="106" grpId="0"/>
      <p:bldP spid="107" grpId="0"/>
      <p:bldP spid="53" grpId="0"/>
      <p:bldP spid="54" grpId="0"/>
      <p:bldP spid="54" grpId="1"/>
      <p:bldP spid="55" grpId="0"/>
      <p:bldP spid="56" grpId="0"/>
      <p:bldP spid="57" grpId="0"/>
      <p:bldP spid="57" grpId="1"/>
      <p:bldP spid="58" grpId="0"/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7861902" y="476326"/>
            <a:ext cx="3461399" cy="2637402"/>
          </a:xfrm>
          <a:prstGeom prst="rtTriangl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5299" y="31496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2825" y="3149717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3268" y="307699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62382" y="2808133"/>
            <a:ext cx="381795" cy="305595"/>
            <a:chOff x="3352005" y="3581400"/>
            <a:chExt cx="381794" cy="30559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7861108" y="1643212"/>
            <a:ext cx="1543612" cy="14705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50387" y="1123738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6E0EAF-0417-4A00-963E-5A41EDB83163}"/>
              </a:ext>
            </a:extLst>
          </p:cNvPr>
          <p:cNvGrpSpPr/>
          <p:nvPr/>
        </p:nvGrpSpPr>
        <p:grpSpPr>
          <a:xfrm rot="13102423">
            <a:off x="9004300" y="1530602"/>
            <a:ext cx="237298" cy="305595"/>
            <a:chOff x="3352005" y="3581400"/>
            <a:chExt cx="381794" cy="30559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E3E39D6-1B98-46B8-A5CD-0DB828D16316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F565BA-4AF7-492D-907B-A7B3C78DC20C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6DD0A9F-EB9B-4F11-B688-6C19AD48DB98}"/>
              </a:ext>
            </a:extLst>
          </p:cNvPr>
          <p:cNvSpPr txBox="1"/>
          <p:nvPr/>
        </p:nvSpPr>
        <p:spPr>
          <a:xfrm>
            <a:off x="618136" y="3308616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অনুরুপভাবে,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6826E42-855A-4289-A977-6811D3CB6030}"/>
                  </a:ext>
                </a:extLst>
              </p:cNvPr>
              <p:cNvSpPr txBox="1"/>
              <p:nvPr/>
            </p:nvSpPr>
            <p:spPr>
              <a:xfrm>
                <a:off x="2624053" y="3368235"/>
                <a:ext cx="39903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সদৃশ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।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6826E42-855A-4289-A977-6811D3CB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53" y="3368235"/>
                <a:ext cx="3990323" cy="553998"/>
              </a:xfrm>
              <a:prstGeom prst="rect">
                <a:avLst/>
              </a:prstGeom>
              <a:blipFill>
                <a:blip r:embed="rId2"/>
                <a:stretch>
                  <a:fillRect t="-26667" b="-5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7DB23D76-E27A-4CC2-85EB-B807199C8D82}"/>
              </a:ext>
            </a:extLst>
          </p:cNvPr>
          <p:cNvSpPr txBox="1"/>
          <p:nvPr/>
        </p:nvSpPr>
        <p:spPr>
          <a:xfrm>
            <a:off x="1172515" y="4116148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60AAF45-0E0A-40B2-AA5D-AA956C76E2AA}"/>
              </a:ext>
            </a:extLst>
          </p:cNvPr>
          <p:cNvCxnSpPr/>
          <p:nvPr/>
        </p:nvCxnSpPr>
        <p:spPr>
          <a:xfrm>
            <a:off x="2487725" y="4439313"/>
            <a:ext cx="12659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CA8A81A-2208-4596-AC8F-8847B53E1CE0}"/>
                  </a:ext>
                </a:extLst>
              </p:cNvPr>
              <p:cNvSpPr txBox="1"/>
              <p:nvPr/>
            </p:nvSpPr>
            <p:spPr>
              <a:xfrm>
                <a:off x="2775753" y="3885315"/>
                <a:ext cx="6919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CA8A81A-2208-4596-AC8F-8847B53E1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53" y="3885315"/>
                <a:ext cx="69192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7E75049-BC97-4120-8A65-2730519BCB96}"/>
                  </a:ext>
                </a:extLst>
              </p:cNvPr>
              <p:cNvSpPr txBox="1"/>
              <p:nvPr/>
            </p:nvSpPr>
            <p:spPr>
              <a:xfrm>
                <a:off x="2730875" y="4377999"/>
                <a:ext cx="7031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7E75049-BC97-4120-8A65-2730519BC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75" y="4377999"/>
                <a:ext cx="7031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2CCCE55-02AC-4DFB-B7B3-41ECC64240A9}"/>
                  </a:ext>
                </a:extLst>
              </p:cNvPr>
              <p:cNvSpPr txBox="1"/>
              <p:nvPr/>
            </p:nvSpPr>
            <p:spPr>
              <a:xfrm>
                <a:off x="3872802" y="4131673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2CCCE55-02AC-4DFB-B7B3-41ECC6424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02" y="4131673"/>
                <a:ext cx="44884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46812EC-520E-4702-9B45-9F4E241CD55C}"/>
              </a:ext>
            </a:extLst>
          </p:cNvPr>
          <p:cNvCxnSpPr/>
          <p:nvPr/>
        </p:nvCxnSpPr>
        <p:spPr>
          <a:xfrm>
            <a:off x="4430467" y="4408672"/>
            <a:ext cx="12659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FEC47D3-2E85-4316-B5FD-930B119F3819}"/>
                  </a:ext>
                </a:extLst>
              </p:cNvPr>
              <p:cNvSpPr txBox="1"/>
              <p:nvPr/>
            </p:nvSpPr>
            <p:spPr>
              <a:xfrm>
                <a:off x="4651745" y="3854674"/>
                <a:ext cx="7031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FEC47D3-2E85-4316-B5FD-930B119F3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45" y="3854674"/>
                <a:ext cx="70314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C5AA8E-F1B8-409B-BD7C-1A386FA4FA6C}"/>
                  </a:ext>
                </a:extLst>
              </p:cNvPr>
              <p:cNvSpPr txBox="1"/>
              <p:nvPr/>
            </p:nvSpPr>
            <p:spPr>
              <a:xfrm>
                <a:off x="4617027" y="4377999"/>
                <a:ext cx="7929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𝑀𝐶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C5AA8E-F1B8-409B-BD7C-1A386FA4F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27" y="4377999"/>
                <a:ext cx="79290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>
            <a:extLst>
              <a:ext uri="{FF2B5EF4-FFF2-40B4-BE49-F238E27FC236}">
                <a16:creationId xmlns:a16="http://schemas.microsoft.com/office/drawing/2014/main" id="{0C05AEC0-E70B-49A5-8D24-6F433FD7CBD1}"/>
              </a:ext>
            </a:extLst>
          </p:cNvPr>
          <p:cNvSpPr txBox="1"/>
          <p:nvPr/>
        </p:nvSpPr>
        <p:spPr>
          <a:xfrm>
            <a:off x="1758089" y="4938455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B911B5B-D674-40EE-B74A-09C03E8A7B4C}"/>
                  </a:ext>
                </a:extLst>
              </p:cNvPr>
              <p:cNvSpPr txBox="1"/>
              <p:nvPr/>
            </p:nvSpPr>
            <p:spPr>
              <a:xfrm>
                <a:off x="2478005" y="4938455"/>
                <a:ext cx="139534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B911B5B-D674-40EE-B74A-09C03E8A7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05" y="4938455"/>
                <a:ext cx="139534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A68C64C-09D3-4B22-8593-70C8382EDCFD}"/>
                  </a:ext>
                </a:extLst>
              </p:cNvPr>
              <p:cNvSpPr txBox="1"/>
              <p:nvPr/>
            </p:nvSpPr>
            <p:spPr>
              <a:xfrm>
                <a:off x="3946396" y="4945163"/>
                <a:ext cx="15436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𝑀𝐶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A68C64C-09D3-4B22-8593-70C8382ED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96" y="4945163"/>
                <a:ext cx="15436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69394492-47A9-4BB0-B9F0-C9262F8ACE26}"/>
              </a:ext>
            </a:extLst>
          </p:cNvPr>
          <p:cNvSpPr/>
          <p:nvPr/>
        </p:nvSpPr>
        <p:spPr>
          <a:xfrm>
            <a:off x="5696461" y="4938455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……….(ii)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F7DFC1D-85B9-4C49-88E6-1F51C5798B7C}"/>
              </a:ext>
            </a:extLst>
          </p:cNvPr>
          <p:cNvSpPr txBox="1"/>
          <p:nvPr/>
        </p:nvSpPr>
        <p:spPr>
          <a:xfrm>
            <a:off x="935913" y="5479202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</a:t>
            </a:r>
            <a:r>
              <a:rPr lang="en-US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ও </a:t>
            </a:r>
            <a:r>
              <a:rPr lang="en-US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(ii)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 সমীকরণ যোগ করে পাই,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2FC615C-CAA0-41D0-87F6-7E394FAE6A7E}"/>
                  </a:ext>
                </a:extLst>
              </p:cNvPr>
              <p:cNvSpPr txBox="1"/>
              <p:nvPr/>
            </p:nvSpPr>
            <p:spPr>
              <a:xfrm>
                <a:off x="1187855" y="5976513"/>
                <a:ext cx="13354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solidFill>
                            <a:srgbClr val="000099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solidFill>
                    <a:srgbClr val="000099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2FC615C-CAA0-41D0-87F6-7E394FAE6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55" y="5976513"/>
                <a:ext cx="13354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EEFA4A9-2FC6-4E6B-95AB-ECF20E18F549}"/>
                  </a:ext>
                </a:extLst>
              </p:cNvPr>
              <p:cNvSpPr txBox="1"/>
              <p:nvPr/>
            </p:nvSpPr>
            <p:spPr>
              <a:xfrm>
                <a:off x="2386309" y="5976513"/>
                <a:ext cx="11717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solidFill>
                    <a:srgbClr val="000099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EEFA4A9-2FC6-4E6B-95AB-ECF20E18F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309" y="5976513"/>
                <a:ext cx="117172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12F8AB4-FB12-4F65-9E94-D220026E3059}"/>
                  </a:ext>
                </a:extLst>
              </p:cNvPr>
              <p:cNvSpPr txBox="1"/>
              <p:nvPr/>
            </p:nvSpPr>
            <p:spPr>
              <a:xfrm>
                <a:off x="3254890" y="5958612"/>
                <a:ext cx="84482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12F8AB4-FB12-4F65-9E94-D220026E3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890" y="5958612"/>
                <a:ext cx="844827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486AF4A-B52C-4C5E-938A-B976EFB13832}"/>
                  </a:ext>
                </a:extLst>
              </p:cNvPr>
              <p:cNvSpPr txBox="1"/>
              <p:nvPr/>
            </p:nvSpPr>
            <p:spPr>
              <a:xfrm>
                <a:off x="3881313" y="5976513"/>
                <a:ext cx="20954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𝐴𝑀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486AF4A-B52C-4C5E-938A-B976EFB13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13" y="5976513"/>
                <a:ext cx="2095400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C795FA8-93B6-4677-9ED1-7B79826011D9}"/>
                  </a:ext>
                </a:extLst>
              </p:cNvPr>
              <p:cNvSpPr txBox="1"/>
              <p:nvPr/>
            </p:nvSpPr>
            <p:spPr>
              <a:xfrm>
                <a:off x="5902738" y="5977980"/>
                <a:ext cx="145395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𝑀𝐶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C795FA8-93B6-4677-9ED1-7B7982601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738" y="5977980"/>
                <a:ext cx="1453955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39544E-C362-4219-8F04-9216FD12305D}"/>
                  </a:ext>
                </a:extLst>
              </p:cNvPr>
              <p:cNvSpPr txBox="1"/>
              <p:nvPr/>
            </p:nvSpPr>
            <p:spPr>
              <a:xfrm>
                <a:off x="555171" y="915233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𝐴𝐵</m:t>
                    </m:r>
                    <m:r>
                      <a:rPr lang="en-US" sz="36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39544E-C362-4219-8F04-9216FD123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" y="915233"/>
                <a:ext cx="4102965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1BA63FC-C4A7-4F85-A4B4-BA5379E70BEC}"/>
                  </a:ext>
                </a:extLst>
              </p:cNvPr>
              <p:cNvSpPr txBox="1"/>
              <p:nvPr/>
            </p:nvSpPr>
            <p:spPr>
              <a:xfrm>
                <a:off x="4185692" y="897514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1BA63FC-C4A7-4F85-A4B4-BA5379E70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92" y="897514"/>
                <a:ext cx="866409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B442C2-9EF2-4CA9-A879-3FB98205C0F8}"/>
                  </a:ext>
                </a:extLst>
              </p:cNvPr>
              <p:cNvSpPr txBox="1"/>
              <p:nvPr/>
            </p:nvSpPr>
            <p:spPr>
              <a:xfrm>
                <a:off x="4204597" y="915233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B442C2-9EF2-4CA9-A879-3FB98205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97" y="915233"/>
                <a:ext cx="1171722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5FF632-B067-4198-B8DE-72E872E48A9F}"/>
                  </a:ext>
                </a:extLst>
              </p:cNvPr>
              <p:cNvSpPr txBox="1"/>
              <p:nvPr/>
            </p:nvSpPr>
            <p:spPr>
              <a:xfrm>
                <a:off x="479622" y="1473381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𝐵𝑀𝐶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5FF632-B067-4198-B8DE-72E872E48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2" y="1473381"/>
                <a:ext cx="4102965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CC804C9-8598-4295-B296-FE8177F0CDF8}"/>
                  </a:ext>
                </a:extLst>
              </p:cNvPr>
              <p:cNvSpPr txBox="1"/>
              <p:nvPr/>
            </p:nvSpPr>
            <p:spPr>
              <a:xfrm>
                <a:off x="4163757" y="1488537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CC804C9-8598-4295-B296-FE8177F0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57" y="1488537"/>
                <a:ext cx="866409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931502-7E5E-400E-A5C6-14AC77B75721}"/>
                  </a:ext>
                </a:extLst>
              </p:cNvPr>
              <p:cNvSpPr txBox="1"/>
              <p:nvPr/>
            </p:nvSpPr>
            <p:spPr>
              <a:xfrm>
                <a:off x="4204597" y="1506256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931502-7E5E-400E-A5C6-14AC77B7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97" y="1506256"/>
                <a:ext cx="1171722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E889F62-AA20-4B84-9360-D99618BF592A}"/>
                  </a:ext>
                </a:extLst>
              </p:cNvPr>
              <p:cNvSpPr txBox="1"/>
              <p:nvPr/>
            </p:nvSpPr>
            <p:spPr>
              <a:xfrm>
                <a:off x="404073" y="2007050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𝐵𝐴𝐶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E889F62-AA20-4B84-9360-D99618BF5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73" y="2007050"/>
                <a:ext cx="4102965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7E2D2E-9168-4C3E-B1C3-AAB3D3E24296}"/>
                  </a:ext>
                </a:extLst>
              </p:cNvPr>
              <p:cNvSpPr txBox="1"/>
              <p:nvPr/>
            </p:nvSpPr>
            <p:spPr>
              <a:xfrm>
                <a:off x="4084779" y="1989330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7E2D2E-9168-4C3E-B1C3-AAB3D3E24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79" y="1989330"/>
                <a:ext cx="866409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D14554F-96EA-440E-A9E5-9326575F5B09}"/>
                  </a:ext>
                </a:extLst>
              </p:cNvPr>
              <p:cNvSpPr txBox="1"/>
              <p:nvPr/>
            </p:nvSpPr>
            <p:spPr>
              <a:xfrm>
                <a:off x="4056381" y="2007048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D14554F-96EA-440E-A9E5-9326575F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381" y="2007048"/>
                <a:ext cx="1171722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2DFB5-2A59-41F8-9C46-BA619526C2DA}"/>
                  </a:ext>
                </a:extLst>
              </p:cNvPr>
              <p:cNvSpPr txBox="1"/>
              <p:nvPr/>
            </p:nvSpPr>
            <p:spPr>
              <a:xfrm>
                <a:off x="365018" y="2614722"/>
                <a:ext cx="41029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𝐶𝐵𝑀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বিপরীত বাহু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2DFB5-2A59-41F8-9C46-BA619526C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18" y="2614722"/>
                <a:ext cx="4102965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15D5AD7-B92C-42ED-B6C5-0582F24DC52A}"/>
                  </a:ext>
                </a:extLst>
              </p:cNvPr>
              <p:cNvSpPr txBox="1"/>
              <p:nvPr/>
            </p:nvSpPr>
            <p:spPr>
              <a:xfrm>
                <a:off x="4084779" y="2597002"/>
                <a:ext cx="8664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 </m:t>
                      </m:r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15D5AD7-B92C-42ED-B6C5-0582F24D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79" y="2597002"/>
                <a:ext cx="866409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018D21-C14E-4F0C-ADFE-8430303A6D53}"/>
                  </a:ext>
                </a:extLst>
              </p:cNvPr>
              <p:cNvSpPr txBox="1"/>
              <p:nvPr/>
            </p:nvSpPr>
            <p:spPr>
              <a:xfrm>
                <a:off x="4095870" y="2598071"/>
                <a:ext cx="1171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𝑀𝐶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018D21-C14E-4F0C-ADFE-8430303A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870" y="2598071"/>
                <a:ext cx="1171722" cy="646331"/>
              </a:xfrm>
              <a:prstGeom prst="rect">
                <a:avLst/>
              </a:prstGeom>
              <a:blipFill>
                <a:blip r:embed="rId26"/>
                <a:stretch>
                  <a:fillRect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AD1EB4E-29B2-4E1F-8A84-AFCA6ADD4C9A}"/>
                  </a:ext>
                </a:extLst>
              </p:cNvPr>
              <p:cNvSpPr txBox="1"/>
              <p:nvPr/>
            </p:nvSpPr>
            <p:spPr>
              <a:xfrm>
                <a:off x="912157" y="353059"/>
                <a:ext cx="15495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AD1EB4E-29B2-4E1F-8A84-AFCA6ADD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57" y="353059"/>
                <a:ext cx="1549571" cy="55399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E8A10EA-08F8-4A42-83BE-71D18C41910B}"/>
                  </a:ext>
                </a:extLst>
              </p:cNvPr>
              <p:cNvSpPr txBox="1"/>
              <p:nvPr/>
            </p:nvSpPr>
            <p:spPr>
              <a:xfrm>
                <a:off x="2452609" y="320668"/>
                <a:ext cx="146716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𝐴𝑀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E8A10EA-08F8-4A42-83BE-71D18C419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609" y="320668"/>
                <a:ext cx="1467167" cy="553998"/>
              </a:xfrm>
              <a:prstGeom prst="rect">
                <a:avLst/>
              </a:prstGeom>
              <a:blipFill>
                <a:blip r:embed="rId28"/>
                <a:stretch>
                  <a:fillRect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8CE7B095-F79B-4714-B7FC-0338D46DC75E}"/>
              </a:ext>
            </a:extLst>
          </p:cNvPr>
          <p:cNvSpPr/>
          <p:nvPr/>
        </p:nvSpPr>
        <p:spPr>
          <a:xfrm>
            <a:off x="3946396" y="274557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……….(</a:t>
            </a:r>
            <a:r>
              <a:rPr lang="en-US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968605-EE6A-4E67-B9AC-26E5458C494B}"/>
              </a:ext>
            </a:extLst>
          </p:cNvPr>
          <p:cNvGrpSpPr/>
          <p:nvPr/>
        </p:nvGrpSpPr>
        <p:grpSpPr>
          <a:xfrm>
            <a:off x="7831894" y="3744273"/>
            <a:ext cx="4174697" cy="2532252"/>
            <a:chOff x="7831894" y="3744273"/>
            <a:chExt cx="4174697" cy="253225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7AA6256-480B-499E-85C1-2933460E650F}"/>
                </a:ext>
              </a:extLst>
            </p:cNvPr>
            <p:cNvCxnSpPr/>
            <p:nvPr/>
          </p:nvCxnSpPr>
          <p:spPr>
            <a:xfrm flipV="1">
              <a:off x="8260763" y="4261872"/>
              <a:ext cx="1543612" cy="14705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050F3FD-5C88-4912-86BE-A596F48328EB}"/>
                </a:ext>
              </a:extLst>
            </p:cNvPr>
            <p:cNvCxnSpPr>
              <a:cxnSpLocks/>
            </p:cNvCxnSpPr>
            <p:nvPr/>
          </p:nvCxnSpPr>
          <p:spPr>
            <a:xfrm>
              <a:off x="8262469" y="5714872"/>
              <a:ext cx="3481628" cy="802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1EC174-7DBC-4E94-94E2-2238976589E3}"/>
                </a:ext>
              </a:extLst>
            </p:cNvPr>
            <p:cNvCxnSpPr>
              <a:cxnSpLocks/>
            </p:cNvCxnSpPr>
            <p:nvPr/>
          </p:nvCxnSpPr>
          <p:spPr>
            <a:xfrm>
              <a:off x="9825516" y="4230868"/>
              <a:ext cx="1927275" cy="148352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38EF6B9-10FD-4EF1-BD9D-FFD4DEB21DCC}"/>
                </a:ext>
              </a:extLst>
            </p:cNvPr>
            <p:cNvSpPr txBox="1"/>
            <p:nvPr/>
          </p:nvSpPr>
          <p:spPr>
            <a:xfrm>
              <a:off x="7831894" y="5492453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294FA0-C196-4203-AC6A-F71793F912AF}"/>
                </a:ext>
              </a:extLst>
            </p:cNvPr>
            <p:cNvSpPr txBox="1"/>
            <p:nvPr/>
          </p:nvSpPr>
          <p:spPr>
            <a:xfrm>
              <a:off x="11514148" y="5691750"/>
              <a:ext cx="492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08EDC97-E0A9-4922-8D4A-6824B1899279}"/>
                </a:ext>
              </a:extLst>
            </p:cNvPr>
            <p:cNvSpPr txBox="1"/>
            <p:nvPr/>
          </p:nvSpPr>
          <p:spPr>
            <a:xfrm>
              <a:off x="9523991" y="3744273"/>
              <a:ext cx="6030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BA717DF-54FB-4CB2-83A4-1BA2CF2A947B}"/>
                </a:ext>
              </a:extLst>
            </p:cNvPr>
            <p:cNvGrpSpPr/>
            <p:nvPr/>
          </p:nvGrpSpPr>
          <p:grpSpPr>
            <a:xfrm rot="7621582">
              <a:off x="9724633" y="4255318"/>
              <a:ext cx="237298" cy="305595"/>
              <a:chOff x="3352005" y="3581400"/>
              <a:chExt cx="381794" cy="305594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7B9A643-724F-45C1-ABEB-A1267DE00256}"/>
                  </a:ext>
                </a:extLst>
              </p:cNvPr>
              <p:cNvCxnSpPr/>
              <p:nvPr/>
            </p:nvCxnSpPr>
            <p:spPr>
              <a:xfrm>
                <a:off x="3352005" y="3581400"/>
                <a:ext cx="3810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316E6B1-245E-4912-AFF6-CF98ACF26B03}"/>
                  </a:ext>
                </a:extLst>
              </p:cNvPr>
              <p:cNvCxnSpPr/>
              <p:nvPr/>
            </p:nvCxnSpPr>
            <p:spPr>
              <a:xfrm rot="5400000">
                <a:off x="3580605" y="3733800"/>
                <a:ext cx="3048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9521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8" grpId="0"/>
      <p:bldP spid="109" grpId="0"/>
      <p:bldP spid="110" grpId="0"/>
      <p:bldP spid="112" grpId="0"/>
      <p:bldP spid="113" grpId="0"/>
      <p:bldP spid="114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53" grpId="0"/>
      <p:bldP spid="54" grpId="0"/>
      <p:bldP spid="54" grpId="1"/>
      <p:bldP spid="55" grpId="0"/>
      <p:bldP spid="56" grpId="0"/>
      <p:bldP spid="57" grpId="0"/>
      <p:bldP spid="57" grpId="1"/>
      <p:bldP spid="58" grpId="0"/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45702C-3352-4A92-8F88-3B31490AB903}"/>
                  </a:ext>
                </a:extLst>
              </p:cNvPr>
              <p:cNvSpPr txBox="1"/>
              <p:nvPr/>
            </p:nvSpPr>
            <p:spPr>
              <a:xfrm>
                <a:off x="1033116" y="1678045"/>
                <a:ext cx="142575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45702C-3352-4A92-8F88-3B31490A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16" y="1678045"/>
                <a:ext cx="142575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8DE25C-54D9-4813-8751-A12081152C56}"/>
                  </a:ext>
                </a:extLst>
              </p:cNvPr>
              <p:cNvSpPr txBox="1"/>
              <p:nvPr/>
            </p:nvSpPr>
            <p:spPr>
              <a:xfrm>
                <a:off x="2345182" y="1678045"/>
                <a:ext cx="11717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8DE25C-54D9-4813-8751-A1208115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82" y="1678045"/>
                <a:ext cx="117172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7E6F1-71C2-4313-A400-F5A77EFD1ECC}"/>
                  </a:ext>
                </a:extLst>
              </p:cNvPr>
              <p:cNvSpPr txBox="1"/>
              <p:nvPr/>
            </p:nvSpPr>
            <p:spPr>
              <a:xfrm>
                <a:off x="3166008" y="1665403"/>
                <a:ext cx="84482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7E6F1-71C2-4313-A400-F5A77EFD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008" y="1665403"/>
                <a:ext cx="84482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B75563-6EA7-47A3-87D4-CAEF732B8F9F}"/>
                  </a:ext>
                </a:extLst>
              </p:cNvPr>
              <p:cNvSpPr txBox="1"/>
              <p:nvPr/>
            </p:nvSpPr>
            <p:spPr>
              <a:xfrm>
                <a:off x="3802913" y="1635096"/>
                <a:ext cx="198474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𝐴𝑀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B75563-6EA7-47A3-87D4-CAEF732B8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13" y="1635096"/>
                <a:ext cx="198474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7FC941-E2E7-4EA2-A77C-D4CBA8571D9A}"/>
                  </a:ext>
                </a:extLst>
              </p:cNvPr>
              <p:cNvSpPr txBox="1"/>
              <p:nvPr/>
            </p:nvSpPr>
            <p:spPr>
              <a:xfrm>
                <a:off x="5815293" y="1654779"/>
                <a:ext cx="141792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𝑀𝐶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7FC941-E2E7-4EA2-A77C-D4CBA8571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93" y="1654779"/>
                <a:ext cx="1417925" cy="553998"/>
              </a:xfrm>
              <a:prstGeom prst="rect">
                <a:avLst/>
              </a:prstGeom>
              <a:blipFill>
                <a:blip r:embed="rId6"/>
                <a:stretch>
                  <a:fillRect l="-429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9C3BF-4ED1-4034-96C2-09C44E5B72DC}"/>
                  </a:ext>
                </a:extLst>
              </p:cNvPr>
              <p:cNvSpPr txBox="1"/>
              <p:nvPr/>
            </p:nvSpPr>
            <p:spPr>
              <a:xfrm>
                <a:off x="1211260" y="2529471"/>
                <a:ext cx="15879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9C3BF-4ED1-4034-96C2-09C44E5B7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60" y="2529471"/>
                <a:ext cx="158793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FE8ED9-44E8-4A8D-8355-10106376FDB3}"/>
                  </a:ext>
                </a:extLst>
              </p:cNvPr>
              <p:cNvSpPr txBox="1"/>
              <p:nvPr/>
            </p:nvSpPr>
            <p:spPr>
              <a:xfrm>
                <a:off x="2553556" y="2525408"/>
                <a:ext cx="11717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FE8ED9-44E8-4A8D-8355-10106376F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556" y="2525408"/>
                <a:ext cx="117172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F1BE64-71D1-4F15-9DD6-C6F51FE3D7C5}"/>
                  </a:ext>
                </a:extLst>
              </p:cNvPr>
              <p:cNvSpPr txBox="1"/>
              <p:nvPr/>
            </p:nvSpPr>
            <p:spPr>
              <a:xfrm>
                <a:off x="3388412" y="2537418"/>
                <a:ext cx="84482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F1BE64-71D1-4F15-9DD6-C6F51FE3D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12" y="2537418"/>
                <a:ext cx="84482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35FC5-1292-4924-A3BF-4420B805D681}"/>
                  </a:ext>
                </a:extLst>
              </p:cNvPr>
              <p:cNvSpPr txBox="1"/>
              <p:nvPr/>
            </p:nvSpPr>
            <p:spPr>
              <a:xfrm>
                <a:off x="4035350" y="2537418"/>
                <a:ext cx="9040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(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35FC5-1292-4924-A3BF-4420B805D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350" y="2537418"/>
                <a:ext cx="904052" cy="553998"/>
              </a:xfrm>
              <a:prstGeom prst="rect">
                <a:avLst/>
              </a:prstGeom>
              <a:blipFill>
                <a:blip r:embed="rId10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40EFF4-3092-4832-AD4A-FC0AD4669E2F}"/>
                  </a:ext>
                </a:extLst>
              </p:cNvPr>
              <p:cNvSpPr txBox="1"/>
              <p:nvPr/>
            </p:nvSpPr>
            <p:spPr>
              <a:xfrm>
                <a:off x="4816707" y="2542512"/>
                <a:ext cx="14179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𝐴𝑀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40EFF4-3092-4832-AD4A-FC0AD4669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707" y="2542512"/>
                <a:ext cx="141792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706BA91-0D9B-4B21-82D3-8E8EB0733F73}"/>
              </a:ext>
            </a:extLst>
          </p:cNvPr>
          <p:cNvSpPr txBox="1"/>
          <p:nvPr/>
        </p:nvSpPr>
        <p:spPr>
          <a:xfrm>
            <a:off x="760446" y="2483305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BC4DF65-C1AD-4DC8-BBD2-A84022B1665C}"/>
              </a:ext>
            </a:extLst>
          </p:cNvPr>
          <p:cNvSpPr/>
          <p:nvPr/>
        </p:nvSpPr>
        <p:spPr>
          <a:xfrm>
            <a:off x="7764248" y="1239808"/>
            <a:ext cx="3461399" cy="2637402"/>
          </a:xfrm>
          <a:prstGeom prst="rtTriangl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93139-D687-4AA9-B91E-68CC2883D9D7}"/>
              </a:ext>
            </a:extLst>
          </p:cNvPr>
          <p:cNvSpPr txBox="1"/>
          <p:nvPr/>
        </p:nvSpPr>
        <p:spPr>
          <a:xfrm>
            <a:off x="7296587" y="77742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6E1B5-AF25-4506-84FC-C5C9072961BB}"/>
              </a:ext>
            </a:extLst>
          </p:cNvPr>
          <p:cNvSpPr txBox="1"/>
          <p:nvPr/>
        </p:nvSpPr>
        <p:spPr>
          <a:xfrm>
            <a:off x="7475171" y="391319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D71CE1-2A01-4703-872C-DF07E72A76AD}"/>
              </a:ext>
            </a:extLst>
          </p:cNvPr>
          <p:cNvSpPr txBox="1"/>
          <p:nvPr/>
        </p:nvSpPr>
        <p:spPr>
          <a:xfrm>
            <a:off x="11125614" y="384047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A180DD-084D-480B-817B-836EFF584909}"/>
              </a:ext>
            </a:extLst>
          </p:cNvPr>
          <p:cNvGrpSpPr/>
          <p:nvPr/>
        </p:nvGrpSpPr>
        <p:grpSpPr>
          <a:xfrm>
            <a:off x="7764728" y="3571615"/>
            <a:ext cx="381795" cy="305595"/>
            <a:chOff x="3352005" y="3581400"/>
            <a:chExt cx="381794" cy="3055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5C2D60-AE6D-46F3-9A43-2431F2C26F4C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FBF64F-29B1-43F1-A9DB-15BD622698B6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4BE33B-8297-4C77-82C9-CA03C86DBEB7}"/>
              </a:ext>
            </a:extLst>
          </p:cNvPr>
          <p:cNvCxnSpPr/>
          <p:nvPr/>
        </p:nvCxnSpPr>
        <p:spPr>
          <a:xfrm flipV="1">
            <a:off x="7763454" y="2406694"/>
            <a:ext cx="1543612" cy="14705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F979E82-69A4-4343-A27C-9BF9FF5A620A}"/>
              </a:ext>
            </a:extLst>
          </p:cNvPr>
          <p:cNvSpPr txBox="1"/>
          <p:nvPr/>
        </p:nvSpPr>
        <p:spPr>
          <a:xfrm>
            <a:off x="9252733" y="1887220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AABB8-3D09-49C6-864B-9B2B74C33B49}"/>
              </a:ext>
            </a:extLst>
          </p:cNvPr>
          <p:cNvSpPr txBox="1"/>
          <p:nvPr/>
        </p:nvSpPr>
        <p:spPr>
          <a:xfrm>
            <a:off x="690275" y="3380897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DB7A20-A1FA-4A51-A8DC-310D90FACDC7}"/>
                  </a:ext>
                </a:extLst>
              </p:cNvPr>
              <p:cNvSpPr txBox="1"/>
              <p:nvPr/>
            </p:nvSpPr>
            <p:spPr>
              <a:xfrm>
                <a:off x="1260231" y="3363087"/>
                <a:ext cx="27506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dirty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n w="0"/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DB7A20-A1FA-4A51-A8DC-310D90FAC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31" y="3363087"/>
                <a:ext cx="2750604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7BA1A5-E1FA-4F97-A45A-B26BD3299AED}"/>
                  </a:ext>
                </a:extLst>
              </p:cNvPr>
              <p:cNvSpPr txBox="1"/>
              <p:nvPr/>
            </p:nvSpPr>
            <p:spPr>
              <a:xfrm>
                <a:off x="4000278" y="3383185"/>
                <a:ext cx="9040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7BA1A5-E1FA-4F97-A45A-B26BD329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78" y="3383185"/>
                <a:ext cx="90405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A3CDAC-0421-4266-BD30-F9322A821E9A}"/>
                  </a:ext>
                </a:extLst>
              </p:cNvPr>
              <p:cNvSpPr txBox="1"/>
              <p:nvPr/>
            </p:nvSpPr>
            <p:spPr>
              <a:xfrm>
                <a:off x="4676511" y="3387248"/>
                <a:ext cx="9040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A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A3CDAC-0421-4266-BD30-F9322A821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11" y="3387248"/>
                <a:ext cx="904052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4DE5DB-7D65-4008-AA52-FD7C79D01F94}"/>
                  </a:ext>
                </a:extLst>
              </p:cNvPr>
              <p:cNvSpPr txBox="1"/>
              <p:nvPr/>
            </p:nvSpPr>
            <p:spPr>
              <a:xfrm>
                <a:off x="860658" y="4266927"/>
                <a:ext cx="455751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4DE5DB-7D65-4008-AA52-FD7C79D01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58" y="4266927"/>
                <a:ext cx="455751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5FED84B-47F7-4928-91F5-777B3205B917}"/>
              </a:ext>
            </a:extLst>
          </p:cNvPr>
          <p:cNvSpPr txBox="1"/>
          <p:nvPr/>
        </p:nvSpPr>
        <p:spPr>
          <a:xfrm>
            <a:off x="5418176" y="5665959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প্রমাণিত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CC2F7C-729C-4305-9A32-8C9F3A08DAB3}"/>
                  </a:ext>
                </a:extLst>
              </p:cNvPr>
              <p:cNvSpPr txBox="1"/>
              <p:nvPr/>
            </p:nvSpPr>
            <p:spPr>
              <a:xfrm>
                <a:off x="6049306" y="2517661"/>
                <a:ext cx="109898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𝑀𝐶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CC2F7C-729C-4305-9A32-8C9F3A08D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06" y="2517661"/>
                <a:ext cx="1098989" cy="553998"/>
              </a:xfrm>
              <a:prstGeom prst="rect">
                <a:avLst/>
              </a:prstGeom>
              <a:blipFill>
                <a:blip r:embed="rId16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2F507D-EDE2-4595-A98C-1D80C62DE867}"/>
              </a:ext>
            </a:extLst>
          </p:cNvPr>
          <p:cNvCxnSpPr/>
          <p:nvPr/>
        </p:nvCxnSpPr>
        <p:spPr>
          <a:xfrm>
            <a:off x="7763454" y="1239808"/>
            <a:ext cx="1543612" cy="116688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A2891C-8227-44F7-AD62-D44334807BE2}"/>
              </a:ext>
            </a:extLst>
          </p:cNvPr>
          <p:cNvCxnSpPr>
            <a:cxnSpLocks/>
          </p:cNvCxnSpPr>
          <p:nvPr/>
        </p:nvCxnSpPr>
        <p:spPr>
          <a:xfrm>
            <a:off x="9292275" y="2395535"/>
            <a:ext cx="1933372" cy="146820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DD100D-E5C5-446C-BD0A-9955E6E89039}"/>
                  </a:ext>
                </a:extLst>
              </p:cNvPr>
              <p:cNvSpPr txBox="1"/>
              <p:nvPr/>
            </p:nvSpPr>
            <p:spPr>
              <a:xfrm>
                <a:off x="760446" y="5111961"/>
                <a:ext cx="455751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অর্থাৎ</m:t>
                    </m:r>
                    <m:r>
                      <m:rPr>
                        <m:nor/>
                      </m:rPr>
                      <a:rPr lang="bn-BD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𝐶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DD100D-E5C5-446C-BD0A-9955E6E89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46" y="5111961"/>
                <a:ext cx="4557518" cy="553998"/>
              </a:xfrm>
              <a:prstGeom prst="rect">
                <a:avLst/>
              </a:prstGeom>
              <a:blipFill>
                <a:blip r:embed="rId17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70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EE190D-8AD0-4189-A4DF-1B10163A2293}"/>
                  </a:ext>
                </a:extLst>
              </p:cNvPr>
              <p:cNvSpPr/>
              <p:nvPr/>
            </p:nvSpPr>
            <p:spPr>
              <a:xfrm>
                <a:off x="1169219" y="5472135"/>
                <a:ext cx="85386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bn-BD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প্রমাণ কর যে,</a:t>
                </a:r>
                <a:r>
                  <a:rPr lang="en-US" sz="48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𝑃𝑅</m:t>
                        </m:r>
                      </m:e>
                      <m:sup>
                        <m:r>
                          <a:rPr lang="en-US" sz="4800" i="1" dirty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𝑃𝑄</m:t>
                        </m:r>
                      </m:e>
                      <m:sup>
                        <m:r>
                          <a:rPr lang="en-US" sz="48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𝑄𝑅</m:t>
                        </m:r>
                      </m:e>
                      <m:sup>
                        <m:r>
                          <a:rPr lang="en-US" sz="4800" b="0" i="1" dirty="0" smtClean="0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EE190D-8AD0-4189-A4DF-1B10163A2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19" y="5472135"/>
                <a:ext cx="8538684" cy="830997"/>
              </a:xfrm>
              <a:prstGeom prst="rect">
                <a:avLst/>
              </a:prstGeom>
              <a:blipFill>
                <a:blip r:embed="rId2"/>
                <a:stretch>
                  <a:fillRect l="-3069" t="-16912" r="-278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D923C0E-AEF1-41C7-91B2-2FA1D0473BA1}"/>
              </a:ext>
            </a:extLst>
          </p:cNvPr>
          <p:cNvSpPr/>
          <p:nvPr/>
        </p:nvSpPr>
        <p:spPr>
          <a:xfrm>
            <a:off x="5406501" y="2705577"/>
            <a:ext cx="2392070" cy="2025915"/>
          </a:xfrm>
          <a:prstGeom prst="rtTriangl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4411E-41A5-4B1F-B6C4-6CE0F84E1A86}"/>
              </a:ext>
            </a:extLst>
          </p:cNvPr>
          <p:cNvSpPr txBox="1"/>
          <p:nvPr/>
        </p:nvSpPr>
        <p:spPr>
          <a:xfrm>
            <a:off x="4875586" y="2211551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A15618-1118-49A2-B367-26C4A27D318E}"/>
              </a:ext>
            </a:extLst>
          </p:cNvPr>
          <p:cNvSpPr txBox="1"/>
          <p:nvPr/>
        </p:nvSpPr>
        <p:spPr>
          <a:xfrm>
            <a:off x="4795436" y="4588387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33DCC5-14E7-42C4-A4C0-C96C00478A27}"/>
              </a:ext>
            </a:extLst>
          </p:cNvPr>
          <p:cNvSpPr txBox="1"/>
          <p:nvPr/>
        </p:nvSpPr>
        <p:spPr>
          <a:xfrm>
            <a:off x="7663027" y="4701744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439957-97AF-4246-8BE8-2B7D6CEC9ADA}"/>
              </a:ext>
            </a:extLst>
          </p:cNvPr>
          <p:cNvGrpSpPr/>
          <p:nvPr/>
        </p:nvGrpSpPr>
        <p:grpSpPr>
          <a:xfrm>
            <a:off x="5395280" y="4469665"/>
            <a:ext cx="381795" cy="305595"/>
            <a:chOff x="3352005" y="3581400"/>
            <a:chExt cx="381794" cy="30559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8B6638-4E35-40C1-90BB-843870A1637E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F081D3B-25AB-4916-997A-9E4AF9E8C4C8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Wave 24">
            <a:extLst>
              <a:ext uri="{FF2B5EF4-FFF2-40B4-BE49-F238E27FC236}">
                <a16:creationId xmlns:a16="http://schemas.microsoft.com/office/drawing/2014/main" id="{35102064-2A73-4F50-B1C9-F0F916A9127E}"/>
              </a:ext>
            </a:extLst>
          </p:cNvPr>
          <p:cNvSpPr/>
          <p:nvPr/>
        </p:nvSpPr>
        <p:spPr>
          <a:xfrm>
            <a:off x="645109" y="381634"/>
            <a:ext cx="3469891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EECB44-9952-45B2-8667-C10F465DC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48"/>
          <a:stretch/>
        </p:blipFill>
        <p:spPr>
          <a:xfrm>
            <a:off x="328884" y="322843"/>
            <a:ext cx="1104961" cy="18240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4B95C8-F79C-49AD-834F-E7F2BEEB4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35"/>
          <a:stretch/>
        </p:blipFill>
        <p:spPr>
          <a:xfrm>
            <a:off x="10744200" y="339170"/>
            <a:ext cx="1083472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1.11111E-6 L 0.37825 -0.0057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0.38802 -0.0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164C1BF-A256-4676-9344-29CFE4798913}"/>
              </a:ext>
            </a:extLst>
          </p:cNvPr>
          <p:cNvSpPr/>
          <p:nvPr/>
        </p:nvSpPr>
        <p:spPr>
          <a:xfrm>
            <a:off x="8812098" y="634477"/>
            <a:ext cx="2460379" cy="228150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25A3B-3F2C-40D4-9825-A42BBC31AC26}"/>
              </a:ext>
            </a:extLst>
          </p:cNvPr>
          <p:cNvSpPr txBox="1"/>
          <p:nvPr/>
        </p:nvSpPr>
        <p:spPr>
          <a:xfrm>
            <a:off x="8268367" y="282820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35C16-D99E-4C56-9EC0-F65001EDA2F2}"/>
              </a:ext>
            </a:extLst>
          </p:cNvPr>
          <p:cNvSpPr txBox="1"/>
          <p:nvPr/>
        </p:nvSpPr>
        <p:spPr>
          <a:xfrm>
            <a:off x="8427322" y="279945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396DA-144D-48B9-903D-F63D55C9A57D}"/>
              </a:ext>
            </a:extLst>
          </p:cNvPr>
          <p:cNvSpPr txBox="1"/>
          <p:nvPr/>
        </p:nvSpPr>
        <p:spPr>
          <a:xfrm>
            <a:off x="11264462" y="279945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843C10-0119-4B82-982E-00514B803829}"/>
              </a:ext>
            </a:extLst>
          </p:cNvPr>
          <p:cNvGrpSpPr/>
          <p:nvPr/>
        </p:nvGrpSpPr>
        <p:grpSpPr>
          <a:xfrm>
            <a:off x="8812098" y="2610391"/>
            <a:ext cx="381795" cy="305595"/>
            <a:chOff x="3352005" y="3581400"/>
            <a:chExt cx="381794" cy="30559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B429C4-8F8B-4EDF-A807-12A7707DF1D1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EAA3DF-7236-4EB6-A3C3-9F96195A1649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799E84-DD87-46E1-9608-052374BDD9C6}"/>
                  </a:ext>
                </a:extLst>
              </p:cNvPr>
              <p:cNvSpPr/>
              <p:nvPr/>
            </p:nvSpPr>
            <p:spPr>
              <a:xfrm>
                <a:off x="379945" y="491195"/>
                <a:ext cx="7443076" cy="1174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,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bn-BD" sz="3200" b="0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একক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এবং</m:t>
                      </m:r>
                    </m:oMath>
                  </m:oMathPara>
                </a14:m>
                <a:endParaRPr lang="en-US" sz="3200" b="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nor/>
                      </m:rPr>
                      <a:rPr lang="bn-BD" sz="32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একক</m:t>
                    </m:r>
                    <m:r>
                      <m:rPr>
                        <m:nor/>
                      </m:rPr>
                      <a:rPr lang="bn-BD" sz="32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a:rPr lang="bn-BD" sz="32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BD" sz="32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bn-BD" sz="32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ত্রিভুজটির</m:t>
                    </m:r>
                    <m:r>
                      <a:rPr lang="bn-BD" sz="32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পরিসীমা</m:t>
                    </m:r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কত</m:t>
                    </m:r>
                    <m:r>
                      <a:rPr lang="bn-BD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?</m:t>
                    </m:r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799E84-DD87-46E1-9608-052374BDD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" y="491195"/>
                <a:ext cx="7443076" cy="1174809"/>
              </a:xfrm>
              <a:prstGeom prst="rect">
                <a:avLst/>
              </a:prstGeom>
              <a:blipFill>
                <a:blip r:embed="rId2"/>
                <a:stretch>
                  <a:fillRect b="-18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F8D42-9BD5-4F00-8799-0B8959907E00}"/>
                  </a:ext>
                </a:extLst>
              </p:cNvPr>
              <p:cNvSpPr txBox="1"/>
              <p:nvPr/>
            </p:nvSpPr>
            <p:spPr>
              <a:xfrm>
                <a:off x="435095" y="2175369"/>
                <a:ext cx="37352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F8D42-9BD5-4F00-8799-0B8959907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5" y="2175369"/>
                <a:ext cx="37352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8B7516-E199-49DB-8243-6D23DD98F372}"/>
                  </a:ext>
                </a:extLst>
              </p:cNvPr>
              <p:cNvSpPr txBox="1"/>
              <p:nvPr/>
            </p:nvSpPr>
            <p:spPr>
              <a:xfrm>
                <a:off x="4316578" y="2113813"/>
                <a:ext cx="26469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𝐴𝐶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 অতিভুজ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8B7516-E199-49DB-8243-6D23DD98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578" y="2113813"/>
                <a:ext cx="2646978" cy="646331"/>
              </a:xfrm>
              <a:prstGeom prst="rect">
                <a:avLst/>
              </a:prstGeom>
              <a:blipFill>
                <a:blip r:embed="rId4"/>
                <a:stretch>
                  <a:fillRect t="-14151" r="-9217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68DF72-1C21-4447-A78E-129940BF6258}"/>
                  </a:ext>
                </a:extLst>
              </p:cNvPr>
              <p:cNvSpPr txBox="1"/>
              <p:nvPr/>
            </p:nvSpPr>
            <p:spPr>
              <a:xfrm>
                <a:off x="243207" y="2904647"/>
                <a:ext cx="50745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পীথাগোরাসের উপপাদ্য অনুসারে,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68DF72-1C21-4447-A78E-129940BF6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07" y="2904647"/>
                <a:ext cx="5074518" cy="646331"/>
              </a:xfrm>
              <a:prstGeom prst="rect">
                <a:avLst/>
              </a:prstGeom>
              <a:blipFill>
                <a:blip r:embed="rId5"/>
                <a:stretch>
                  <a:fillRect t="-13084" r="-6490" b="-4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C28071-9C70-4BAF-B8E1-B977A5F454C7}"/>
                  </a:ext>
                </a:extLst>
              </p:cNvPr>
              <p:cNvSpPr txBox="1"/>
              <p:nvPr/>
            </p:nvSpPr>
            <p:spPr>
              <a:xfrm>
                <a:off x="1998864" y="3414012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C28071-9C70-4BAF-B8E1-B977A5F45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864" y="3414012"/>
                <a:ext cx="99208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660742-A9C5-45C0-A5B3-03BF0D73603C}"/>
                  </a:ext>
                </a:extLst>
              </p:cNvPr>
              <p:cNvSpPr txBox="1"/>
              <p:nvPr/>
            </p:nvSpPr>
            <p:spPr>
              <a:xfrm>
                <a:off x="8232867" y="1520730"/>
                <a:ext cx="5792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660742-A9C5-45C0-A5B3-03BF0D736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867" y="1520730"/>
                <a:ext cx="57923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E7CAA-9DF1-4FDB-AE8C-E2153FB9EFB2}"/>
                  </a:ext>
                </a:extLst>
              </p:cNvPr>
              <p:cNvSpPr txBox="1"/>
              <p:nvPr/>
            </p:nvSpPr>
            <p:spPr>
              <a:xfrm>
                <a:off x="9668554" y="1225804"/>
                <a:ext cx="9476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E7CAA-9DF1-4FDB-AE8C-E2153FB9E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554" y="1225804"/>
                <a:ext cx="94769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333474-0C11-4AB9-B1A3-969D8AEAC3B1}"/>
                  </a:ext>
                </a:extLst>
              </p:cNvPr>
              <p:cNvSpPr txBox="1"/>
              <p:nvPr/>
            </p:nvSpPr>
            <p:spPr>
              <a:xfrm>
                <a:off x="2681145" y="3482495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333474-0C11-4AB9-B1A3-969D8AEA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145" y="3482495"/>
                <a:ext cx="99208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D84FF-8BAC-45CB-93D1-49CF83AB91BD}"/>
                  </a:ext>
                </a:extLst>
              </p:cNvPr>
              <p:cNvSpPr txBox="1"/>
              <p:nvPr/>
            </p:nvSpPr>
            <p:spPr>
              <a:xfrm>
                <a:off x="3363426" y="3461657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D84FF-8BAC-45CB-93D1-49CF83AB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426" y="3461657"/>
                <a:ext cx="99208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991A9B-19E4-4521-816B-2C456349B664}"/>
                  </a:ext>
                </a:extLst>
              </p:cNvPr>
              <p:cNvSpPr txBox="1"/>
              <p:nvPr/>
            </p:nvSpPr>
            <p:spPr>
              <a:xfrm>
                <a:off x="3999209" y="3442015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991A9B-19E4-4521-816B-2C456349B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09" y="3442015"/>
                <a:ext cx="99208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3B7C9-5928-4E6F-934B-A7F30534479D}"/>
                  </a:ext>
                </a:extLst>
              </p:cNvPr>
              <p:cNvSpPr txBox="1"/>
              <p:nvPr/>
            </p:nvSpPr>
            <p:spPr>
              <a:xfrm>
                <a:off x="4652748" y="3443901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3B7C9-5928-4E6F-934B-A7F305344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48" y="3443901"/>
                <a:ext cx="99208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29A267E-E3A8-4AD9-9C78-7F19D094C010}"/>
              </a:ext>
            </a:extLst>
          </p:cNvPr>
          <p:cNvSpPr txBox="1"/>
          <p:nvPr/>
        </p:nvSpPr>
        <p:spPr>
          <a:xfrm>
            <a:off x="1409692" y="4205644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BD804D-71BB-469E-8143-C502D6EABD93}"/>
                  </a:ext>
                </a:extLst>
              </p:cNvPr>
              <p:cNvSpPr txBox="1"/>
              <p:nvPr/>
            </p:nvSpPr>
            <p:spPr>
              <a:xfrm>
                <a:off x="1970270" y="4147309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15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BD804D-71BB-469E-8143-C502D6EAB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70" y="4147309"/>
                <a:ext cx="99208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41868D-9EDF-4CF0-B100-5F900F782862}"/>
                  </a:ext>
                </a:extLst>
              </p:cNvPr>
              <p:cNvSpPr txBox="1"/>
              <p:nvPr/>
            </p:nvSpPr>
            <p:spPr>
              <a:xfrm>
                <a:off x="2579595" y="4157999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41868D-9EDF-4CF0-B100-5F900F782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95" y="4157999"/>
                <a:ext cx="99208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8F6C31-DCBD-47F1-A42F-EC4F801B0869}"/>
                  </a:ext>
                </a:extLst>
              </p:cNvPr>
              <p:cNvSpPr txBox="1"/>
              <p:nvPr/>
            </p:nvSpPr>
            <p:spPr>
              <a:xfrm>
                <a:off x="3254726" y="4137161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9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8F6C31-DCBD-47F1-A42F-EC4F801B0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26" y="4137161"/>
                <a:ext cx="992080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23AE8B-772C-4775-A093-F8BB072B2C95}"/>
                  </a:ext>
                </a:extLst>
              </p:cNvPr>
              <p:cNvSpPr txBox="1"/>
              <p:nvPr/>
            </p:nvSpPr>
            <p:spPr>
              <a:xfrm>
                <a:off x="4207458" y="4116323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23AE8B-772C-4775-A093-F8BB072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458" y="4116323"/>
                <a:ext cx="992080" cy="646331"/>
              </a:xfrm>
              <a:prstGeom prst="rect">
                <a:avLst/>
              </a:prstGeom>
              <a:blipFill>
                <a:blip r:embed="rId16"/>
                <a:stretch>
                  <a:fillRect r="-2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538B6AE-8F43-4235-9106-053E2930351C}"/>
              </a:ext>
            </a:extLst>
          </p:cNvPr>
          <p:cNvSpPr txBox="1"/>
          <p:nvPr/>
        </p:nvSpPr>
        <p:spPr>
          <a:xfrm>
            <a:off x="1409692" y="4911986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AC8F99-4C20-4504-AE38-F23CBB5A3DE6}"/>
                  </a:ext>
                </a:extLst>
              </p:cNvPr>
              <p:cNvSpPr txBox="1"/>
              <p:nvPr/>
            </p:nvSpPr>
            <p:spPr>
              <a:xfrm>
                <a:off x="1959925" y="4862665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25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AC8F99-4C20-4504-AE38-F23CBB5A3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25" y="4862665"/>
                <a:ext cx="992080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81B26A-7BEF-4A30-9898-47574857C434}"/>
                  </a:ext>
                </a:extLst>
              </p:cNvPr>
              <p:cNvSpPr txBox="1"/>
              <p:nvPr/>
            </p:nvSpPr>
            <p:spPr>
              <a:xfrm>
                <a:off x="2604434" y="4808967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81B26A-7BEF-4A30-9898-47574857C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34" y="4808967"/>
                <a:ext cx="992080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2957C4-0C62-4A68-96C1-9FCA2E5105DE}"/>
                  </a:ext>
                </a:extLst>
              </p:cNvPr>
              <p:cNvSpPr txBox="1"/>
              <p:nvPr/>
            </p:nvSpPr>
            <p:spPr>
              <a:xfrm>
                <a:off x="3248943" y="4835816"/>
                <a:ext cx="8525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8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2957C4-0C62-4A68-96C1-9FCA2E51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943" y="4835816"/>
                <a:ext cx="852540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01242F-6AE6-45C9-82D2-72EB0C518022}"/>
                  </a:ext>
                </a:extLst>
              </p:cNvPr>
              <p:cNvSpPr txBox="1"/>
              <p:nvPr/>
            </p:nvSpPr>
            <p:spPr>
              <a:xfrm>
                <a:off x="3982303" y="4819115"/>
                <a:ext cx="1335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01242F-6AE6-45C9-82D2-72EB0C518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303" y="4819115"/>
                <a:ext cx="1335422" cy="646331"/>
              </a:xfrm>
              <a:prstGeom prst="rect">
                <a:avLst/>
              </a:prstGeom>
              <a:blipFill>
                <a:blip r:embed="rId20"/>
                <a:stretch>
                  <a:fillRect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C8F68A8-9B2D-4A0C-90C9-A5DB8965D7B5}"/>
              </a:ext>
            </a:extLst>
          </p:cNvPr>
          <p:cNvSpPr txBox="1"/>
          <p:nvPr/>
        </p:nvSpPr>
        <p:spPr>
          <a:xfrm>
            <a:off x="1409692" y="5667649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E4740C-4DD4-42EB-9199-7FE2B0E00724}"/>
                  </a:ext>
                </a:extLst>
              </p:cNvPr>
              <p:cNvSpPr txBox="1"/>
              <p:nvPr/>
            </p:nvSpPr>
            <p:spPr>
              <a:xfrm>
                <a:off x="1959925" y="5618328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25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E4740C-4DD4-42EB-9199-7FE2B0E00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25" y="5618328"/>
                <a:ext cx="992080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E340BA-D855-4133-A618-6002F62E377E}"/>
                  </a:ext>
                </a:extLst>
              </p:cNvPr>
              <p:cNvSpPr txBox="1"/>
              <p:nvPr/>
            </p:nvSpPr>
            <p:spPr>
              <a:xfrm>
                <a:off x="2844958" y="5608151"/>
                <a:ext cx="8525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8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E340BA-D855-4133-A618-6002F62E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958" y="5608151"/>
                <a:ext cx="852540" cy="646331"/>
              </a:xfrm>
              <a:prstGeom prst="rect">
                <a:avLst/>
              </a:prstGeom>
              <a:blipFill>
                <a:blip r:embed="rId22"/>
                <a:stretch>
                  <a:fillRect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E156F6-04EF-425F-BFB9-965360D7062E}"/>
                  </a:ext>
                </a:extLst>
              </p:cNvPr>
              <p:cNvSpPr txBox="1"/>
              <p:nvPr/>
            </p:nvSpPr>
            <p:spPr>
              <a:xfrm>
                <a:off x="3580292" y="5598003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E156F6-04EF-425F-BFB9-965360D70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292" y="5598003"/>
                <a:ext cx="992080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16C9A3-7896-49FC-BD6E-2F5F6A025041}"/>
                  </a:ext>
                </a:extLst>
              </p:cNvPr>
              <p:cNvSpPr txBox="1"/>
              <p:nvPr/>
            </p:nvSpPr>
            <p:spPr>
              <a:xfrm>
                <a:off x="4143742" y="5555797"/>
                <a:ext cx="1335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16C9A3-7896-49FC-BD6E-2F5F6A025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42" y="5555797"/>
                <a:ext cx="1335422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8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0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07E2F-3828-4AFB-A334-0AC7A9E8C84D}"/>
              </a:ext>
            </a:extLst>
          </p:cNvPr>
          <p:cNvSpPr txBox="1"/>
          <p:nvPr/>
        </p:nvSpPr>
        <p:spPr>
          <a:xfrm>
            <a:off x="1613878" y="595930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131F7D-0BC5-40B8-A6F6-D11921CDF394}"/>
                  </a:ext>
                </a:extLst>
              </p:cNvPr>
              <p:cNvSpPr txBox="1"/>
              <p:nvPr/>
            </p:nvSpPr>
            <p:spPr>
              <a:xfrm>
                <a:off x="2164111" y="546609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25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131F7D-0BC5-40B8-A6F6-D11921CD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11" y="546609"/>
                <a:ext cx="99208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C0EEC2-1949-4D6D-8CEB-A1AC0D4641AC}"/>
                  </a:ext>
                </a:extLst>
              </p:cNvPr>
              <p:cNvSpPr txBox="1"/>
              <p:nvPr/>
            </p:nvSpPr>
            <p:spPr>
              <a:xfrm>
                <a:off x="3049144" y="536432"/>
                <a:ext cx="8525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8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C0EEC2-1949-4D6D-8CEB-A1AC0D464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44" y="536432"/>
                <a:ext cx="852540" cy="646331"/>
              </a:xfrm>
              <a:prstGeom prst="rect">
                <a:avLst/>
              </a:prstGeom>
              <a:blipFill>
                <a:blip r:embed="rId3"/>
                <a:stretch>
                  <a:fillRect r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94D65-455B-439C-A28D-E47A3A7946C1}"/>
                  </a:ext>
                </a:extLst>
              </p:cNvPr>
              <p:cNvSpPr txBox="1"/>
              <p:nvPr/>
            </p:nvSpPr>
            <p:spPr>
              <a:xfrm>
                <a:off x="3784478" y="526284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94D65-455B-439C-A28D-E47A3A794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478" y="526284"/>
                <a:ext cx="99208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55388-622B-40DE-A6ED-201442498099}"/>
                  </a:ext>
                </a:extLst>
              </p:cNvPr>
              <p:cNvSpPr txBox="1"/>
              <p:nvPr/>
            </p:nvSpPr>
            <p:spPr>
              <a:xfrm>
                <a:off x="4347928" y="484078"/>
                <a:ext cx="1335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055388-622B-40DE-A6ED-201442498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28" y="484078"/>
                <a:ext cx="133542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1287F1B-447F-4016-BF81-3FEAD710FD62}"/>
              </a:ext>
            </a:extLst>
          </p:cNvPr>
          <p:cNvSpPr txBox="1"/>
          <p:nvPr/>
        </p:nvSpPr>
        <p:spPr>
          <a:xfrm>
            <a:off x="1613878" y="1520687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EEFDB-7C7C-4C2F-AB80-3B82D01C69AB}"/>
                  </a:ext>
                </a:extLst>
              </p:cNvPr>
              <p:cNvSpPr txBox="1"/>
              <p:nvPr/>
            </p:nvSpPr>
            <p:spPr>
              <a:xfrm>
                <a:off x="2164111" y="1519206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44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EEFDB-7C7C-4C2F-AB80-3B82D01C6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11" y="1519206"/>
                <a:ext cx="99208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B07C04-3C4C-4786-A1EE-F080AB437BC6}"/>
                  </a:ext>
                </a:extLst>
              </p:cNvPr>
              <p:cNvSpPr txBox="1"/>
              <p:nvPr/>
            </p:nvSpPr>
            <p:spPr>
              <a:xfrm>
                <a:off x="2909604" y="1459708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B07C04-3C4C-4786-A1EE-F080AB437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04" y="1459708"/>
                <a:ext cx="99208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37D61E-FA10-4909-B5BD-D9711204003C}"/>
                  </a:ext>
                </a:extLst>
              </p:cNvPr>
              <p:cNvSpPr txBox="1"/>
              <p:nvPr/>
            </p:nvSpPr>
            <p:spPr>
              <a:xfrm>
                <a:off x="3441136" y="1489457"/>
                <a:ext cx="1335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37D61E-FA10-4909-B5BD-D97112040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136" y="1489457"/>
                <a:ext cx="133542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AF4E61-7C02-44F6-B87E-87E087A1AB85}"/>
              </a:ext>
            </a:extLst>
          </p:cNvPr>
          <p:cNvSpPr txBox="1"/>
          <p:nvPr/>
        </p:nvSpPr>
        <p:spPr>
          <a:xfrm>
            <a:off x="1613878" y="2439343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779FE8-F2BD-4C41-81FC-3B708E561310}"/>
                  </a:ext>
                </a:extLst>
              </p:cNvPr>
              <p:cNvSpPr txBox="1"/>
              <p:nvPr/>
            </p:nvSpPr>
            <p:spPr>
              <a:xfrm>
                <a:off x="2070222" y="2407891"/>
                <a:ext cx="13354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600" i="1" dirty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779FE8-F2BD-4C41-81FC-3B708E56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22" y="2407891"/>
                <a:ext cx="133542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61BED8-403A-47F2-8027-6D45015053E9}"/>
                  </a:ext>
                </a:extLst>
              </p:cNvPr>
              <p:cNvSpPr txBox="1"/>
              <p:nvPr/>
            </p:nvSpPr>
            <p:spPr>
              <a:xfrm>
                <a:off x="3087246" y="2368940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61BED8-403A-47F2-8027-6D4501505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246" y="2368940"/>
                <a:ext cx="99208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6F891A-EAEA-40F3-875D-A94D244E2E63}"/>
                  </a:ext>
                </a:extLst>
              </p:cNvPr>
              <p:cNvSpPr txBox="1"/>
              <p:nvPr/>
            </p:nvSpPr>
            <p:spPr>
              <a:xfrm>
                <a:off x="3874969" y="2351578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44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6F891A-EAEA-40F3-875D-A94D244E2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69" y="2351578"/>
                <a:ext cx="99208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5DAAA4-B87C-496E-BB81-04AA51B928B8}"/>
                  </a:ext>
                </a:extLst>
              </p:cNvPr>
              <p:cNvSpPr txBox="1"/>
              <p:nvPr/>
            </p:nvSpPr>
            <p:spPr>
              <a:xfrm>
                <a:off x="2109374" y="3275403"/>
                <a:ext cx="11015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5DAAA4-B87C-496E-BB81-04AA51B9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74" y="3275403"/>
                <a:ext cx="110155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8FBF425-6668-45AA-8FD1-927440C8413F}"/>
              </a:ext>
            </a:extLst>
          </p:cNvPr>
          <p:cNvSpPr txBox="1"/>
          <p:nvPr/>
        </p:nvSpPr>
        <p:spPr>
          <a:xfrm>
            <a:off x="1578694" y="3250138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B9C356-A04E-4758-8AC6-9E1628D0B600}"/>
                  </a:ext>
                </a:extLst>
              </p:cNvPr>
              <p:cNvSpPr txBox="1"/>
              <p:nvPr/>
            </p:nvSpPr>
            <p:spPr>
              <a:xfrm>
                <a:off x="2979374" y="3213699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B9C356-A04E-4758-8AC6-9E1628D0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74" y="3213699"/>
                <a:ext cx="99208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96DCDC-A2E7-414D-B2EB-5D29B1566D97}"/>
                  </a:ext>
                </a:extLst>
              </p:cNvPr>
              <p:cNvSpPr txBox="1"/>
              <p:nvPr/>
            </p:nvSpPr>
            <p:spPr>
              <a:xfrm>
                <a:off x="3901683" y="3174748"/>
                <a:ext cx="1167465" cy="711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dirty="0" smtClean="0">
                              <a:ln w="0"/>
                              <a:effectLst>
                                <a:outerShdw blurRad="38100" dist="38100" dir="2700000" algn="tl" rotWithShape="0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144</m:t>
                          </m:r>
                        </m:e>
                      </m:rad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96DCDC-A2E7-414D-B2EB-5D29B1566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683" y="3174748"/>
                <a:ext cx="1167465" cy="711670"/>
              </a:xfrm>
              <a:prstGeom prst="rect">
                <a:avLst/>
              </a:prstGeom>
              <a:blipFill>
                <a:blip r:embed="rId14"/>
                <a:stretch>
                  <a:fillRect r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82CB9B-38BC-49D6-90C1-3AD6FDE16EA9}"/>
                  </a:ext>
                </a:extLst>
              </p:cNvPr>
              <p:cNvSpPr txBox="1"/>
              <p:nvPr/>
            </p:nvSpPr>
            <p:spPr>
              <a:xfrm>
                <a:off x="1906586" y="4136462"/>
                <a:ext cx="110155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</m:t>
                      </m:r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82CB9B-38BC-49D6-90C1-3AD6FDE16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6" y="4136462"/>
                <a:ext cx="1101554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BB3D6F-4A74-4540-9AF7-95A78E1FFF69}"/>
                  </a:ext>
                </a:extLst>
              </p:cNvPr>
              <p:cNvSpPr txBox="1"/>
              <p:nvPr/>
            </p:nvSpPr>
            <p:spPr>
              <a:xfrm>
                <a:off x="2841886" y="4178357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BB3D6F-4A74-4540-9AF7-95A78E1FF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86" y="4178357"/>
                <a:ext cx="99208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7A1DFC-D6BC-4B79-BA90-4374E2A55E21}"/>
                  </a:ext>
                </a:extLst>
              </p:cNvPr>
              <p:cNvSpPr txBox="1"/>
              <p:nvPr/>
            </p:nvSpPr>
            <p:spPr>
              <a:xfrm>
                <a:off x="3475414" y="4191806"/>
                <a:ext cx="9275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7A1DFC-D6BC-4B79-BA90-4374E2A5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414" y="4191806"/>
                <a:ext cx="927508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5B78497-F4C9-48E2-8CB8-F59ED05E7044}"/>
              </a:ext>
            </a:extLst>
          </p:cNvPr>
          <p:cNvSpPr/>
          <p:nvPr/>
        </p:nvSpPr>
        <p:spPr>
          <a:xfrm>
            <a:off x="8563523" y="424998"/>
            <a:ext cx="2460379" cy="228150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283CAE-6642-4539-A899-5281E9FCB98D}"/>
              </a:ext>
            </a:extLst>
          </p:cNvPr>
          <p:cNvSpPr txBox="1"/>
          <p:nvPr/>
        </p:nvSpPr>
        <p:spPr>
          <a:xfrm>
            <a:off x="8105647" y="266777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891A45-4A4A-4464-B8DC-CFE776809681}"/>
              </a:ext>
            </a:extLst>
          </p:cNvPr>
          <p:cNvSpPr txBox="1"/>
          <p:nvPr/>
        </p:nvSpPr>
        <p:spPr>
          <a:xfrm>
            <a:off x="8178747" y="258997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EF552D-4AB4-41B4-A3A8-015644B08FAC}"/>
              </a:ext>
            </a:extLst>
          </p:cNvPr>
          <p:cNvSpPr txBox="1"/>
          <p:nvPr/>
        </p:nvSpPr>
        <p:spPr>
          <a:xfrm>
            <a:off x="11015887" y="258997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4C6373-6A0C-4C35-B11D-4232CB0B86C5}"/>
              </a:ext>
            </a:extLst>
          </p:cNvPr>
          <p:cNvGrpSpPr/>
          <p:nvPr/>
        </p:nvGrpSpPr>
        <p:grpSpPr>
          <a:xfrm>
            <a:off x="8563523" y="2400912"/>
            <a:ext cx="381795" cy="305595"/>
            <a:chOff x="3352005" y="3581400"/>
            <a:chExt cx="381794" cy="30559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AC4605-67CF-4900-A538-AA89EC13BA4F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702F89-0441-4D3C-8F3F-7A289ADAB2F2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B998EB-9ED0-40AC-B716-2D634DDD1363}"/>
                  </a:ext>
                </a:extLst>
              </p:cNvPr>
              <p:cNvSpPr txBox="1"/>
              <p:nvPr/>
            </p:nvSpPr>
            <p:spPr>
              <a:xfrm>
                <a:off x="7984292" y="1311251"/>
                <a:ext cx="5792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B998EB-9ED0-40AC-B716-2D634DDD1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292" y="1311251"/>
                <a:ext cx="579231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EC62D9-C4EC-4805-B527-842512CB0D01}"/>
                  </a:ext>
                </a:extLst>
              </p:cNvPr>
              <p:cNvSpPr txBox="1"/>
              <p:nvPr/>
            </p:nvSpPr>
            <p:spPr>
              <a:xfrm>
                <a:off x="9419979" y="1016325"/>
                <a:ext cx="9476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EC62D9-C4EC-4805-B527-842512CB0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979" y="1016325"/>
                <a:ext cx="947691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64C0A2-86BE-4597-9B74-524DD0C04AA7}"/>
                  </a:ext>
                </a:extLst>
              </p:cNvPr>
              <p:cNvSpPr txBox="1"/>
              <p:nvPr/>
            </p:nvSpPr>
            <p:spPr>
              <a:xfrm>
                <a:off x="597060" y="4969538"/>
                <a:ext cx="33421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</m:t>
                      </m:r>
                      <m: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ত্রিভুজটির</m:t>
                      </m:r>
                      <m:r>
                        <a:rPr lang="en-US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পরিসীমা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64C0A2-86BE-4597-9B74-524DD0C04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60" y="4969538"/>
                <a:ext cx="3342108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B11CA0-0963-4EB1-B4AB-180CB9688B6B}"/>
                  </a:ext>
                </a:extLst>
              </p:cNvPr>
              <p:cNvSpPr txBox="1"/>
              <p:nvPr/>
            </p:nvSpPr>
            <p:spPr>
              <a:xfrm>
                <a:off x="3612807" y="4943150"/>
                <a:ext cx="9920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B11CA0-0963-4EB1-B4AB-180CB9688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807" y="4943150"/>
                <a:ext cx="992080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133FC1-780B-4614-9E98-ED910B873618}"/>
                  </a:ext>
                </a:extLst>
              </p:cNvPr>
              <p:cNvSpPr txBox="1"/>
              <p:nvPr/>
            </p:nvSpPr>
            <p:spPr>
              <a:xfrm>
                <a:off x="4334085" y="4989316"/>
                <a:ext cx="29575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AB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AC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133FC1-780B-4614-9E98-ED910B873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085" y="4989316"/>
                <a:ext cx="2957541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EC8A5C-C83A-43ED-92CF-FB29D6CBD30E}"/>
                  </a:ext>
                </a:extLst>
              </p:cNvPr>
              <p:cNvSpPr txBox="1"/>
              <p:nvPr/>
            </p:nvSpPr>
            <p:spPr>
              <a:xfrm>
                <a:off x="9147603" y="2651503"/>
                <a:ext cx="922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EC8A5C-C83A-43ED-92CF-FB29D6CBD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603" y="2651503"/>
                <a:ext cx="922646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FB6331-4ACA-4833-A689-8AE4AF795FA5}"/>
                  </a:ext>
                </a:extLst>
              </p:cNvPr>
              <p:cNvSpPr txBox="1"/>
              <p:nvPr/>
            </p:nvSpPr>
            <p:spPr>
              <a:xfrm>
                <a:off x="7207085" y="4979178"/>
                <a:ext cx="31446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12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FB6331-4ACA-4833-A689-8AE4AF795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85" y="4979178"/>
                <a:ext cx="3144613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5C391-6024-40F2-8F8C-01F3856FB119}"/>
                  </a:ext>
                </a:extLst>
              </p:cNvPr>
              <p:cNvSpPr txBox="1"/>
              <p:nvPr/>
            </p:nvSpPr>
            <p:spPr>
              <a:xfrm>
                <a:off x="7446466" y="5615869"/>
                <a:ext cx="223411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একক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5C391-6024-40F2-8F8C-01F3856FB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466" y="5615869"/>
                <a:ext cx="2234114" cy="553998"/>
              </a:xfrm>
              <a:prstGeom prst="rect">
                <a:avLst/>
              </a:prstGeom>
              <a:blipFill>
                <a:blip r:embed="rId25"/>
                <a:stretch>
                  <a:fillRect t="-24176" b="-5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00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E333A-CD2F-4D39-BF46-548889A2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101" y="332343"/>
            <a:ext cx="892182" cy="892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44C68E-C3B7-4461-B032-7649FF31A0CB}"/>
                  </a:ext>
                </a:extLst>
              </p:cNvPr>
              <p:cNvSpPr txBox="1"/>
              <p:nvPr/>
            </p:nvSpPr>
            <p:spPr>
              <a:xfrm>
                <a:off x="4062379" y="271502"/>
                <a:ext cx="27228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দলীয়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 </m:t>
                      </m:r>
                      <m:r>
                        <a:rPr lang="bn-BD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কাজ</m:t>
                      </m:r>
                    </m:oMath>
                  </m:oMathPara>
                </a14:m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44C68E-C3B7-4461-B032-7649FF31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379" y="271502"/>
                <a:ext cx="27228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60358D4C-169A-400D-AACC-9ED8712AE5C0}"/>
              </a:ext>
            </a:extLst>
          </p:cNvPr>
          <p:cNvSpPr/>
          <p:nvPr/>
        </p:nvSpPr>
        <p:spPr>
          <a:xfrm>
            <a:off x="1969692" y="2383180"/>
            <a:ext cx="2460379" cy="228150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74BFB-4DF0-41CC-97DF-AF2A415D461E}"/>
              </a:ext>
            </a:extLst>
          </p:cNvPr>
          <p:cNvSpPr txBox="1"/>
          <p:nvPr/>
        </p:nvSpPr>
        <p:spPr>
          <a:xfrm>
            <a:off x="1425961" y="203152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7B6CA-E064-4052-8E49-1FA2A89A3D07}"/>
              </a:ext>
            </a:extLst>
          </p:cNvPr>
          <p:cNvSpPr txBox="1"/>
          <p:nvPr/>
        </p:nvSpPr>
        <p:spPr>
          <a:xfrm>
            <a:off x="1584916" y="4548155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2B1DC-E648-402D-9CBE-C08B0BE2BAE5}"/>
              </a:ext>
            </a:extLst>
          </p:cNvPr>
          <p:cNvSpPr txBox="1"/>
          <p:nvPr/>
        </p:nvSpPr>
        <p:spPr>
          <a:xfrm>
            <a:off x="4422056" y="454815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E716AD-7703-4BB4-BAC5-44951954FB17}"/>
              </a:ext>
            </a:extLst>
          </p:cNvPr>
          <p:cNvGrpSpPr/>
          <p:nvPr/>
        </p:nvGrpSpPr>
        <p:grpSpPr>
          <a:xfrm>
            <a:off x="1937749" y="4332607"/>
            <a:ext cx="381795" cy="305595"/>
            <a:chOff x="3352005" y="3581400"/>
            <a:chExt cx="381794" cy="3055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8DB46D-264D-46FE-8BA3-E0089D9E29B2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EE6B5E-D852-48CA-BE19-3115A2ED925D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0BB1650-A421-4601-8F84-EC0CB97A1F51}"/>
                  </a:ext>
                </a:extLst>
              </p:cNvPr>
              <p:cNvSpPr/>
              <p:nvPr/>
            </p:nvSpPr>
            <p:spPr>
              <a:xfrm>
                <a:off x="364405" y="5435055"/>
                <a:ext cx="54291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𝐴𝐵𝐶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এর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ক্</m:t>
                    </m:r>
                    <m:r>
                      <a:rPr lang="bn-BD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ষেত্রফল</m:t>
                    </m:r>
                    <m:r>
                      <a:rPr lang="bn-BD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কত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?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0BB1650-A421-4601-8F84-EC0CB97A1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5" y="5435055"/>
                <a:ext cx="5429185" cy="707886"/>
              </a:xfrm>
              <a:prstGeom prst="rect">
                <a:avLst/>
              </a:prstGeom>
              <a:blipFill>
                <a:blip r:embed="rId4"/>
                <a:stretch>
                  <a:fillRect t="-18103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DBB97B-81DD-4477-892D-5CEEABA0731C}"/>
                  </a:ext>
                </a:extLst>
              </p:cNvPr>
              <p:cNvSpPr txBox="1"/>
              <p:nvPr/>
            </p:nvSpPr>
            <p:spPr>
              <a:xfrm>
                <a:off x="2624615" y="4667333"/>
                <a:ext cx="11505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একক</m:t>
                      </m:r>
                      <m:r>
                        <m:rPr>
                          <m:nor/>
                        </m:rPr>
                        <a:rPr lang="bn-BD" sz="2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DBB97B-81DD-4477-892D-5CEEABA07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15" y="4667333"/>
                <a:ext cx="1150532" cy="523220"/>
              </a:xfrm>
              <a:prstGeom prst="rect">
                <a:avLst/>
              </a:prstGeom>
              <a:blipFill>
                <a:blip r:embed="rId5"/>
                <a:stretch>
                  <a:fillRect r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86EB9B-45F5-41CA-9CAB-D4DD55C385C1}"/>
                  </a:ext>
                </a:extLst>
              </p:cNvPr>
              <p:cNvSpPr txBox="1"/>
              <p:nvPr/>
            </p:nvSpPr>
            <p:spPr>
              <a:xfrm>
                <a:off x="3163697" y="3043935"/>
                <a:ext cx="11505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একক</m:t>
                      </m:r>
                      <m:r>
                        <m:rPr>
                          <m:nor/>
                        </m:rPr>
                        <a:rPr lang="bn-BD" sz="2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86EB9B-45F5-41CA-9CAB-D4DD55C38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697" y="3043935"/>
                <a:ext cx="1150532" cy="523220"/>
              </a:xfrm>
              <a:prstGeom prst="rect">
                <a:avLst/>
              </a:prstGeom>
              <a:blipFill>
                <a:blip r:embed="rId6"/>
                <a:stretch>
                  <a:fillRect r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6F21024-2046-4E14-8C41-3694AD7CC764}"/>
              </a:ext>
            </a:extLst>
          </p:cNvPr>
          <p:cNvSpPr/>
          <p:nvPr/>
        </p:nvSpPr>
        <p:spPr>
          <a:xfrm>
            <a:off x="8046655" y="2409667"/>
            <a:ext cx="2460379" cy="228150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44A70-CB2B-403A-B22D-05BEE0E5E297}"/>
              </a:ext>
            </a:extLst>
          </p:cNvPr>
          <p:cNvSpPr txBox="1"/>
          <p:nvPr/>
        </p:nvSpPr>
        <p:spPr>
          <a:xfrm>
            <a:off x="7502924" y="205801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BD67E-3CEC-4C01-BD94-99041E9E3A41}"/>
              </a:ext>
            </a:extLst>
          </p:cNvPr>
          <p:cNvSpPr txBox="1"/>
          <p:nvPr/>
        </p:nvSpPr>
        <p:spPr>
          <a:xfrm>
            <a:off x="7661879" y="4574642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13E24-1E93-4DE5-B6C1-66F1033BAC15}"/>
              </a:ext>
            </a:extLst>
          </p:cNvPr>
          <p:cNvSpPr txBox="1"/>
          <p:nvPr/>
        </p:nvSpPr>
        <p:spPr>
          <a:xfrm>
            <a:off x="10519459" y="4605778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014555-8795-446B-83B7-39854AF1A623}"/>
              </a:ext>
            </a:extLst>
          </p:cNvPr>
          <p:cNvGrpSpPr/>
          <p:nvPr/>
        </p:nvGrpSpPr>
        <p:grpSpPr>
          <a:xfrm>
            <a:off x="8014712" y="4359094"/>
            <a:ext cx="381795" cy="305595"/>
            <a:chOff x="3352005" y="3581400"/>
            <a:chExt cx="381794" cy="30559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ECAB51-3142-483F-8077-5BA89F01494C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E03063-9CDD-45DE-8ABC-B1CCF892AC09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9FC70D-8E8A-4F53-98B1-779A606B37B8}"/>
                  </a:ext>
                </a:extLst>
              </p:cNvPr>
              <p:cNvSpPr/>
              <p:nvPr/>
            </p:nvSpPr>
            <p:spPr>
              <a:xfrm>
                <a:off x="6979426" y="5483110"/>
                <a:ext cx="47464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bn-BD" sz="4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𝑃𝑄𝑅</m:t>
                    </m:r>
                    <m:r>
                      <a:rPr lang="bn-BD" sz="4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এর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ক্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ষেত্রফল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কত</m:t>
                    </m:r>
                    <m: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?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9FC70D-8E8A-4F53-98B1-779A606B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426" y="5483110"/>
                <a:ext cx="4746410" cy="707886"/>
              </a:xfrm>
              <a:prstGeom prst="rect">
                <a:avLst/>
              </a:prstGeom>
              <a:blipFill>
                <a:blip r:embed="rId7"/>
                <a:stretch>
                  <a:fillRect t="-17094" r="-10398" b="-40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31CC9-F6B3-425C-956D-203644202A35}"/>
                  </a:ext>
                </a:extLst>
              </p:cNvPr>
              <p:cNvSpPr txBox="1"/>
              <p:nvPr/>
            </p:nvSpPr>
            <p:spPr>
              <a:xfrm>
                <a:off x="6805408" y="3384597"/>
                <a:ext cx="11505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একক</m:t>
                      </m:r>
                      <m:r>
                        <m:rPr>
                          <m:nor/>
                        </m:rPr>
                        <a:rPr lang="bn-BD" sz="2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31CC9-F6B3-425C-956D-203644202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408" y="3384597"/>
                <a:ext cx="1150532" cy="523220"/>
              </a:xfrm>
              <a:prstGeom prst="rect">
                <a:avLst/>
              </a:prstGeom>
              <a:blipFill>
                <a:blip r:embed="rId8"/>
                <a:stretch>
                  <a:fillRect r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B851F3-7ED0-43D3-B606-22F1F94E60C5}"/>
                  </a:ext>
                </a:extLst>
              </p:cNvPr>
              <p:cNvSpPr txBox="1"/>
              <p:nvPr/>
            </p:nvSpPr>
            <p:spPr>
              <a:xfrm>
                <a:off x="9240660" y="3070422"/>
                <a:ext cx="11505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একক</m:t>
                      </m:r>
                      <m:r>
                        <m:rPr>
                          <m:nor/>
                        </m:rPr>
                        <a:rPr lang="bn-BD" sz="2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B851F3-7ED0-43D3-B606-22F1F94E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660" y="3070422"/>
                <a:ext cx="1150532" cy="523220"/>
              </a:xfrm>
              <a:prstGeom prst="rect">
                <a:avLst/>
              </a:prstGeom>
              <a:blipFill>
                <a:blip r:embed="rId9"/>
                <a:stretch>
                  <a:fillRect r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9B0A85-22C7-4B70-B139-3FC8B57D21D8}"/>
                  </a:ext>
                </a:extLst>
              </p:cNvPr>
              <p:cNvSpPr txBox="1"/>
              <p:nvPr/>
            </p:nvSpPr>
            <p:spPr>
              <a:xfrm>
                <a:off x="658797" y="963145"/>
                <a:ext cx="2193316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গ্রুপ</m:t>
                      </m:r>
                      <m: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−</m:t>
                      </m:r>
                      <m: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১</m:t>
                      </m:r>
                    </m:oMath>
                  </m:oMathPara>
                </a14:m>
                <a:endPara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9B0A85-22C7-4B70-B139-3FC8B57D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7" y="963145"/>
                <a:ext cx="219331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A87248-D169-46D6-8D6B-B1C6FF8F9B75}"/>
                  </a:ext>
                </a:extLst>
              </p:cNvPr>
              <p:cNvSpPr txBox="1"/>
              <p:nvPr/>
            </p:nvSpPr>
            <p:spPr>
              <a:xfrm>
                <a:off x="9352631" y="896634"/>
                <a:ext cx="2193317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গ্রুপ</m:t>
                      </m:r>
                      <m: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−</m:t>
                      </m:r>
                      <m:r>
                        <a:rPr lang="bn-BD" sz="48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২</m:t>
                      </m:r>
                    </m:oMath>
                  </m:oMathPara>
                </a14:m>
                <a:endPara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A87248-D169-46D6-8D6B-B1C6FF8F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631" y="896634"/>
                <a:ext cx="2193317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B5F1A2-9996-45A0-84E9-27B225D88C91}"/>
              </a:ext>
            </a:extLst>
          </p:cNvPr>
          <p:cNvCxnSpPr>
            <a:cxnSpLocks/>
          </p:cNvCxnSpPr>
          <p:nvPr/>
        </p:nvCxnSpPr>
        <p:spPr>
          <a:xfrm>
            <a:off x="6080946" y="2197634"/>
            <a:ext cx="31943" cy="2935296"/>
          </a:xfrm>
          <a:prstGeom prst="line">
            <a:avLst/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A43038-3107-4FD9-9228-F5AB74F5ABF6}"/>
              </a:ext>
            </a:extLst>
          </p:cNvPr>
          <p:cNvCxnSpPr>
            <a:cxnSpLocks/>
          </p:cNvCxnSpPr>
          <p:nvPr/>
        </p:nvCxnSpPr>
        <p:spPr>
          <a:xfrm>
            <a:off x="6216849" y="2860701"/>
            <a:ext cx="25388" cy="189443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A6959E-DF9B-43E2-8CAF-81DDBCB35BE8}"/>
              </a:ext>
            </a:extLst>
          </p:cNvPr>
          <p:cNvCxnSpPr>
            <a:cxnSpLocks/>
          </p:cNvCxnSpPr>
          <p:nvPr/>
        </p:nvCxnSpPr>
        <p:spPr>
          <a:xfrm>
            <a:off x="5945033" y="2860701"/>
            <a:ext cx="25388" cy="189443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0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11" grpId="0"/>
      <p:bldP spid="13" grpId="0"/>
      <p:bldP spid="14" grpId="0"/>
      <p:bldP spid="15" grpId="0" animBg="1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E3F0A9-86F3-408F-956E-4C044F6CEBAA}"/>
              </a:ext>
            </a:extLst>
          </p:cNvPr>
          <p:cNvSpPr/>
          <p:nvPr/>
        </p:nvSpPr>
        <p:spPr>
          <a:xfrm>
            <a:off x="323568" y="3700883"/>
            <a:ext cx="5337486" cy="284693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823BE-67F2-4AB9-8914-D8D9B4DB13C3}"/>
              </a:ext>
            </a:extLst>
          </p:cNvPr>
          <p:cNvSpPr/>
          <p:nvPr/>
        </p:nvSpPr>
        <p:spPr>
          <a:xfrm>
            <a:off x="7308240" y="3490375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/০৭/২০২০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9A12B11-4078-471E-B1F1-C541993D98BA}"/>
              </a:ext>
            </a:extLst>
          </p:cNvPr>
          <p:cNvSpPr/>
          <p:nvPr/>
        </p:nvSpPr>
        <p:spPr>
          <a:xfrm>
            <a:off x="4953000" y="556288"/>
            <a:ext cx="2092240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625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62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869F69-285C-45C8-8188-F95953FB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41" y="683810"/>
            <a:ext cx="2121515" cy="2831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B752C0-204E-488B-8127-911EE843E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5697761" y="4070478"/>
            <a:ext cx="1934642" cy="2159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DBE1E-6B46-4F33-8BF9-BC951E734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2" y="184459"/>
            <a:ext cx="1362099" cy="1362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AA45A6-D30B-47A8-8E22-18AF2B11E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04800"/>
            <a:ext cx="847665" cy="9516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3B148C-DAF0-4C69-98B7-ABA26EC18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327" y="1707839"/>
            <a:ext cx="1353429" cy="1274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F82AE-748F-46AA-8BDD-35BFE27B9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1262901"/>
            <a:ext cx="1390008" cy="1774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1392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909B67-92DB-435F-A99D-BD4CA2636A06}"/>
                  </a:ext>
                </a:extLst>
              </p:cNvPr>
              <p:cNvSpPr/>
              <p:nvPr/>
            </p:nvSpPr>
            <p:spPr>
              <a:xfrm>
                <a:off x="485597" y="1938218"/>
                <a:ext cx="77579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𝑃𝑄𝑅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</m:t>
                    </m:r>
                    <m:r>
                      <m:rPr>
                        <m:nor/>
                      </m:rPr>
                      <a: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P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90</m:t>
                    </m:r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°</m:t>
                    </m:r>
                    <m:r>
                      <a:rPr lang="bn-BD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BD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bn-BD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অতিভুজ</m:t>
                    </m:r>
                    <m:r>
                      <a:rPr lang="bn-BD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কোনটি</m:t>
                    </m:r>
                    <m:r>
                      <a:rPr lang="bn-BD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?</m:t>
                    </m:r>
                  </m:oMath>
                </a14:m>
                <a:endParaRPr lang="en-US" sz="3600" dirty="0">
                  <a:ln w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909B67-92DB-435F-A99D-BD4CA2636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97" y="1938218"/>
                <a:ext cx="7757958" cy="646331"/>
              </a:xfrm>
              <a:prstGeom prst="rect">
                <a:avLst/>
              </a:prstGeom>
              <a:blipFill>
                <a:blip r:embed="rId2"/>
                <a:stretch>
                  <a:fillRect l="-2437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D5D5DD6-C707-45C2-8F2C-938DE141E461}"/>
              </a:ext>
            </a:extLst>
          </p:cNvPr>
          <p:cNvSpPr/>
          <p:nvPr/>
        </p:nvSpPr>
        <p:spPr>
          <a:xfrm>
            <a:off x="446130" y="2749369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3EDD02-0C2A-4422-A3BE-6B3D268D1A88}"/>
                  </a:ext>
                </a:extLst>
              </p:cNvPr>
              <p:cNvSpPr/>
              <p:nvPr/>
            </p:nvSpPr>
            <p:spPr>
              <a:xfrm>
                <a:off x="915163" y="2701579"/>
                <a:ext cx="9019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3EDD02-0C2A-4422-A3BE-6B3D268D1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3" y="2701579"/>
                <a:ext cx="90191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44CF6EB-62FE-4DA8-8E7B-DE1180D6B0D5}"/>
              </a:ext>
            </a:extLst>
          </p:cNvPr>
          <p:cNvSpPr/>
          <p:nvPr/>
        </p:nvSpPr>
        <p:spPr>
          <a:xfrm>
            <a:off x="3610983" y="2761642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CDCBB0-DA98-496B-988E-674DB6C99477}"/>
              </a:ext>
            </a:extLst>
          </p:cNvPr>
          <p:cNvSpPr/>
          <p:nvPr/>
        </p:nvSpPr>
        <p:spPr>
          <a:xfrm>
            <a:off x="6873457" y="277245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002375-55D3-486C-BF92-1F7892B762C1}"/>
                  </a:ext>
                </a:extLst>
              </p:cNvPr>
              <p:cNvSpPr/>
              <p:nvPr/>
            </p:nvSpPr>
            <p:spPr>
              <a:xfrm>
                <a:off x="7541746" y="2735723"/>
                <a:ext cx="9019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002375-55D3-486C-BF92-1F7892B76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746" y="2735723"/>
                <a:ext cx="90191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0BE79F1-3554-4142-A659-AB885165895B}"/>
              </a:ext>
            </a:extLst>
          </p:cNvPr>
          <p:cNvSpPr/>
          <p:nvPr/>
        </p:nvSpPr>
        <p:spPr>
          <a:xfrm>
            <a:off x="9942910" y="2724450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6B3E7C-6F8F-42DB-984F-5EBB10C6DE69}"/>
                  </a:ext>
                </a:extLst>
              </p:cNvPr>
              <p:cNvSpPr/>
              <p:nvPr/>
            </p:nvSpPr>
            <p:spPr>
              <a:xfrm>
                <a:off x="10611199" y="2628902"/>
                <a:ext cx="95699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𝑅𝑃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6B3E7C-6F8F-42DB-984F-5EBB10C6D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199" y="2628902"/>
                <a:ext cx="95699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B32AB93-574E-498C-B2CD-329835FB4B11}"/>
              </a:ext>
            </a:extLst>
          </p:cNvPr>
          <p:cNvSpPr/>
          <p:nvPr/>
        </p:nvSpPr>
        <p:spPr>
          <a:xfrm>
            <a:off x="3601800" y="2752045"/>
            <a:ext cx="570131" cy="570131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D32B55-C0F1-4F56-A422-C2CD33ACC88C}"/>
                  </a:ext>
                </a:extLst>
              </p:cNvPr>
              <p:cNvSpPr/>
              <p:nvPr/>
            </p:nvSpPr>
            <p:spPr>
              <a:xfrm>
                <a:off x="4153565" y="2713946"/>
                <a:ext cx="9099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D32B55-C0F1-4F56-A422-C2CD33ACC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565" y="2713946"/>
                <a:ext cx="90992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F4608-E455-4D64-953F-28F3F7FED3B4}"/>
                  </a:ext>
                </a:extLst>
              </p:cNvPr>
              <p:cNvSpPr/>
              <p:nvPr/>
            </p:nvSpPr>
            <p:spPr>
              <a:xfrm>
                <a:off x="372925" y="3719855"/>
                <a:ext cx="76197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2.</a:t>
                </a:r>
                <a:r>
                  <a:rPr lang="en-US" sz="3600" dirty="0"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𝐷𝐸𝐹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</m:t>
                    </m:r>
                    <m:r>
                      <m:rPr>
                        <m:nor/>
                      </m:rPr>
                      <a: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F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latin typeface="Cambria Math"/>
                        <a:ea typeface="Cambria Math"/>
                        <a:cs typeface="NikoshBAN" pitchFamily="2" charset="0"/>
                      </a:rPr>
                      <m:t>90</m:t>
                    </m:r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°</m:t>
                    </m:r>
                    <m:r>
                      <a:rPr lang="en-US" sz="36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en-US" sz="3600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কোনটি সঠিক</m:t>
                    </m:r>
                    <m:r>
                      <m:rPr>
                        <m:nor/>
                      </m:rPr>
                      <a: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r>
                  <a:rPr lang="bn-BD" sz="3600" dirty="0"/>
                  <a:t>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F4608-E455-4D64-953F-28F3F7FED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5" y="3719855"/>
                <a:ext cx="7619778" cy="646331"/>
              </a:xfrm>
              <a:prstGeom prst="rect">
                <a:avLst/>
              </a:prstGeom>
              <a:blipFill>
                <a:blip r:embed="rId7"/>
                <a:stretch>
                  <a:fillRect l="-2400" t="-13208" r="-152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4608E4CF-4068-410C-91CB-DF4DB248209D}"/>
              </a:ext>
            </a:extLst>
          </p:cNvPr>
          <p:cNvSpPr/>
          <p:nvPr/>
        </p:nvSpPr>
        <p:spPr>
          <a:xfrm>
            <a:off x="485597" y="4606203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824E0A-97EC-46E1-B8E7-0C644667A4BA}"/>
                  </a:ext>
                </a:extLst>
              </p:cNvPr>
              <p:cNvSpPr/>
              <p:nvPr/>
            </p:nvSpPr>
            <p:spPr>
              <a:xfrm>
                <a:off x="954630" y="4558413"/>
                <a:ext cx="3917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𝐸𝐹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𝐷𝐸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𝐷𝐹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824E0A-97EC-46E1-B8E7-0C644667A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30" y="4558413"/>
                <a:ext cx="391741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F3BA950-7A1D-434D-A6D6-F60DA211B52F}"/>
              </a:ext>
            </a:extLst>
          </p:cNvPr>
          <p:cNvSpPr/>
          <p:nvPr/>
        </p:nvSpPr>
        <p:spPr>
          <a:xfrm>
            <a:off x="6071048" y="458128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1856BF-479D-409D-BFB1-A2FA8BADD7E3}"/>
              </a:ext>
            </a:extLst>
          </p:cNvPr>
          <p:cNvSpPr/>
          <p:nvPr/>
        </p:nvSpPr>
        <p:spPr>
          <a:xfrm>
            <a:off x="440658" y="550455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ED3D80-7B14-4BDC-B1ED-CB70030E860C}"/>
                  </a:ext>
                </a:extLst>
              </p:cNvPr>
              <p:cNvSpPr/>
              <p:nvPr/>
            </p:nvSpPr>
            <p:spPr>
              <a:xfrm>
                <a:off x="964344" y="5453277"/>
                <a:ext cx="381245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𝐷𝐸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𝐸𝐹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n w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𝐷𝐹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ED3D80-7B14-4BDC-B1ED-CB70030E8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44" y="5453277"/>
                <a:ext cx="381245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6F8BE281-58AA-4FB4-9D66-79BA7953CAEF}"/>
              </a:ext>
            </a:extLst>
          </p:cNvPr>
          <p:cNvSpPr/>
          <p:nvPr/>
        </p:nvSpPr>
        <p:spPr>
          <a:xfrm>
            <a:off x="6074156" y="5507617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C6477C-334E-4D56-A2D2-3ABF335ABC71}"/>
                  </a:ext>
                </a:extLst>
              </p:cNvPr>
              <p:cNvSpPr/>
              <p:nvPr/>
            </p:nvSpPr>
            <p:spPr>
              <a:xfrm>
                <a:off x="6742445" y="5412069"/>
                <a:ext cx="41026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𝐷𝐸</m:t>
                        </m:r>
                      </m:e>
                      <m:sup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𝐸𝐹</m:t>
                        </m:r>
                      </m:e>
                      <m:sup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n w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𝐷𝐹</m:t>
                        </m:r>
                      </m:e>
                      <m:sup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C6477C-334E-4D56-A2D2-3ABF335AB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5412069"/>
                <a:ext cx="410266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A36D779-4F60-4910-B998-3B229B20DFA9}"/>
              </a:ext>
            </a:extLst>
          </p:cNvPr>
          <p:cNvSpPr/>
          <p:nvPr/>
        </p:nvSpPr>
        <p:spPr>
          <a:xfrm>
            <a:off x="430944" y="5497630"/>
            <a:ext cx="570131" cy="570131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6BADC4-FF53-42AC-896D-B031CC31843E}"/>
                  </a:ext>
                </a:extLst>
              </p:cNvPr>
              <p:cNvSpPr/>
              <p:nvPr/>
            </p:nvSpPr>
            <p:spPr>
              <a:xfrm>
                <a:off x="6858271" y="4549001"/>
                <a:ext cx="37122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𝐸</m:t>
                        </m:r>
                        <m:r>
                          <a:rPr lang="en-US" sz="3600" b="0" i="1" dirty="0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𝐹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</m:t>
                        </m:r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𝐹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n w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𝐷</m:t>
                        </m:r>
                        <m:r>
                          <a:rPr lang="en-US" sz="3600" b="0" i="1" dirty="0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𝐸</m:t>
                        </m:r>
                      </m:e>
                      <m:sup>
                        <m:r>
                          <a:rPr lang="en-US" sz="3600" i="1" dirty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6BADC4-FF53-42AC-896D-B031CC318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271" y="4549001"/>
                <a:ext cx="371223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B7EED73-9A38-4B6D-AE86-40E9DBC5A870}"/>
              </a:ext>
            </a:extLst>
          </p:cNvPr>
          <p:cNvSpPr/>
          <p:nvPr/>
        </p:nvSpPr>
        <p:spPr>
          <a:xfrm>
            <a:off x="4851970" y="487930"/>
            <a:ext cx="2499222" cy="894877"/>
          </a:xfrm>
          <a:prstGeom prst="wedgeEllipseCallout">
            <a:avLst>
              <a:gd name="adj1" fmla="val -39493"/>
              <a:gd name="adj2" fmla="val 72718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2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2BB1FE-2E43-4095-B532-655F311A3CA6}"/>
              </a:ext>
            </a:extLst>
          </p:cNvPr>
          <p:cNvSpPr txBox="1"/>
          <p:nvPr/>
        </p:nvSpPr>
        <p:spPr>
          <a:xfrm>
            <a:off x="471621" y="1854436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ত্রিভুজটির 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/>
              <p:nvPr/>
            </p:nvSpPr>
            <p:spPr>
              <a:xfrm>
                <a:off x="835199" y="2578971"/>
                <a:ext cx="26628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i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ভ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ুমি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99" y="2578971"/>
                <a:ext cx="266284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/>
              <p:nvPr/>
            </p:nvSpPr>
            <p:spPr>
              <a:xfrm>
                <a:off x="682331" y="3271856"/>
                <a:ext cx="34258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পরিসীমা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1" y="3271856"/>
                <a:ext cx="342587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/>
              <p:nvPr/>
            </p:nvSpPr>
            <p:spPr>
              <a:xfrm>
                <a:off x="610899" y="3912545"/>
                <a:ext cx="48717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্ষেত্রফল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.(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প্রায়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9" y="3912545"/>
                <a:ext cx="487178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/>
              <p:nvPr/>
            </p:nvSpPr>
            <p:spPr>
              <a:xfrm>
                <a:off x="544114" y="4639925"/>
                <a:ext cx="22057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কোনটি সঠিক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4" y="4639925"/>
                <a:ext cx="220573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2E83700-A969-4C85-B41C-94C38AFA5977}"/>
              </a:ext>
            </a:extLst>
          </p:cNvPr>
          <p:cNvSpPr/>
          <p:nvPr/>
        </p:nvSpPr>
        <p:spPr>
          <a:xfrm>
            <a:off x="682331" y="5276328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/>
              <p:nvPr/>
            </p:nvSpPr>
            <p:spPr>
              <a:xfrm>
                <a:off x="1187910" y="5243029"/>
                <a:ext cx="9363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10" y="5243029"/>
                <a:ext cx="9363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7D40BFF-EADC-4EC1-9525-D04AC6F0DD9A}"/>
              </a:ext>
            </a:extLst>
          </p:cNvPr>
          <p:cNvSpPr/>
          <p:nvPr/>
        </p:nvSpPr>
        <p:spPr>
          <a:xfrm>
            <a:off x="5981426" y="524326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/>
              <p:nvPr/>
            </p:nvSpPr>
            <p:spPr>
              <a:xfrm>
                <a:off x="6521689" y="5158864"/>
                <a:ext cx="16590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89" y="5158864"/>
                <a:ext cx="16590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CEFCFEA1-F81B-4812-B81E-72CB2D46C261}"/>
              </a:ext>
            </a:extLst>
          </p:cNvPr>
          <p:cNvSpPr/>
          <p:nvPr/>
        </p:nvSpPr>
        <p:spPr>
          <a:xfrm>
            <a:off x="8744981" y="5295378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/>
              <p:nvPr/>
            </p:nvSpPr>
            <p:spPr>
              <a:xfrm>
                <a:off x="9277933" y="5248989"/>
                <a:ext cx="17531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933" y="5248989"/>
                <a:ext cx="175317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/>
              <p:nvPr/>
            </p:nvSpPr>
            <p:spPr>
              <a:xfrm>
                <a:off x="4037751" y="5184729"/>
                <a:ext cx="11960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51" y="5184729"/>
                <a:ext cx="119603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62EA9DF-36F5-4ABA-A42B-E50D87506232}"/>
              </a:ext>
            </a:extLst>
          </p:cNvPr>
          <p:cNvSpPr/>
          <p:nvPr/>
        </p:nvSpPr>
        <p:spPr>
          <a:xfrm>
            <a:off x="3556268" y="525780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81A23C-BCEE-4507-ABF6-DC38123B0F7B}"/>
              </a:ext>
            </a:extLst>
          </p:cNvPr>
          <p:cNvSpPr/>
          <p:nvPr/>
        </p:nvSpPr>
        <p:spPr>
          <a:xfrm>
            <a:off x="8753373" y="5293306"/>
            <a:ext cx="534498" cy="534498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349BC59-5821-438C-A5A5-4C39EEDB7F7D}"/>
              </a:ext>
            </a:extLst>
          </p:cNvPr>
          <p:cNvSpPr/>
          <p:nvPr/>
        </p:nvSpPr>
        <p:spPr>
          <a:xfrm>
            <a:off x="7924332" y="1560415"/>
            <a:ext cx="2460379" cy="228150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C9651-7F8A-44A6-8004-ED9199A40CA4}"/>
              </a:ext>
            </a:extLst>
          </p:cNvPr>
          <p:cNvSpPr txBox="1"/>
          <p:nvPr/>
        </p:nvSpPr>
        <p:spPr>
          <a:xfrm>
            <a:off x="7215975" y="120875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C0F0F0-3718-46F4-95D4-A4BA1FAADE88}"/>
              </a:ext>
            </a:extLst>
          </p:cNvPr>
          <p:cNvSpPr txBox="1"/>
          <p:nvPr/>
        </p:nvSpPr>
        <p:spPr>
          <a:xfrm>
            <a:off x="7512923" y="3725390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D37375-7433-4D2F-9D3D-DD10A0B70C8E}"/>
              </a:ext>
            </a:extLst>
          </p:cNvPr>
          <p:cNvSpPr txBox="1"/>
          <p:nvPr/>
        </p:nvSpPr>
        <p:spPr>
          <a:xfrm>
            <a:off x="10261286" y="372539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52FC5A-0479-4CC3-B7BF-785968DC89BF}"/>
              </a:ext>
            </a:extLst>
          </p:cNvPr>
          <p:cNvGrpSpPr/>
          <p:nvPr/>
        </p:nvGrpSpPr>
        <p:grpSpPr>
          <a:xfrm>
            <a:off x="7924332" y="3536329"/>
            <a:ext cx="381795" cy="305595"/>
            <a:chOff x="3352005" y="3581400"/>
            <a:chExt cx="381794" cy="30559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0D9D4C-B5A2-42C2-805D-03D789165D20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7A57E2-CC6F-46AF-976A-17778AC7953D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57756-204F-4AB2-B398-69EEBFA2BF63}"/>
                  </a:ext>
                </a:extLst>
              </p:cNvPr>
              <p:cNvSpPr txBox="1"/>
              <p:nvPr/>
            </p:nvSpPr>
            <p:spPr>
              <a:xfrm>
                <a:off x="7115627" y="2425131"/>
                <a:ext cx="5792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57756-204F-4AB2-B398-69EEBFA2B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27" y="2425131"/>
                <a:ext cx="57923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D53FA1-BD42-47F5-BED0-CD5A28986D6D}"/>
                  </a:ext>
                </a:extLst>
              </p:cNvPr>
              <p:cNvSpPr txBox="1"/>
              <p:nvPr/>
            </p:nvSpPr>
            <p:spPr>
              <a:xfrm>
                <a:off x="8972429" y="2101965"/>
                <a:ext cx="922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D53FA1-BD42-47F5-BED0-CD5A2898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429" y="2101965"/>
                <a:ext cx="92264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E0A5C34-15EA-43AC-B7FC-C31572544368}"/>
              </a:ext>
            </a:extLst>
          </p:cNvPr>
          <p:cNvSpPr/>
          <p:nvPr/>
        </p:nvSpPr>
        <p:spPr>
          <a:xfrm>
            <a:off x="4731815" y="425786"/>
            <a:ext cx="2499222" cy="894877"/>
          </a:xfrm>
          <a:prstGeom prst="wedgeEllipseCallout">
            <a:avLst>
              <a:gd name="adj1" fmla="val -57609"/>
              <a:gd name="adj2" fmla="val 102480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7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7749275" y="1030802"/>
            <a:ext cx="2081349" cy="2116183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0405" y="56227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6832" y="3025502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Q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0624" y="302550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77A60-2EFC-4970-90A5-896164AC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65" y="489351"/>
            <a:ext cx="4035553" cy="14936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A6416-ADB0-4ABD-8C70-9F62BDFB8159}"/>
              </a:ext>
            </a:extLst>
          </p:cNvPr>
          <p:cNvGrpSpPr/>
          <p:nvPr/>
        </p:nvGrpSpPr>
        <p:grpSpPr>
          <a:xfrm>
            <a:off x="7749275" y="2872704"/>
            <a:ext cx="381795" cy="305595"/>
            <a:chOff x="3352005" y="3581400"/>
            <a:chExt cx="381794" cy="30559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BE5F76-D1A8-473D-9AE1-6E85F62AC248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B1FC87-EA28-462E-978A-9D6EC7EA35FC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5C28A0-9453-45A9-9282-CBA546FB24A2}"/>
                  </a:ext>
                </a:extLst>
              </p:cNvPr>
              <p:cNvSpPr/>
              <p:nvPr/>
            </p:nvSpPr>
            <p:spPr>
              <a:xfrm>
                <a:off x="325478" y="3543886"/>
                <a:ext cx="1085879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ক.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এবং</m:t>
                    </m:r>
                    <m:r>
                      <a:rPr lang="bn-BD" sz="3600" i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GB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a:rPr lang="bn-BD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bn-BD" sz="3600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bn-BD" sz="360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en-GB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𝑅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bn-BD" sz="3600" b="0" i="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কত</m:t>
                    </m:r>
                    <m:r>
                      <m:rPr>
                        <m:nor/>
                      </m:rPr>
                      <a:rPr lang="bn-BD" sz="3600" b="0" i="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?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5C28A0-9453-45A9-9282-CBA546FB2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8" y="3543886"/>
                <a:ext cx="10858798" cy="707886"/>
              </a:xfrm>
              <a:prstGeom prst="rect">
                <a:avLst/>
              </a:prstGeom>
              <a:blipFill>
                <a:blip r:embed="rId3"/>
                <a:stretch>
                  <a:fillRect l="-1740" t="-6034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C0AB4E-9D41-4514-BCAC-6D42D7AFC3D8}"/>
                  </a:ext>
                </a:extLst>
              </p:cNvPr>
              <p:cNvSpPr/>
              <p:nvPr/>
            </p:nvSpPr>
            <p:spPr>
              <a:xfrm>
                <a:off x="293130" y="4294730"/>
                <a:ext cx="71672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খ.প্রমাণ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𝑃𝑅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𝑃𝑄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𝑄𝑅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C0AB4E-9D41-4514-BCAC-6D42D7AFC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30" y="4294730"/>
                <a:ext cx="7167275" cy="646331"/>
              </a:xfrm>
              <a:prstGeom prst="rect">
                <a:avLst/>
              </a:prstGeom>
              <a:blipFill>
                <a:blip r:embed="rId4"/>
                <a:stretch>
                  <a:fillRect l="-2636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3D41E3-3B08-4341-B253-648791481CBF}"/>
                  </a:ext>
                </a:extLst>
              </p:cNvPr>
              <p:cNvSpPr/>
              <p:nvPr/>
            </p:nvSpPr>
            <p:spPr>
              <a:xfrm>
                <a:off x="325478" y="5141686"/>
                <a:ext cx="1155874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গ.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𝑁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,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𝑄𝑅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প্রমাণ এর উপরস্থ একটি বিন্দু হলে,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𝑃𝑅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bn-BD" sz="36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𝑄𝑁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𝑃𝑁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𝑄𝑅</m:t>
                        </m:r>
                      </m:e>
                      <m:sup>
                        <m:r>
                          <a:rPr lang="en-US" sz="3600" i="1" dirty="0">
                            <a:ln w="0"/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3D41E3-3B08-4341-B253-648791481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8" y="5141686"/>
                <a:ext cx="11558746" cy="1200329"/>
              </a:xfrm>
              <a:prstGeom prst="rect">
                <a:avLst/>
              </a:prstGeom>
              <a:blipFill>
                <a:blip r:embed="rId5"/>
                <a:stretch>
                  <a:fillRect l="-1634" t="-7107" b="-22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1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11CD6-1EA3-4947-8B17-063912F1B22E}"/>
              </a:ext>
            </a:extLst>
          </p:cNvPr>
          <p:cNvSpPr/>
          <p:nvPr/>
        </p:nvSpPr>
        <p:spPr>
          <a:xfrm>
            <a:off x="1379805" y="332920"/>
            <a:ext cx="94323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গণিতকে ভয় নয় চর্চা করে করব জয়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5613B-CF7C-490E-A1B1-606B175818D4}"/>
              </a:ext>
            </a:extLst>
          </p:cNvPr>
          <p:cNvSpPr/>
          <p:nvPr/>
        </p:nvSpPr>
        <p:spPr>
          <a:xfrm>
            <a:off x="3579926" y="5324751"/>
            <a:ext cx="5032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IF water math maths - animated GIF on GIFER">
            <a:extLst>
              <a:ext uri="{FF2B5EF4-FFF2-40B4-BE49-F238E27FC236}">
                <a16:creationId xmlns:a16="http://schemas.microsoft.com/office/drawing/2014/main" id="{9CA03DE3-3457-4430-A00A-01B322A62A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17" y="1737125"/>
            <a:ext cx="3506681" cy="35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5461" y="524860"/>
            <a:ext cx="3413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টি কার 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66" y="1511354"/>
            <a:ext cx="3878337" cy="387833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6056" y="2481943"/>
            <a:ext cx="3288309" cy="1158240"/>
          </a:xfrm>
          <a:prstGeom prst="righ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GB" sz="3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খ্রিস্টপূর্ব</a:t>
            </a:r>
            <a:r>
              <a:rPr lang="en-GB" sz="3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৫৮০ </a:t>
            </a:r>
            <a:endParaRPr lang="en-GB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924800" y="2708366"/>
            <a:ext cx="3204754" cy="1045028"/>
          </a:xfrm>
          <a:prstGeom prst="leftArrow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GB" sz="3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খ্রিস্টপূর্ব</a:t>
            </a:r>
            <a:r>
              <a:rPr lang="en-GB" sz="3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৫০০ </a:t>
            </a:r>
            <a:endParaRPr lang="en-GB" sz="3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730710" y="5450896"/>
            <a:ext cx="2584487" cy="863760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জন্মস্থানঃ</a:t>
            </a:r>
            <a:r>
              <a:rPr lang="en-GB" sz="40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গ্রীসে</a:t>
            </a:r>
            <a:r>
              <a:rPr lang="en-GB" sz="40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n>
                <a:solidFill>
                  <a:srgbClr val="0000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8345F-6ECC-47C8-B617-9466DEB0ACB6}"/>
              </a:ext>
            </a:extLst>
          </p:cNvPr>
          <p:cNvSpPr/>
          <p:nvPr/>
        </p:nvSpPr>
        <p:spPr>
          <a:xfrm>
            <a:off x="4567266" y="554028"/>
            <a:ext cx="29113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পীথাগোরাস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83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ythagorean theorem water demo - YouTube">
            <a:hlinkClick r:id="" action="ppaction://media"/>
            <a:extLst>
              <a:ext uri="{FF2B5EF4-FFF2-40B4-BE49-F238E27FC236}">
                <a16:creationId xmlns:a16="http://schemas.microsoft.com/office/drawing/2014/main" id="{28096A8A-B93C-4DA8-8402-A429C7C697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7427" y="1296139"/>
            <a:ext cx="4585688" cy="33451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6C2AE-0D02-4718-B2F3-4A9FC1940D7D}"/>
              </a:ext>
            </a:extLst>
          </p:cNvPr>
          <p:cNvSpPr/>
          <p:nvPr/>
        </p:nvSpPr>
        <p:spPr>
          <a:xfrm>
            <a:off x="3332367" y="266716"/>
            <a:ext cx="41168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 লক্ষ করিঃ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5FF25-48D4-436D-B931-C802915FE8A5}"/>
              </a:ext>
            </a:extLst>
          </p:cNvPr>
          <p:cNvSpPr/>
          <p:nvPr/>
        </p:nvSpPr>
        <p:spPr>
          <a:xfrm>
            <a:off x="2000715" y="5224483"/>
            <a:ext cx="7648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6A3E01-B5DF-44B1-8205-D8597988E801}"/>
              </a:ext>
            </a:extLst>
          </p:cNvPr>
          <p:cNvSpPr/>
          <p:nvPr/>
        </p:nvSpPr>
        <p:spPr>
          <a:xfrm>
            <a:off x="3408513" y="5224483"/>
            <a:ext cx="46346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পীথাগোরাস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0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3562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9154" y="1730019"/>
            <a:ext cx="6271901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পীথাগোরাস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1615" y="529690"/>
            <a:ext cx="4204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F04D8-522D-46F8-9C48-C50850749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07" y="3022557"/>
            <a:ext cx="685859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66A627B-EDCC-4226-A30E-0ACB07705761}"/>
              </a:ext>
            </a:extLst>
          </p:cNvPr>
          <p:cNvSpPr/>
          <p:nvPr/>
        </p:nvSpPr>
        <p:spPr>
          <a:xfrm>
            <a:off x="1659751" y="568038"/>
            <a:ext cx="2320578" cy="1459966"/>
          </a:xfrm>
          <a:prstGeom prst="downArrowCallout">
            <a:avLst>
              <a:gd name="adj1" fmla="val 25000"/>
              <a:gd name="adj2" fmla="val 26053"/>
              <a:gd name="adj3" fmla="val 14474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771433E-A02A-418B-9E8C-B472D47C0EEB}"/>
              </a:ext>
            </a:extLst>
          </p:cNvPr>
          <p:cNvSpPr/>
          <p:nvPr/>
        </p:nvSpPr>
        <p:spPr>
          <a:xfrm>
            <a:off x="712722" y="2220685"/>
            <a:ext cx="5073355" cy="597286"/>
          </a:xfrm>
          <a:prstGeom prst="wedgeEllipseCallou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705FA-3DB7-45A0-9598-307B95EDA0BE}"/>
              </a:ext>
            </a:extLst>
          </p:cNvPr>
          <p:cNvSpPr/>
          <p:nvPr/>
        </p:nvSpPr>
        <p:spPr>
          <a:xfrm>
            <a:off x="773986" y="3062179"/>
            <a:ext cx="848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উপপাদ্যটি বলতে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17972-A393-4980-92BE-0BD229FAA595}"/>
              </a:ext>
            </a:extLst>
          </p:cNvPr>
          <p:cNvSpPr/>
          <p:nvPr/>
        </p:nvSpPr>
        <p:spPr>
          <a:xfrm>
            <a:off x="773986" y="4040029"/>
            <a:ext cx="7406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উপপাদ্যটি প্রমাণ করতে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20D13-6FF2-4EFA-9A6B-3BBA04F10FAE}"/>
              </a:ext>
            </a:extLst>
          </p:cNvPr>
          <p:cNvSpPr/>
          <p:nvPr/>
        </p:nvSpPr>
        <p:spPr>
          <a:xfrm>
            <a:off x="773986" y="5071723"/>
            <a:ext cx="7492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উপপাদ্যটি প্রয়োগ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25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7760222" y="2003350"/>
            <a:ext cx="2362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V="1">
            <a:off x="8940528" y="3184447"/>
            <a:ext cx="1753395" cy="79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8636522" y="1127047"/>
            <a:ext cx="2362200" cy="1752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941322" y="2879647"/>
            <a:ext cx="381795" cy="305595"/>
            <a:chOff x="3352005" y="3581400"/>
            <a:chExt cx="381794" cy="30559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712722" y="23747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28683" y="3207693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90498" y="310825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89770" y="595037"/>
                <a:ext cx="908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0" y="595037"/>
                <a:ext cx="90877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952379" y="587903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 এক সমকোণ / ৯০ ডিগ্রী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3111" y="2660216"/>
                <a:ext cx="26469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𝐴𝐶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 অতিভুজ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11" y="2660216"/>
                <a:ext cx="2646978" cy="646331"/>
              </a:xfrm>
              <a:prstGeom prst="rect">
                <a:avLst/>
              </a:prstGeom>
              <a:blipFill>
                <a:blip r:embed="rId3"/>
                <a:stretch>
                  <a:fillRect t="-13208" r="-4839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89770" y="1488050"/>
                <a:ext cx="908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0" y="1488050"/>
                <a:ext cx="90877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775137" y="1480916"/>
            <a:ext cx="2690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বিপরীত বাহু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41372" y="1460878"/>
                <a:ext cx="8765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𝐴𝐶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72" y="1460878"/>
                <a:ext cx="87658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F7C6A6C-1170-4E84-9405-A0AA2D383481}"/>
              </a:ext>
            </a:extLst>
          </p:cNvPr>
          <p:cNvSpPr txBox="1"/>
          <p:nvPr/>
        </p:nvSpPr>
        <p:spPr>
          <a:xfrm>
            <a:off x="8663022" y="3792468"/>
            <a:ext cx="2504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সমকোণি ত্রিভুজ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1271B8-0070-4C58-AD43-6ECD795CEB24}"/>
                  </a:ext>
                </a:extLst>
              </p:cNvPr>
              <p:cNvSpPr/>
              <p:nvPr/>
            </p:nvSpPr>
            <p:spPr>
              <a:xfrm>
                <a:off x="750117" y="3672431"/>
                <a:ext cx="34110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 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1271B8-0070-4C58-AD43-6ECD795CE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17" y="3672431"/>
                <a:ext cx="3411062" cy="646331"/>
              </a:xfrm>
              <a:prstGeom prst="rect">
                <a:avLst/>
              </a:prstGeom>
              <a:blipFill>
                <a:blip r:embed="rId6"/>
                <a:stretch>
                  <a:fillRect t="-13208" r="-5000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3827AE8-38E4-4FC7-854D-3227A97DEA76}"/>
                  </a:ext>
                </a:extLst>
              </p:cNvPr>
              <p:cNvSpPr/>
              <p:nvPr/>
            </p:nvSpPr>
            <p:spPr>
              <a:xfrm>
                <a:off x="3850403" y="3658522"/>
                <a:ext cx="9407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𝐵𝐶</m:t>
                    </m:r>
                  </m:oMath>
                </a14:m>
                <a:r>
                  <a:rPr lang="bn-BD" sz="36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endParaRPr lang="en-US" sz="3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3827AE8-38E4-4FC7-854D-3227A97DE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03" y="3658522"/>
                <a:ext cx="940707" cy="646331"/>
              </a:xfrm>
              <a:prstGeom prst="rect">
                <a:avLst/>
              </a:prstGeom>
              <a:blipFill>
                <a:blip r:embed="rId7"/>
                <a:stretch>
                  <a:fillRect t="-13208" r="-22727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A4663A-3888-42F3-B3AE-4E841EA7AA50}"/>
                  </a:ext>
                </a:extLst>
              </p:cNvPr>
              <p:cNvSpPr txBox="1"/>
              <p:nvPr/>
            </p:nvSpPr>
            <p:spPr>
              <a:xfrm>
                <a:off x="4746898" y="3672431"/>
                <a:ext cx="2125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𝐵𝐶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 </a:t>
                </a:r>
                <a:r>
                  <a:rPr lang="bn-BD" sz="3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ভূমি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A4663A-3888-42F3-B3AE-4E841EA7A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98" y="3672431"/>
                <a:ext cx="2125325" cy="646331"/>
              </a:xfrm>
              <a:prstGeom prst="rect">
                <a:avLst/>
              </a:prstGeom>
              <a:blipFill>
                <a:blip r:embed="rId8"/>
                <a:stretch>
                  <a:fillRect t="-13208" r="-9770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4716FF-EFF1-4B99-958B-7C13B11BF00A}"/>
                  </a:ext>
                </a:extLst>
              </p:cNvPr>
              <p:cNvSpPr/>
              <p:nvPr/>
            </p:nvSpPr>
            <p:spPr>
              <a:xfrm>
                <a:off x="703965" y="4844597"/>
                <a:ext cx="378840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600" b="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bn-BD" sz="3600" b="0" i="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 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4716FF-EFF1-4B99-958B-7C13B11BF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5" y="4844597"/>
                <a:ext cx="3788402" cy="646331"/>
              </a:xfrm>
              <a:prstGeom prst="rect">
                <a:avLst/>
              </a:prstGeom>
              <a:blipFill>
                <a:blip r:embed="rId9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A24ECB0-F70A-4FF2-8FC7-3369ACBEA002}"/>
                  </a:ext>
                </a:extLst>
              </p:cNvPr>
              <p:cNvSpPr/>
              <p:nvPr/>
            </p:nvSpPr>
            <p:spPr>
              <a:xfrm>
                <a:off x="3822759" y="4830688"/>
                <a:ext cx="9905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𝐴𝐵</m:t>
                      </m:r>
                      <m:r>
                        <a:rPr lang="bn-BD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A24ECB0-F70A-4FF2-8FC7-3369ACBEA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59" y="4830688"/>
                <a:ext cx="99052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1842B2-ACD6-4E93-9568-7145E03D90A1}"/>
                  </a:ext>
                </a:extLst>
              </p:cNvPr>
              <p:cNvSpPr txBox="1"/>
              <p:nvPr/>
            </p:nvSpPr>
            <p:spPr>
              <a:xfrm>
                <a:off x="4779665" y="4854662"/>
                <a:ext cx="41195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𝐴𝐵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লম্ব /উচ্চতা/ উন্নতি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1842B2-ACD6-4E93-9568-7145E03D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665" y="4854662"/>
                <a:ext cx="4119589" cy="646331"/>
              </a:xfrm>
              <a:prstGeom prst="rect">
                <a:avLst/>
              </a:prstGeom>
              <a:blipFill>
                <a:blip r:embed="rId11"/>
                <a:stretch>
                  <a:fillRect t="-13208" r="-443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BB1587B-B20A-4BDF-B5D0-A851C9390844}"/>
              </a:ext>
            </a:extLst>
          </p:cNvPr>
          <p:cNvSpPr txBox="1"/>
          <p:nvPr/>
        </p:nvSpPr>
        <p:spPr>
          <a:xfrm>
            <a:off x="667146" y="5688753"/>
            <a:ext cx="5323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 সংলগ্ন বাহু দ্বয়ের নাম কি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2EE8FD-1B5A-49C0-80CA-1C1DE5AAF1BB}"/>
                  </a:ext>
                </a:extLst>
              </p:cNvPr>
              <p:cNvSpPr txBox="1"/>
              <p:nvPr/>
            </p:nvSpPr>
            <p:spPr>
              <a:xfrm>
                <a:off x="6060269" y="5704683"/>
                <a:ext cx="19725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𝐴𝐵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𝐵𝐶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2EE8FD-1B5A-49C0-80CA-1C1DE5AAF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269" y="5704683"/>
                <a:ext cx="1972591" cy="646331"/>
              </a:xfrm>
              <a:prstGeom prst="rect">
                <a:avLst/>
              </a:prstGeom>
              <a:blipFill>
                <a:blip r:embed="rId12"/>
                <a:stretch>
                  <a:fillRect t="-14151" r="-10185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34FA4A-0F18-4ADC-92F9-634D6EB9978A}"/>
                  </a:ext>
                </a:extLst>
              </p:cNvPr>
              <p:cNvSpPr txBox="1"/>
              <p:nvPr/>
            </p:nvSpPr>
            <p:spPr>
              <a:xfrm>
                <a:off x="1811359" y="606876"/>
                <a:ext cx="21736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কত ডিগ্রী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34FA4A-0F18-4ADC-92F9-634D6EB99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59" y="606876"/>
                <a:ext cx="2173672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A8E70D-E149-441E-8753-709715E78E36}"/>
                  </a:ext>
                </a:extLst>
              </p:cNvPr>
              <p:cNvSpPr txBox="1"/>
              <p:nvPr/>
            </p:nvSpPr>
            <p:spPr>
              <a:xfrm>
                <a:off x="7492718" y="3792468"/>
                <a:ext cx="4416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∆</m:t>
                    </m:r>
                    <m:r>
                      <a:rPr lang="bn-BD" sz="36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𝐴𝐵𝐶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 ধরনের ত্রিভুজ? </a:t>
                </a:r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A8E70D-E149-441E-8753-709715E78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718" y="3792468"/>
                <a:ext cx="4416830" cy="646331"/>
              </a:xfrm>
              <a:prstGeom prst="rect">
                <a:avLst/>
              </a:prstGeom>
              <a:blipFill>
                <a:blip r:embed="rId14"/>
                <a:stretch>
                  <a:fillRect t="-13208" r="-6483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94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0" grpId="0"/>
      <p:bldP spid="24" grpId="0"/>
      <p:bldP spid="19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2" grpId="0"/>
      <p:bldP spid="2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C341B9-63DC-48AF-957C-C9C59DB9C828}"/>
                  </a:ext>
                </a:extLst>
              </p:cNvPr>
              <p:cNvSpPr txBox="1"/>
              <p:nvPr/>
            </p:nvSpPr>
            <p:spPr>
              <a:xfrm>
                <a:off x="937452" y="234115"/>
                <a:ext cx="348278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সদৃশকোণী</m:t>
                      </m:r>
                      <m:r>
                        <m:rPr>
                          <m:nor/>
                        </m:rPr>
                        <a:rPr lang="bn-BD" sz="40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ত্রিভুজ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C341B9-63DC-48AF-957C-C9C59DB9C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52" y="234115"/>
                <a:ext cx="3482787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29D68748-39FA-4B25-AF50-38B949065F24}"/>
              </a:ext>
            </a:extLst>
          </p:cNvPr>
          <p:cNvSpPr/>
          <p:nvPr/>
        </p:nvSpPr>
        <p:spPr>
          <a:xfrm>
            <a:off x="7529198" y="1048394"/>
            <a:ext cx="3073613" cy="186529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D897645-0E5D-4927-A51D-E80D05574D5E}"/>
              </a:ext>
            </a:extLst>
          </p:cNvPr>
          <p:cNvSpPr/>
          <p:nvPr/>
        </p:nvSpPr>
        <p:spPr>
          <a:xfrm>
            <a:off x="2976409" y="1476779"/>
            <a:ext cx="1851852" cy="1436914"/>
          </a:xfrm>
          <a:prstGeom prst="rtTriangl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372CF-BD06-4AAB-9FBF-CC56789B8FE0}"/>
              </a:ext>
            </a:extLst>
          </p:cNvPr>
          <p:cNvSpPr txBox="1"/>
          <p:nvPr/>
        </p:nvSpPr>
        <p:spPr>
          <a:xfrm>
            <a:off x="2678845" y="892004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B98BB-DA8D-4ECD-9478-0DEA0BF0648F}"/>
              </a:ext>
            </a:extLst>
          </p:cNvPr>
          <p:cNvSpPr txBox="1"/>
          <p:nvPr/>
        </p:nvSpPr>
        <p:spPr>
          <a:xfrm>
            <a:off x="2678845" y="291369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F434F-EB10-44E5-A3A5-ABDEF1AA0F95}"/>
              </a:ext>
            </a:extLst>
          </p:cNvPr>
          <p:cNvSpPr txBox="1"/>
          <p:nvPr/>
        </p:nvSpPr>
        <p:spPr>
          <a:xfrm>
            <a:off x="4633382" y="291369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C068F-AD67-4767-A507-B8D96276C0CA}"/>
              </a:ext>
            </a:extLst>
          </p:cNvPr>
          <p:cNvSpPr txBox="1"/>
          <p:nvPr/>
        </p:nvSpPr>
        <p:spPr>
          <a:xfrm>
            <a:off x="7049061" y="588058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9D014-101F-49A6-8A37-03691D2915D3}"/>
              </a:ext>
            </a:extLst>
          </p:cNvPr>
          <p:cNvSpPr txBox="1"/>
          <p:nvPr/>
        </p:nvSpPr>
        <p:spPr>
          <a:xfrm>
            <a:off x="7049061" y="2609747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9F7B5-A49D-44C6-8CD7-2EE7D05B2D61}"/>
              </a:ext>
            </a:extLst>
          </p:cNvPr>
          <p:cNvSpPr txBox="1"/>
          <p:nvPr/>
        </p:nvSpPr>
        <p:spPr>
          <a:xfrm>
            <a:off x="10509669" y="289289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7EFCCC-487D-4C1C-99D7-E97AC68A4BD1}"/>
              </a:ext>
            </a:extLst>
          </p:cNvPr>
          <p:cNvGrpSpPr/>
          <p:nvPr/>
        </p:nvGrpSpPr>
        <p:grpSpPr>
          <a:xfrm>
            <a:off x="7516032" y="2587296"/>
            <a:ext cx="381795" cy="305595"/>
            <a:chOff x="3352005" y="3581400"/>
            <a:chExt cx="381794" cy="30559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E16C9-B927-4CF0-A452-44D03C313E7A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C72C86-B6CF-44A7-92D8-19D2B2D06A66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7F3227-8CE6-4DE9-A530-C2804362AFDE}"/>
              </a:ext>
            </a:extLst>
          </p:cNvPr>
          <p:cNvGrpSpPr/>
          <p:nvPr/>
        </p:nvGrpSpPr>
        <p:grpSpPr>
          <a:xfrm>
            <a:off x="2976409" y="2635554"/>
            <a:ext cx="329912" cy="272704"/>
            <a:chOff x="3352005" y="3581400"/>
            <a:chExt cx="381794" cy="30559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6A8F75-4EF6-415E-BFD9-D82F321E94AA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641F07-98CF-4999-9454-52EE0CB83EB3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729154-63AA-4037-8352-1A38A957D516}"/>
                  </a:ext>
                </a:extLst>
              </p:cNvPr>
              <p:cNvSpPr txBox="1"/>
              <p:nvPr/>
            </p:nvSpPr>
            <p:spPr>
              <a:xfrm>
                <a:off x="436913" y="3498467"/>
                <a:ext cx="46889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𝐸𝐹</m:t>
                    </m:r>
                    <m:r>
                      <m:rPr>
                        <m:nor/>
                      </m:rPr>
                      <a:rPr lang="bn-BD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এর </m:t>
                    </m:r>
                    <m:r>
                      <m:rPr>
                        <m:nor/>
                      </m:rPr>
                      <a:rPr lang="bn-BD" sz="4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মধ্যে</m:t>
                    </m:r>
                  </m:oMath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729154-63AA-4037-8352-1A38A957D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13" y="3498467"/>
                <a:ext cx="4688912" cy="615553"/>
              </a:xfrm>
              <a:prstGeom prst="rect">
                <a:avLst/>
              </a:prstGeom>
              <a:blipFill>
                <a:blip r:embed="rId3"/>
                <a:stretch>
                  <a:fillRect t="-24752" r="-520" b="-5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>
            <a:extLst>
              <a:ext uri="{FF2B5EF4-FFF2-40B4-BE49-F238E27FC236}">
                <a16:creationId xmlns:a16="http://schemas.microsoft.com/office/drawing/2014/main" id="{8C8AA51E-9739-4BE5-BAE5-912ACD4823D7}"/>
              </a:ext>
            </a:extLst>
          </p:cNvPr>
          <p:cNvSpPr/>
          <p:nvPr/>
        </p:nvSpPr>
        <p:spPr>
          <a:xfrm rot="7067733">
            <a:off x="2888005" y="1407603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494605B-8F0F-4E16-A882-C517F52C7E1F}"/>
              </a:ext>
            </a:extLst>
          </p:cNvPr>
          <p:cNvSpPr/>
          <p:nvPr/>
        </p:nvSpPr>
        <p:spPr>
          <a:xfrm rot="7067733">
            <a:off x="7427374" y="944204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C90AF4-9079-45ED-9F40-6BDE363D97A8}"/>
                  </a:ext>
                </a:extLst>
              </p:cNvPr>
              <p:cNvSpPr txBox="1"/>
              <p:nvPr/>
            </p:nvSpPr>
            <p:spPr>
              <a:xfrm>
                <a:off x="5429786" y="3503959"/>
                <a:ext cx="327278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𝐴𝐵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𝐷𝐸𝐹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C90AF4-9079-45ED-9F40-6BDE363D9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86" y="3503959"/>
                <a:ext cx="327278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E50233-97EB-40C4-8D1C-3B5770BA10B5}"/>
                  </a:ext>
                </a:extLst>
              </p:cNvPr>
              <p:cNvSpPr txBox="1"/>
              <p:nvPr/>
            </p:nvSpPr>
            <p:spPr>
              <a:xfrm>
                <a:off x="5412670" y="4367394"/>
                <a:ext cx="327278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𝐵𝐴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36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6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𝐸𝐷𝐹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E50233-97EB-40C4-8D1C-3B5770BA1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70" y="4367394"/>
                <a:ext cx="327278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938B1F3-0B25-48A5-A964-E4F4B52CF6F7}"/>
              </a:ext>
            </a:extLst>
          </p:cNvPr>
          <p:cNvSpPr txBox="1"/>
          <p:nvPr/>
        </p:nvSpPr>
        <p:spPr>
          <a:xfrm>
            <a:off x="4295774" y="5179328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82C5A9-B206-44A9-8624-C127C85C4BD1}"/>
                  </a:ext>
                </a:extLst>
              </p:cNvPr>
              <p:cNvSpPr txBox="1"/>
              <p:nvPr/>
            </p:nvSpPr>
            <p:spPr>
              <a:xfrm>
                <a:off x="5025341" y="5195656"/>
                <a:ext cx="327278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32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𝐶𝐵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∠</m:t>
                      </m:r>
                      <m:r>
                        <a:rPr lang="bn-BD" sz="3200" b="0" i="1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𝐷𝐹𝐸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82C5A9-B206-44A9-8624-C127C85C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41" y="5195656"/>
                <a:ext cx="327278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50C2F2C-010A-4812-AE44-659EAE578728}"/>
              </a:ext>
            </a:extLst>
          </p:cNvPr>
          <p:cNvSpPr txBox="1"/>
          <p:nvPr/>
        </p:nvSpPr>
        <p:spPr>
          <a:xfrm>
            <a:off x="8578463" y="5130399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অবশিষ্ট কোণ ]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ED0D8D3-B8BF-43DB-82A3-5B7CCDAD6E7D}"/>
              </a:ext>
            </a:extLst>
          </p:cNvPr>
          <p:cNvSpPr/>
          <p:nvPr/>
        </p:nvSpPr>
        <p:spPr>
          <a:xfrm rot="15708592">
            <a:off x="4444837" y="2682719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A911C08-BBB4-48BF-A583-D5D61449A50E}"/>
              </a:ext>
            </a:extLst>
          </p:cNvPr>
          <p:cNvSpPr/>
          <p:nvPr/>
        </p:nvSpPr>
        <p:spPr>
          <a:xfrm rot="15708592">
            <a:off x="10177554" y="2725146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4FA5D-7364-40AA-B218-F35ACBAF57E0}"/>
                  </a:ext>
                </a:extLst>
              </p:cNvPr>
              <p:cNvSpPr txBox="1"/>
              <p:nvPr/>
            </p:nvSpPr>
            <p:spPr>
              <a:xfrm>
                <a:off x="4221597" y="5838283"/>
                <a:ext cx="52316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∴∆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𝐸𝐹</m:t>
                    </m:r>
                    <m:r>
                      <m:rPr>
                        <m:nor/>
                      </m:rP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সদৃশকোণী 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4FA5D-7364-40AA-B218-F35ACBAF5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97" y="5838283"/>
                <a:ext cx="5231625" cy="553998"/>
              </a:xfrm>
              <a:prstGeom prst="rect">
                <a:avLst/>
              </a:prstGeom>
              <a:blipFill>
                <a:blip r:embed="rId7"/>
                <a:stretch>
                  <a:fillRect t="-25275" b="-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44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8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98C203-5C71-4C56-B5CA-CD25DEC0F561}"/>
                  </a:ext>
                </a:extLst>
              </p:cNvPr>
              <p:cNvSpPr txBox="1"/>
              <p:nvPr/>
            </p:nvSpPr>
            <p:spPr>
              <a:xfrm>
                <a:off x="2283081" y="2862690"/>
                <a:ext cx="75735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সদৃশকোণী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ত্রিভুজে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অনুরুপ বাহুগুলো সমানুপাতিক 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98C203-5C71-4C56-B5CA-CD25DEC0F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081" y="2862690"/>
                <a:ext cx="757354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2">
            <a:extLst>
              <a:ext uri="{FF2B5EF4-FFF2-40B4-BE49-F238E27FC236}">
                <a16:creationId xmlns:a16="http://schemas.microsoft.com/office/drawing/2014/main" id="{F8E1D011-7729-40FE-94D0-3D70A3C3737A}"/>
              </a:ext>
            </a:extLst>
          </p:cNvPr>
          <p:cNvSpPr/>
          <p:nvPr/>
        </p:nvSpPr>
        <p:spPr>
          <a:xfrm>
            <a:off x="7508680" y="827939"/>
            <a:ext cx="3073613" cy="1865299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F341E6B-129B-4272-B5D3-5E46DADEDAB9}"/>
              </a:ext>
            </a:extLst>
          </p:cNvPr>
          <p:cNvSpPr/>
          <p:nvPr/>
        </p:nvSpPr>
        <p:spPr>
          <a:xfrm>
            <a:off x="3045814" y="1021264"/>
            <a:ext cx="1851852" cy="1436914"/>
          </a:xfrm>
          <a:prstGeom prst="rtTriangl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09053-864C-43B8-83A3-37E514B91CDA}"/>
              </a:ext>
            </a:extLst>
          </p:cNvPr>
          <p:cNvSpPr txBox="1"/>
          <p:nvPr/>
        </p:nvSpPr>
        <p:spPr>
          <a:xfrm>
            <a:off x="2748250" y="43648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CB8EB-827A-45E0-B71C-BD768291A21E}"/>
              </a:ext>
            </a:extLst>
          </p:cNvPr>
          <p:cNvSpPr txBox="1"/>
          <p:nvPr/>
        </p:nvSpPr>
        <p:spPr>
          <a:xfrm>
            <a:off x="2748250" y="245817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33EA1-EF6E-400D-89BD-29E2BD11032F}"/>
              </a:ext>
            </a:extLst>
          </p:cNvPr>
          <p:cNvSpPr txBox="1"/>
          <p:nvPr/>
        </p:nvSpPr>
        <p:spPr>
          <a:xfrm>
            <a:off x="4702787" y="2458177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317D4-F6A5-4841-AA6C-DB65727BF148}"/>
              </a:ext>
            </a:extLst>
          </p:cNvPr>
          <p:cNvSpPr txBox="1"/>
          <p:nvPr/>
        </p:nvSpPr>
        <p:spPr>
          <a:xfrm>
            <a:off x="7028543" y="36760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2A78B-5E8D-4997-A9F0-27121DD729CC}"/>
              </a:ext>
            </a:extLst>
          </p:cNvPr>
          <p:cNvSpPr txBox="1"/>
          <p:nvPr/>
        </p:nvSpPr>
        <p:spPr>
          <a:xfrm>
            <a:off x="7028543" y="238929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92EC3-0A8C-4943-BB89-D58FE2AF81D5}"/>
              </a:ext>
            </a:extLst>
          </p:cNvPr>
          <p:cNvSpPr txBox="1"/>
          <p:nvPr/>
        </p:nvSpPr>
        <p:spPr>
          <a:xfrm>
            <a:off x="10489151" y="267243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53A9E9-7FBE-4C03-B2F3-66DCA14632C2}"/>
              </a:ext>
            </a:extLst>
          </p:cNvPr>
          <p:cNvGrpSpPr/>
          <p:nvPr/>
        </p:nvGrpSpPr>
        <p:grpSpPr>
          <a:xfrm>
            <a:off x="7495514" y="2366841"/>
            <a:ext cx="381795" cy="305595"/>
            <a:chOff x="3352005" y="3581400"/>
            <a:chExt cx="381794" cy="3055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852189-55CB-47DC-BBAE-7E269617A1D1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5AC2D6-624B-4A24-8E98-68F004B2938A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0616D-EC07-46EB-A19E-C4B2D7077AED}"/>
              </a:ext>
            </a:extLst>
          </p:cNvPr>
          <p:cNvGrpSpPr/>
          <p:nvPr/>
        </p:nvGrpSpPr>
        <p:grpSpPr>
          <a:xfrm>
            <a:off x="3045814" y="2180039"/>
            <a:ext cx="329912" cy="272704"/>
            <a:chOff x="3352005" y="3581400"/>
            <a:chExt cx="381794" cy="3055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00544D-6BEF-40FA-8FE2-A9E583FB1AAF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3B28923-B8CF-429C-9CB7-76F8CFD76D9F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53205816-8D8D-4C96-9FBC-16DBE90D1BF8}"/>
              </a:ext>
            </a:extLst>
          </p:cNvPr>
          <p:cNvSpPr/>
          <p:nvPr/>
        </p:nvSpPr>
        <p:spPr>
          <a:xfrm rot="7067733">
            <a:off x="2957410" y="952088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3822BF19-1A9B-45CA-9CB5-C3F9144DB2C2}"/>
              </a:ext>
            </a:extLst>
          </p:cNvPr>
          <p:cNvSpPr/>
          <p:nvPr/>
        </p:nvSpPr>
        <p:spPr>
          <a:xfrm rot="7067733">
            <a:off x="7406856" y="723749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9832613E-270D-464C-A170-26DB505C8C16}"/>
              </a:ext>
            </a:extLst>
          </p:cNvPr>
          <p:cNvSpPr/>
          <p:nvPr/>
        </p:nvSpPr>
        <p:spPr>
          <a:xfrm rot="15708592">
            <a:off x="4514242" y="2227204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4FDD0DB-8A72-4135-905D-5C0E36DFFAF3}"/>
              </a:ext>
            </a:extLst>
          </p:cNvPr>
          <p:cNvSpPr/>
          <p:nvPr/>
        </p:nvSpPr>
        <p:spPr>
          <a:xfrm rot="15708592">
            <a:off x="10157036" y="2504691"/>
            <a:ext cx="377091" cy="377091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F40EA6-A23F-4B2A-8A0A-350C5B9E2560}"/>
                  </a:ext>
                </a:extLst>
              </p:cNvPr>
              <p:cNvSpPr txBox="1"/>
              <p:nvPr/>
            </p:nvSpPr>
            <p:spPr>
              <a:xfrm>
                <a:off x="2544714" y="3587490"/>
                <a:ext cx="59225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𝐸𝐹</m:t>
                    </m:r>
                    <m:r>
                      <m:rPr>
                        <m:nor/>
                      </m:rP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সদৃশকোণী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ত্রিভুজ</m:t>
                    </m:r>
                    <m:r>
                      <m:rPr>
                        <m:nor/>
                      </m:rPr>
                      <a:rPr lang="bn-BD" sz="36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ে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F40EA6-A23F-4B2A-8A0A-350C5B9E2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14" y="3587490"/>
                <a:ext cx="5922519" cy="553998"/>
              </a:xfrm>
              <a:prstGeom prst="rect">
                <a:avLst/>
              </a:prstGeom>
              <a:blipFill>
                <a:blip r:embed="rId3"/>
                <a:stretch>
                  <a:fillRect t="-25275" b="-5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8190E4-B674-41C7-AE41-DD3168FB2D3C}"/>
              </a:ext>
            </a:extLst>
          </p:cNvPr>
          <p:cNvCxnSpPr/>
          <p:nvPr/>
        </p:nvCxnSpPr>
        <p:spPr>
          <a:xfrm>
            <a:off x="2791101" y="4793942"/>
            <a:ext cx="12659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C6F57E-993A-4254-8020-D0284A38B0C7}"/>
                  </a:ext>
                </a:extLst>
              </p:cNvPr>
              <p:cNvSpPr txBox="1"/>
              <p:nvPr/>
            </p:nvSpPr>
            <p:spPr>
              <a:xfrm>
                <a:off x="3045814" y="4266848"/>
                <a:ext cx="6919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C6F57E-993A-4254-8020-D0284A38B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14" y="4266848"/>
                <a:ext cx="69192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DBA27C-9BD8-4298-B184-80FE73ACE291}"/>
                  </a:ext>
                </a:extLst>
              </p:cNvPr>
              <p:cNvSpPr txBox="1"/>
              <p:nvPr/>
            </p:nvSpPr>
            <p:spPr>
              <a:xfrm>
                <a:off x="3007621" y="4771625"/>
                <a:ext cx="7297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𝐷𝐹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DBA27C-9BD8-4298-B184-80FE73ACE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621" y="4771625"/>
                <a:ext cx="72975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A48195-0ED4-4D6C-BA23-540EAD1D238D}"/>
                  </a:ext>
                </a:extLst>
              </p:cNvPr>
              <p:cNvSpPr txBox="1"/>
              <p:nvPr/>
            </p:nvSpPr>
            <p:spPr>
              <a:xfrm>
                <a:off x="4175082" y="4477001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A48195-0ED4-4D6C-BA23-540EAD1D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082" y="4477001"/>
                <a:ext cx="44884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5A9FF9-CB7A-459D-9ACE-ABC1986A89A9}"/>
              </a:ext>
            </a:extLst>
          </p:cNvPr>
          <p:cNvCxnSpPr/>
          <p:nvPr/>
        </p:nvCxnSpPr>
        <p:spPr>
          <a:xfrm>
            <a:off x="4714644" y="4776317"/>
            <a:ext cx="12659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EE4132-602B-4811-B030-A34F6A2D9E52}"/>
                  </a:ext>
                </a:extLst>
              </p:cNvPr>
              <p:cNvSpPr txBox="1"/>
              <p:nvPr/>
            </p:nvSpPr>
            <p:spPr>
              <a:xfrm>
                <a:off x="4969357" y="4249223"/>
                <a:ext cx="7031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EE4132-602B-4811-B030-A34F6A2D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357" y="4249223"/>
                <a:ext cx="70314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7BD29B-5F01-47A8-B330-5E562925B54E}"/>
                  </a:ext>
                </a:extLst>
              </p:cNvPr>
              <p:cNvSpPr txBox="1"/>
              <p:nvPr/>
            </p:nvSpPr>
            <p:spPr>
              <a:xfrm>
                <a:off x="4931164" y="4754000"/>
                <a:ext cx="69929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𝐸𝐸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7BD29B-5F01-47A8-B330-5E562925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64" y="4754000"/>
                <a:ext cx="69929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EEA65E-5E3F-457E-A1BC-C87679135B4F}"/>
                  </a:ext>
                </a:extLst>
              </p:cNvPr>
              <p:cNvSpPr txBox="1"/>
              <p:nvPr/>
            </p:nvSpPr>
            <p:spPr>
              <a:xfrm>
                <a:off x="6071359" y="4454737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EEA65E-5E3F-457E-A1BC-C87679135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359" y="4454737"/>
                <a:ext cx="49853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1780EB-E567-42DA-9D62-BA110F461B3F}"/>
                  </a:ext>
                </a:extLst>
              </p:cNvPr>
              <p:cNvSpPr/>
              <p:nvPr/>
            </p:nvSpPr>
            <p:spPr>
              <a:xfrm>
                <a:off x="1093951" y="5280277"/>
                <a:ext cx="308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8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1780EB-E567-42DA-9D62-BA110F461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51" y="5280277"/>
                <a:ext cx="3081131" cy="523220"/>
              </a:xfrm>
              <a:prstGeom prst="rect">
                <a:avLst/>
              </a:prstGeom>
              <a:blipFill>
                <a:blip r:embed="rId10"/>
                <a:stretch>
                  <a:fillRect t="-10465" r="-8696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2EFD56-B4F1-4FA0-946A-78336181BDDD}"/>
                  </a:ext>
                </a:extLst>
              </p:cNvPr>
              <p:cNvSpPr/>
              <p:nvPr/>
            </p:nvSpPr>
            <p:spPr>
              <a:xfrm>
                <a:off x="1004735" y="5917533"/>
                <a:ext cx="308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𝐷𝐹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2EFD56-B4F1-4FA0-946A-78336181B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35" y="5917533"/>
                <a:ext cx="3081131" cy="523220"/>
              </a:xfrm>
              <a:prstGeom prst="rect">
                <a:avLst/>
              </a:prstGeom>
              <a:blipFill>
                <a:blip r:embed="rId11"/>
                <a:stretch>
                  <a:fillRect t="-11628" r="-9505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60709B2-2993-4CB1-ADC7-802564EB4E68}"/>
                  </a:ext>
                </a:extLst>
              </p:cNvPr>
              <p:cNvSpPr/>
              <p:nvPr/>
            </p:nvSpPr>
            <p:spPr>
              <a:xfrm>
                <a:off x="4529288" y="5364034"/>
                <a:ext cx="308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8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60709B2-2993-4CB1-ADC7-802564EB4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88" y="5364034"/>
                <a:ext cx="3081131" cy="523220"/>
              </a:xfrm>
              <a:prstGeom prst="rect">
                <a:avLst/>
              </a:prstGeom>
              <a:blipFill>
                <a:blip r:embed="rId12"/>
                <a:stretch>
                  <a:fillRect t="-10465" r="-8911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9A67DB9-20CF-40A7-81C5-3E154B35DA2A}"/>
                  </a:ext>
                </a:extLst>
              </p:cNvPr>
              <p:cNvSpPr/>
              <p:nvPr/>
            </p:nvSpPr>
            <p:spPr>
              <a:xfrm>
                <a:off x="4440072" y="6001290"/>
                <a:ext cx="308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𝐷</m:t>
                    </m:r>
                    <m:r>
                      <a:rPr lang="en-US" sz="28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9A67DB9-20CF-40A7-81C5-3E154B35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072" y="6001290"/>
                <a:ext cx="3081131" cy="523220"/>
              </a:xfrm>
              <a:prstGeom prst="rect">
                <a:avLst/>
              </a:prstGeom>
              <a:blipFill>
                <a:blip r:embed="rId13"/>
                <a:stretch>
                  <a:fillRect t="-10465" r="-9091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AF0C55-11F2-4E43-B181-DAD34BA5A481}"/>
              </a:ext>
            </a:extLst>
          </p:cNvPr>
          <p:cNvCxnSpPr/>
          <p:nvPr/>
        </p:nvCxnSpPr>
        <p:spPr>
          <a:xfrm>
            <a:off x="6767912" y="4784721"/>
            <a:ext cx="126599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AA45BC5-FC8C-41A3-B90A-31AF5551953B}"/>
                  </a:ext>
                </a:extLst>
              </p:cNvPr>
              <p:cNvSpPr txBox="1"/>
              <p:nvPr/>
            </p:nvSpPr>
            <p:spPr>
              <a:xfrm>
                <a:off x="7022625" y="4257627"/>
                <a:ext cx="7112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AA45BC5-FC8C-41A3-B90A-31AF5551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625" y="4257627"/>
                <a:ext cx="711285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EA51E1-5C6F-4540-B604-5C326FE616DC}"/>
                  </a:ext>
                </a:extLst>
              </p:cNvPr>
              <p:cNvSpPr txBox="1"/>
              <p:nvPr/>
            </p:nvSpPr>
            <p:spPr>
              <a:xfrm>
                <a:off x="6984432" y="4762404"/>
                <a:ext cx="7297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𝐷𝐸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EA51E1-5C6F-4540-B604-5C326FE6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432" y="4762404"/>
                <a:ext cx="729752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D282D7A-9CB2-406F-A2FE-834E1136D845}"/>
                  </a:ext>
                </a:extLst>
              </p:cNvPr>
              <p:cNvSpPr/>
              <p:nvPr/>
            </p:nvSpPr>
            <p:spPr>
              <a:xfrm>
                <a:off x="8215646" y="5300791"/>
                <a:ext cx="308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D282D7A-9CB2-406F-A2FE-834E1136D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646" y="5300791"/>
                <a:ext cx="3081131" cy="523220"/>
              </a:xfrm>
              <a:prstGeom prst="rect">
                <a:avLst/>
              </a:prstGeom>
              <a:blipFill>
                <a:blip r:embed="rId16"/>
                <a:stretch>
                  <a:fillRect t="-11765" r="-9109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CFCF8DF-D820-43FA-9816-E0C4D6D72744}"/>
                  </a:ext>
                </a:extLst>
              </p:cNvPr>
              <p:cNvSpPr/>
              <p:nvPr/>
            </p:nvSpPr>
            <p:spPr>
              <a:xfrm>
                <a:off x="8126430" y="5938047"/>
                <a:ext cx="308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dirty="0" smtClean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𝐹</m:t>
                    </m:r>
                    <m:r>
                      <a:rPr lang="en-US" sz="2800" i="1" dirty="0">
                        <a:ln w="0"/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বিপরীত বাহু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CFCF8DF-D820-43FA-9816-E0C4D6D72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430" y="5938047"/>
                <a:ext cx="3081131" cy="523220"/>
              </a:xfrm>
              <a:prstGeom prst="rect">
                <a:avLst/>
              </a:prstGeom>
              <a:blipFill>
                <a:blip r:embed="rId17"/>
                <a:stretch>
                  <a:fillRect t="-10465" r="-9289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01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3301</TotalTime>
  <Words>1025</Words>
  <Application>Microsoft Office PowerPoint</Application>
  <PresentationFormat>Widescreen</PresentationFormat>
  <Paragraphs>342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292</cp:revision>
  <dcterms:created xsi:type="dcterms:W3CDTF">2017-12-10T16:56:26Z</dcterms:created>
  <dcterms:modified xsi:type="dcterms:W3CDTF">2020-09-02T03:42:40Z</dcterms:modified>
</cp:coreProperties>
</file>