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5" r:id="rId3"/>
    <p:sldId id="258" r:id="rId4"/>
    <p:sldId id="305" r:id="rId5"/>
    <p:sldId id="311" r:id="rId6"/>
    <p:sldId id="310" r:id="rId7"/>
    <p:sldId id="285" r:id="rId8"/>
    <p:sldId id="272" r:id="rId9"/>
    <p:sldId id="260" r:id="rId10"/>
    <p:sldId id="307" r:id="rId11"/>
    <p:sldId id="276" r:id="rId12"/>
    <p:sldId id="298" r:id="rId13"/>
    <p:sldId id="262" r:id="rId14"/>
    <p:sldId id="283" r:id="rId15"/>
    <p:sldId id="312" r:id="rId16"/>
    <p:sldId id="318" r:id="rId17"/>
    <p:sldId id="278" r:id="rId18"/>
    <p:sldId id="277" r:id="rId19"/>
    <p:sldId id="320" r:id="rId20"/>
    <p:sldId id="267" r:id="rId21"/>
    <p:sldId id="313" r:id="rId22"/>
    <p:sldId id="316" r:id="rId23"/>
    <p:sldId id="281" r:id="rId24"/>
    <p:sldId id="292" r:id="rId25"/>
    <p:sldId id="314" r:id="rId26"/>
    <p:sldId id="317" r:id="rId27"/>
    <p:sldId id="284" r:id="rId28"/>
    <p:sldId id="319" r:id="rId29"/>
    <p:sldId id="264" r:id="rId30"/>
    <p:sldId id="265" r:id="rId31"/>
    <p:sldId id="287" r:id="rId32"/>
    <p:sldId id="286" r:id="rId33"/>
    <p:sldId id="266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CB0B6-6B92-4289-8729-5155BC73ADFF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F09FE8-E4D9-46BE-A3E5-D659164B35B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5CB756-F89C-4E42-970D-65A848617FC4}" type="parTrans" cxnId="{96F01C48-8A99-4876-9522-105459FB5EF3}">
      <dgm:prSet/>
      <dgm:spPr/>
      <dgm:t>
        <a:bodyPr/>
        <a:lstStyle/>
        <a:p>
          <a:endParaRPr lang="en-US"/>
        </a:p>
      </dgm:t>
    </dgm:pt>
    <dgm:pt modelId="{F7FAB5B8-1BF7-48E2-8FC0-73C10C9F88EF}" type="sibTrans" cxnId="{96F01C48-8A99-4876-9522-105459FB5EF3}">
      <dgm:prSet/>
      <dgm:spPr/>
      <dgm:t>
        <a:bodyPr/>
        <a:lstStyle/>
        <a:p>
          <a:endParaRPr lang="en-US"/>
        </a:p>
      </dgm:t>
    </dgm:pt>
    <dgm:pt modelId="{8286B2DA-2674-433B-9091-B74FB19BE37D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জন্ম: ১৮৬১ সালে কলকাতার জোড়াসাঁকোর ঠাকুর পরিবারে।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BA2BBD-FF27-4639-9D00-8D149EF0D43D}" type="parTrans" cxnId="{AB47C70B-B61E-471E-A52D-CFDF1EC53207}">
      <dgm:prSet/>
      <dgm:spPr/>
      <dgm:t>
        <a:bodyPr/>
        <a:lstStyle/>
        <a:p>
          <a:endParaRPr lang="en-US"/>
        </a:p>
      </dgm:t>
    </dgm:pt>
    <dgm:pt modelId="{1348CF66-B628-47A5-AA29-ED0FF275596F}" type="sibTrans" cxnId="{AB47C70B-B61E-471E-A52D-CFDF1EC53207}">
      <dgm:prSet/>
      <dgm:spPr/>
      <dgm:t>
        <a:bodyPr/>
        <a:lstStyle/>
        <a:p>
          <a:endParaRPr lang="en-US"/>
        </a:p>
      </dgm:t>
    </dgm:pt>
    <dgm:pt modelId="{33B2F672-A08C-48DE-9CC1-D4AE3ADFC9A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পুরস্কার: এশীয়দের মধ্যে তিনিই প্রথম নোবেল –বিজয়ী কবি। গীতাঞ্জলি’ কাব্যের জন্য ১৯১৩ সালে তিনি এই পুরুস্কার লাভ করেন।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4BDF2-6280-4CA5-A6AB-8BBC753F0D67}" type="parTrans" cxnId="{0266EEE6-2D6B-4325-AAA6-76421C46F8E7}">
      <dgm:prSet/>
      <dgm:spPr/>
      <dgm:t>
        <a:bodyPr/>
        <a:lstStyle/>
        <a:p>
          <a:endParaRPr lang="en-US"/>
        </a:p>
      </dgm:t>
    </dgm:pt>
    <dgm:pt modelId="{31378412-A8AC-4B04-B4DC-A579F8CE342D}" type="sibTrans" cxnId="{0266EEE6-2D6B-4325-AAA6-76421C46F8E7}">
      <dgm:prSet/>
      <dgm:spPr/>
      <dgm:t>
        <a:bodyPr/>
        <a:lstStyle/>
        <a:p>
          <a:endParaRPr lang="en-US"/>
        </a:p>
      </dgm:t>
    </dgm:pt>
    <dgm:pt modelId="{E9E36ACA-489C-42B6-B8D4-0A997F78108F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মৃত্যু:  ১৯৪১ সালে ৭ই আগস্ট (২২ই শ্রাবন,১৩৪৮ ) কলকাতা।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23D6C3-CB5C-45C7-A579-9B8879EAB4A7}" type="parTrans" cxnId="{77BADA96-E1F7-47E6-BC66-C008D9AEDBB4}">
      <dgm:prSet/>
      <dgm:spPr/>
      <dgm:t>
        <a:bodyPr/>
        <a:lstStyle/>
        <a:p>
          <a:endParaRPr lang="en-US"/>
        </a:p>
      </dgm:t>
    </dgm:pt>
    <dgm:pt modelId="{8B72FB75-96A1-4AE4-8B72-1B316382C982}" type="sibTrans" cxnId="{77BADA96-E1F7-47E6-BC66-C008D9AEDBB4}">
      <dgm:prSet/>
      <dgm:spPr/>
      <dgm:t>
        <a:bodyPr/>
        <a:lstStyle/>
        <a:p>
          <a:endParaRPr lang="en-US"/>
        </a:p>
      </dgm:t>
    </dgm:pt>
    <dgm:pt modelId="{1C2FC0A5-39D3-48B8-80F6-AEAF087EEE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 জীবন: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স্কুলের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হয়নি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বিলাতে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ব্যারিস্টারি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পড়া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সেটাও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হয়নি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DDE45-4682-414F-A3D6-019C3D5277E0}" type="parTrans" cxnId="{B321816F-8A57-47FB-BBAE-093552D794B1}">
      <dgm:prSet/>
      <dgm:spPr/>
      <dgm:t>
        <a:bodyPr/>
        <a:lstStyle/>
        <a:p>
          <a:endParaRPr lang="en-US"/>
        </a:p>
      </dgm:t>
    </dgm:pt>
    <dgm:pt modelId="{3595E266-FD82-4EF8-B17A-7BFC65B9325C}" type="sibTrans" cxnId="{B321816F-8A57-47FB-BBAE-093552D794B1}">
      <dgm:prSet/>
      <dgm:spPr/>
      <dgm:t>
        <a:bodyPr/>
        <a:lstStyle/>
        <a:p>
          <a:endParaRPr lang="en-US"/>
        </a:p>
      </dgm:t>
    </dgm:pt>
    <dgm:pt modelId="{0DF9F472-86D0-47E5-8C0E-7A9D61BAD8D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ছিলেন একাধারে সাহিত্যিক, চিন্তাবিদ,শিক্ষাবিদ, সুরকার,গীতিকার, নাট্যকার,নাট্যনির্দেশক,অভিনেতা এবং চিত্রশিল্পী।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D8CCDF-DD32-43B3-B1DA-5A1E18E692F6}" type="parTrans" cxnId="{42C5AFB7-C5BB-407A-A755-62E02E5BC14C}">
      <dgm:prSet/>
      <dgm:spPr/>
      <dgm:t>
        <a:bodyPr/>
        <a:lstStyle/>
        <a:p>
          <a:endParaRPr lang="en-US"/>
        </a:p>
      </dgm:t>
    </dgm:pt>
    <dgm:pt modelId="{D8E5161A-127F-4724-A014-4D098FE122A1}" type="sibTrans" cxnId="{42C5AFB7-C5BB-407A-A755-62E02E5BC14C}">
      <dgm:prSet/>
      <dgm:spPr/>
      <dgm:t>
        <a:bodyPr/>
        <a:lstStyle/>
        <a:p>
          <a:endParaRPr lang="en-US"/>
        </a:p>
      </dgm:t>
    </dgm:pt>
    <dgm:pt modelId="{10D728C3-C951-431A-BAF7-CC9DC69C46F6}">
      <dgm:prSet phldrT="[Text]" phldr="1" custScaleX="338654" custRadScaleRad="169888" custRadScaleInc="53453"/>
      <dgm:spPr/>
      <dgm:t>
        <a:bodyPr/>
        <a:lstStyle/>
        <a:p>
          <a:endParaRPr lang="en-US" dirty="0"/>
        </a:p>
      </dgm:t>
    </dgm:pt>
    <dgm:pt modelId="{25C01FA9-0D99-403F-A10A-ABCE96F998DA}" type="parTrans" cxnId="{8E01D4AC-A780-42BD-B8BA-147AE6AB5284}">
      <dgm:prSet/>
      <dgm:spPr/>
      <dgm:t>
        <a:bodyPr/>
        <a:lstStyle/>
        <a:p>
          <a:endParaRPr lang="en-US"/>
        </a:p>
      </dgm:t>
    </dgm:pt>
    <dgm:pt modelId="{7A472B12-220B-408E-AB82-0EF47F977FB3}" type="sibTrans" cxnId="{8E01D4AC-A780-42BD-B8BA-147AE6AB5284}">
      <dgm:prSet/>
      <dgm:spPr/>
      <dgm:t>
        <a:bodyPr/>
        <a:lstStyle/>
        <a:p>
          <a:endParaRPr lang="en-US"/>
        </a:p>
      </dgm:t>
    </dgm:pt>
    <dgm:pt modelId="{54020323-F362-4211-9589-1876EAFBFFD1}" type="pres">
      <dgm:prSet presAssocID="{F3BCB0B6-6B92-4289-8729-5155BC73AD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2BAF94-09B2-448C-B8AA-C7E9E12B55FF}" type="pres">
      <dgm:prSet presAssocID="{D6F09FE8-E4D9-46BE-A3E5-D659164B35B0}" presName="singleCycle" presStyleCnt="0"/>
      <dgm:spPr/>
    </dgm:pt>
    <dgm:pt modelId="{DF839F29-2974-4A7C-9C53-0BEE013B3C00}" type="pres">
      <dgm:prSet presAssocID="{D6F09FE8-E4D9-46BE-A3E5-D659164B35B0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143AF1B-83A2-4838-83C9-16313BCC2DC9}" type="pres">
      <dgm:prSet presAssocID="{CABA2BBD-FF27-4639-9D00-8D149EF0D43D}" presName="Name56" presStyleLbl="parChTrans1D2" presStyleIdx="0" presStyleCnt="5"/>
      <dgm:spPr/>
      <dgm:t>
        <a:bodyPr/>
        <a:lstStyle/>
        <a:p>
          <a:endParaRPr lang="en-US"/>
        </a:p>
      </dgm:t>
    </dgm:pt>
    <dgm:pt modelId="{CD3357A9-94D0-4809-9652-32E04FEA3DE4}" type="pres">
      <dgm:prSet presAssocID="{8286B2DA-2674-433B-9091-B74FB19BE37D}" presName="text0" presStyleLbl="node1" presStyleIdx="1" presStyleCnt="6" custScaleX="365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CD327-2A00-44F5-8518-EE3193AA8616}" type="pres">
      <dgm:prSet presAssocID="{E48DDE45-4682-414F-A3D6-019C3D5277E0}" presName="Name56" presStyleLbl="parChTrans1D2" presStyleIdx="1" presStyleCnt="5"/>
      <dgm:spPr/>
      <dgm:t>
        <a:bodyPr/>
        <a:lstStyle/>
        <a:p>
          <a:endParaRPr lang="en-US"/>
        </a:p>
      </dgm:t>
    </dgm:pt>
    <dgm:pt modelId="{16F19E59-E914-48EC-AE17-C812A8878A28}" type="pres">
      <dgm:prSet presAssocID="{1C2FC0A5-39D3-48B8-80F6-AEAF087EEEB5}" presName="text0" presStyleLbl="node1" presStyleIdx="2" presStyleCnt="6" custScaleX="356415" custRadScaleRad="165509" custRadScaleInc="34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E6F6E-9F4B-41F4-AC76-8152A121C4B7}" type="pres">
      <dgm:prSet presAssocID="{CFD8CCDF-DD32-43B3-B1DA-5A1E18E692F6}" presName="Name56" presStyleLbl="parChTrans1D2" presStyleIdx="2" presStyleCnt="5"/>
      <dgm:spPr/>
      <dgm:t>
        <a:bodyPr/>
        <a:lstStyle/>
        <a:p>
          <a:endParaRPr lang="en-US"/>
        </a:p>
      </dgm:t>
    </dgm:pt>
    <dgm:pt modelId="{03ABA3C8-47A2-437B-9B2B-63E97AC3F771}" type="pres">
      <dgm:prSet presAssocID="{0DF9F472-86D0-47E5-8C0E-7A9D61BAD8D8}" presName="text0" presStyleLbl="node1" presStyleIdx="3" presStyleCnt="6" custScaleX="389647" custScaleY="161039" custRadScaleRad="156714" custRadScaleInc="-81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2F7F8-17E7-464E-8E22-10C329C720D6}" type="pres">
      <dgm:prSet presAssocID="{3064BDF2-6280-4CA5-A6AB-8BBC753F0D67}" presName="Name56" presStyleLbl="parChTrans1D2" presStyleIdx="3" presStyleCnt="5"/>
      <dgm:spPr/>
      <dgm:t>
        <a:bodyPr/>
        <a:lstStyle/>
        <a:p>
          <a:endParaRPr lang="en-US"/>
        </a:p>
      </dgm:t>
    </dgm:pt>
    <dgm:pt modelId="{D42F6C26-6D29-4A1F-B026-D4959FC19F45}" type="pres">
      <dgm:prSet presAssocID="{33B2F672-A08C-48DE-9CC1-D4AE3ADFC9A8}" presName="text0" presStyleLbl="node1" presStyleIdx="4" presStyleCnt="6" custScaleX="338654" custScaleY="158471" custRadScaleRad="159074" custRadScaleInc="83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40014-F3DF-41D9-ADB7-FC8538E36DCC}" type="pres">
      <dgm:prSet presAssocID="{F123D6C3-CB5C-45C7-A579-9B8879EAB4A7}" presName="Name56" presStyleLbl="parChTrans1D2" presStyleIdx="4" presStyleCnt="5"/>
      <dgm:spPr/>
      <dgm:t>
        <a:bodyPr/>
        <a:lstStyle/>
        <a:p>
          <a:endParaRPr lang="en-US"/>
        </a:p>
      </dgm:t>
    </dgm:pt>
    <dgm:pt modelId="{0C256494-6F6C-4579-BF90-D816495377B8}" type="pres">
      <dgm:prSet presAssocID="{E9E36ACA-489C-42B6-B8D4-0A997F78108F}" presName="text0" presStyleLbl="node1" presStyleIdx="5" presStyleCnt="6" custScaleX="323748" custRadScaleRad="156820" custRadScaleInc="-18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5AFB7-C5BB-407A-A755-62E02E5BC14C}" srcId="{D6F09FE8-E4D9-46BE-A3E5-D659164B35B0}" destId="{0DF9F472-86D0-47E5-8C0E-7A9D61BAD8D8}" srcOrd="2" destOrd="0" parTransId="{CFD8CCDF-DD32-43B3-B1DA-5A1E18E692F6}" sibTransId="{D8E5161A-127F-4724-A014-4D098FE122A1}"/>
    <dgm:cxn modelId="{DC34ABC9-A985-4D4F-BF11-AF3838FFE95F}" type="presOf" srcId="{D6F09FE8-E4D9-46BE-A3E5-D659164B35B0}" destId="{DF839F29-2974-4A7C-9C53-0BEE013B3C00}" srcOrd="0" destOrd="0" presId="urn:microsoft.com/office/officeart/2008/layout/RadialCluster"/>
    <dgm:cxn modelId="{841962AC-B203-4D81-B3E1-10D22F4AD53E}" type="presOf" srcId="{3064BDF2-6280-4CA5-A6AB-8BBC753F0D67}" destId="{D882F7F8-17E7-464E-8E22-10C329C720D6}" srcOrd="0" destOrd="0" presId="urn:microsoft.com/office/officeart/2008/layout/RadialCluster"/>
    <dgm:cxn modelId="{96F01C48-8A99-4876-9522-105459FB5EF3}" srcId="{F3BCB0B6-6B92-4289-8729-5155BC73ADFF}" destId="{D6F09FE8-E4D9-46BE-A3E5-D659164B35B0}" srcOrd="0" destOrd="0" parTransId="{7E5CB756-F89C-4E42-970D-65A848617FC4}" sibTransId="{F7FAB5B8-1BF7-48E2-8FC0-73C10C9F88EF}"/>
    <dgm:cxn modelId="{4FFE6032-0632-4D38-8006-EC6AD92236B5}" type="presOf" srcId="{8286B2DA-2674-433B-9091-B74FB19BE37D}" destId="{CD3357A9-94D0-4809-9652-32E04FEA3DE4}" srcOrd="0" destOrd="0" presId="urn:microsoft.com/office/officeart/2008/layout/RadialCluster"/>
    <dgm:cxn modelId="{77BADA96-E1F7-47E6-BC66-C008D9AEDBB4}" srcId="{D6F09FE8-E4D9-46BE-A3E5-D659164B35B0}" destId="{E9E36ACA-489C-42B6-B8D4-0A997F78108F}" srcOrd="4" destOrd="0" parTransId="{F123D6C3-CB5C-45C7-A579-9B8879EAB4A7}" sibTransId="{8B72FB75-96A1-4AE4-8B72-1B316382C982}"/>
    <dgm:cxn modelId="{0266EEE6-2D6B-4325-AAA6-76421C46F8E7}" srcId="{D6F09FE8-E4D9-46BE-A3E5-D659164B35B0}" destId="{33B2F672-A08C-48DE-9CC1-D4AE3ADFC9A8}" srcOrd="3" destOrd="0" parTransId="{3064BDF2-6280-4CA5-A6AB-8BBC753F0D67}" sibTransId="{31378412-A8AC-4B04-B4DC-A579F8CE342D}"/>
    <dgm:cxn modelId="{0583E45D-9178-43DE-9918-E33945362BC8}" type="presOf" srcId="{33B2F672-A08C-48DE-9CC1-D4AE3ADFC9A8}" destId="{D42F6C26-6D29-4A1F-B026-D4959FC19F45}" srcOrd="0" destOrd="0" presId="urn:microsoft.com/office/officeart/2008/layout/RadialCluster"/>
    <dgm:cxn modelId="{B321816F-8A57-47FB-BBAE-093552D794B1}" srcId="{D6F09FE8-E4D9-46BE-A3E5-D659164B35B0}" destId="{1C2FC0A5-39D3-48B8-80F6-AEAF087EEEB5}" srcOrd="1" destOrd="0" parTransId="{E48DDE45-4682-414F-A3D6-019C3D5277E0}" sibTransId="{3595E266-FD82-4EF8-B17A-7BFC65B9325C}"/>
    <dgm:cxn modelId="{5F9DD801-4740-4730-922A-58517F355E54}" type="presOf" srcId="{CABA2BBD-FF27-4639-9D00-8D149EF0D43D}" destId="{B143AF1B-83A2-4838-83C9-16313BCC2DC9}" srcOrd="0" destOrd="0" presId="urn:microsoft.com/office/officeart/2008/layout/RadialCluster"/>
    <dgm:cxn modelId="{8E01D4AC-A780-42BD-B8BA-147AE6AB5284}" srcId="{F3BCB0B6-6B92-4289-8729-5155BC73ADFF}" destId="{10D728C3-C951-431A-BAF7-CC9DC69C46F6}" srcOrd="1" destOrd="0" parTransId="{25C01FA9-0D99-403F-A10A-ABCE96F998DA}" sibTransId="{7A472B12-220B-408E-AB82-0EF47F977FB3}"/>
    <dgm:cxn modelId="{E5F64C15-2921-4D97-AE8A-F06F557BDF43}" type="presOf" srcId="{0DF9F472-86D0-47E5-8C0E-7A9D61BAD8D8}" destId="{03ABA3C8-47A2-437B-9B2B-63E97AC3F771}" srcOrd="0" destOrd="0" presId="urn:microsoft.com/office/officeart/2008/layout/RadialCluster"/>
    <dgm:cxn modelId="{5A7C79FD-74DA-4F70-A51D-EE4BEE64D2AB}" type="presOf" srcId="{CFD8CCDF-DD32-43B3-B1DA-5A1E18E692F6}" destId="{30FE6F6E-9F4B-41F4-AC76-8152A121C4B7}" srcOrd="0" destOrd="0" presId="urn:microsoft.com/office/officeart/2008/layout/RadialCluster"/>
    <dgm:cxn modelId="{A6F7DDDC-8119-4B57-BD07-0263D4565FF1}" type="presOf" srcId="{E48DDE45-4682-414F-A3D6-019C3D5277E0}" destId="{D07CD327-2A00-44F5-8518-EE3193AA8616}" srcOrd="0" destOrd="0" presId="urn:microsoft.com/office/officeart/2008/layout/RadialCluster"/>
    <dgm:cxn modelId="{32BBE096-34BF-4338-B442-52B62F00B143}" type="presOf" srcId="{F3BCB0B6-6B92-4289-8729-5155BC73ADFF}" destId="{54020323-F362-4211-9589-1876EAFBFFD1}" srcOrd="0" destOrd="0" presId="urn:microsoft.com/office/officeart/2008/layout/RadialCluster"/>
    <dgm:cxn modelId="{AB47C70B-B61E-471E-A52D-CFDF1EC53207}" srcId="{D6F09FE8-E4D9-46BE-A3E5-D659164B35B0}" destId="{8286B2DA-2674-433B-9091-B74FB19BE37D}" srcOrd="0" destOrd="0" parTransId="{CABA2BBD-FF27-4639-9D00-8D149EF0D43D}" sibTransId="{1348CF66-B628-47A5-AA29-ED0FF275596F}"/>
    <dgm:cxn modelId="{54A57EEF-268F-44A9-AFD8-903B0E49753D}" type="presOf" srcId="{E9E36ACA-489C-42B6-B8D4-0A997F78108F}" destId="{0C256494-6F6C-4579-BF90-D816495377B8}" srcOrd="0" destOrd="0" presId="urn:microsoft.com/office/officeart/2008/layout/RadialCluster"/>
    <dgm:cxn modelId="{E7086A04-C894-438B-B837-FE5BC41167EE}" type="presOf" srcId="{1C2FC0A5-39D3-48B8-80F6-AEAF087EEEB5}" destId="{16F19E59-E914-48EC-AE17-C812A8878A28}" srcOrd="0" destOrd="0" presId="urn:microsoft.com/office/officeart/2008/layout/RadialCluster"/>
    <dgm:cxn modelId="{31771C61-B443-4A27-94C1-826DB0984908}" type="presOf" srcId="{F123D6C3-CB5C-45C7-A579-9B8879EAB4A7}" destId="{A5440014-F3DF-41D9-ADB7-FC8538E36DCC}" srcOrd="0" destOrd="0" presId="urn:microsoft.com/office/officeart/2008/layout/RadialCluster"/>
    <dgm:cxn modelId="{0D7A680C-4218-41DB-8021-7541A31993F6}" type="presParOf" srcId="{54020323-F362-4211-9589-1876EAFBFFD1}" destId="{C42BAF94-09B2-448C-B8AA-C7E9E12B55FF}" srcOrd="0" destOrd="0" presId="urn:microsoft.com/office/officeart/2008/layout/RadialCluster"/>
    <dgm:cxn modelId="{CF695A9C-3CAF-4C3B-A68A-76F6267D09DE}" type="presParOf" srcId="{C42BAF94-09B2-448C-B8AA-C7E9E12B55FF}" destId="{DF839F29-2974-4A7C-9C53-0BEE013B3C00}" srcOrd="0" destOrd="0" presId="urn:microsoft.com/office/officeart/2008/layout/RadialCluster"/>
    <dgm:cxn modelId="{9EA04D07-E3A9-4329-908F-7750F92DD0E0}" type="presParOf" srcId="{C42BAF94-09B2-448C-B8AA-C7E9E12B55FF}" destId="{B143AF1B-83A2-4838-83C9-16313BCC2DC9}" srcOrd="1" destOrd="0" presId="urn:microsoft.com/office/officeart/2008/layout/RadialCluster"/>
    <dgm:cxn modelId="{987E75F0-F4F8-49D2-B8CE-8FFF09ECD958}" type="presParOf" srcId="{C42BAF94-09B2-448C-B8AA-C7E9E12B55FF}" destId="{CD3357A9-94D0-4809-9652-32E04FEA3DE4}" srcOrd="2" destOrd="0" presId="urn:microsoft.com/office/officeart/2008/layout/RadialCluster"/>
    <dgm:cxn modelId="{DAE46E90-F65D-433B-B7D3-3520C0FBC566}" type="presParOf" srcId="{C42BAF94-09B2-448C-B8AA-C7E9E12B55FF}" destId="{D07CD327-2A00-44F5-8518-EE3193AA8616}" srcOrd="3" destOrd="0" presId="urn:microsoft.com/office/officeart/2008/layout/RadialCluster"/>
    <dgm:cxn modelId="{064B2528-B499-434D-A515-1529FF246328}" type="presParOf" srcId="{C42BAF94-09B2-448C-B8AA-C7E9E12B55FF}" destId="{16F19E59-E914-48EC-AE17-C812A8878A28}" srcOrd="4" destOrd="0" presId="urn:microsoft.com/office/officeart/2008/layout/RadialCluster"/>
    <dgm:cxn modelId="{09CB6C67-1B9E-4F28-BDCA-29F2B2E22A54}" type="presParOf" srcId="{C42BAF94-09B2-448C-B8AA-C7E9E12B55FF}" destId="{30FE6F6E-9F4B-41F4-AC76-8152A121C4B7}" srcOrd="5" destOrd="0" presId="urn:microsoft.com/office/officeart/2008/layout/RadialCluster"/>
    <dgm:cxn modelId="{ECBE388D-1CF6-4C55-812A-D4F518B3F996}" type="presParOf" srcId="{C42BAF94-09B2-448C-B8AA-C7E9E12B55FF}" destId="{03ABA3C8-47A2-437B-9B2B-63E97AC3F771}" srcOrd="6" destOrd="0" presId="urn:microsoft.com/office/officeart/2008/layout/RadialCluster"/>
    <dgm:cxn modelId="{C42AB439-C8CC-46C2-AB48-2B035F4EC25F}" type="presParOf" srcId="{C42BAF94-09B2-448C-B8AA-C7E9E12B55FF}" destId="{D882F7F8-17E7-464E-8E22-10C329C720D6}" srcOrd="7" destOrd="0" presId="urn:microsoft.com/office/officeart/2008/layout/RadialCluster"/>
    <dgm:cxn modelId="{9214FCB5-AAB7-4F4C-ADA4-ED1AADF062D2}" type="presParOf" srcId="{C42BAF94-09B2-448C-B8AA-C7E9E12B55FF}" destId="{D42F6C26-6D29-4A1F-B026-D4959FC19F45}" srcOrd="8" destOrd="0" presId="urn:microsoft.com/office/officeart/2008/layout/RadialCluster"/>
    <dgm:cxn modelId="{88A5803B-3382-4F90-B453-B72219B354F7}" type="presParOf" srcId="{C42BAF94-09B2-448C-B8AA-C7E9E12B55FF}" destId="{A5440014-F3DF-41D9-ADB7-FC8538E36DCC}" srcOrd="9" destOrd="0" presId="urn:microsoft.com/office/officeart/2008/layout/RadialCluster"/>
    <dgm:cxn modelId="{03DA72C3-7C34-4E54-8D70-94B111A51835}" type="presParOf" srcId="{C42BAF94-09B2-448C-B8AA-C7E9E12B55FF}" destId="{0C256494-6F6C-4579-BF90-D816495377B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39F29-2974-4A7C-9C53-0BEE013B3C00}">
      <dsp:nvSpPr>
        <dsp:cNvPr id="0" name=""/>
        <dsp:cNvSpPr/>
      </dsp:nvSpPr>
      <dsp:spPr>
        <a:xfrm>
          <a:off x="4722102" y="2039257"/>
          <a:ext cx="1702091" cy="17020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05191" y="2122346"/>
        <a:ext cx="1535913" cy="1535913"/>
      </dsp:txXfrm>
    </dsp:sp>
    <dsp:sp modelId="{B143AF1B-83A2-4838-83C9-16313BCC2DC9}">
      <dsp:nvSpPr>
        <dsp:cNvPr id="0" name=""/>
        <dsp:cNvSpPr/>
      </dsp:nvSpPr>
      <dsp:spPr>
        <a:xfrm rot="16200000">
          <a:off x="5092528" y="1558638"/>
          <a:ext cx="961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23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357A9-94D0-4809-9652-32E04FEA3DE4}">
      <dsp:nvSpPr>
        <dsp:cNvPr id="0" name=""/>
        <dsp:cNvSpPr/>
      </dsp:nvSpPr>
      <dsp:spPr>
        <a:xfrm>
          <a:off x="3486321" y="-62381"/>
          <a:ext cx="4173651" cy="11404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জন্ম: ১৮৬১ সালে কলকাতার জোড়াসাঁকোর ঠাকুর পরিবারে।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991" y="-6711"/>
        <a:ext cx="4062311" cy="1029061"/>
      </dsp:txXfrm>
    </dsp:sp>
    <dsp:sp modelId="{D07CD327-2A00-44F5-8518-EE3193AA8616}">
      <dsp:nvSpPr>
        <dsp:cNvPr id="0" name=""/>
        <dsp:cNvSpPr/>
      </dsp:nvSpPr>
      <dsp:spPr>
        <a:xfrm rot="21248489">
          <a:off x="6421978" y="2759688"/>
          <a:ext cx="848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23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9E59-E914-48EC-AE17-C812A8878A28}">
      <dsp:nvSpPr>
        <dsp:cNvPr id="0" name=""/>
        <dsp:cNvSpPr/>
      </dsp:nvSpPr>
      <dsp:spPr>
        <a:xfrm>
          <a:off x="7268001" y="1937667"/>
          <a:ext cx="4064561" cy="114040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 জীবন: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স্কুলের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হয়নি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বিলাতে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ব্যারিস্টারি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পড়া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সেটাও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হয়নি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স্বশিক্ষা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3671" y="1993337"/>
        <a:ext cx="3953221" cy="1029061"/>
      </dsp:txXfrm>
    </dsp:sp>
    <dsp:sp modelId="{30FE6F6E-9F4B-41F4-AC76-8152A121C4B7}">
      <dsp:nvSpPr>
        <dsp:cNvPr id="0" name=""/>
        <dsp:cNvSpPr/>
      </dsp:nvSpPr>
      <dsp:spPr>
        <a:xfrm rot="1472299">
          <a:off x="6397680" y="3400750"/>
          <a:ext cx="587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1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BA3C8-47A2-437B-9B2B-63E97AC3F771}">
      <dsp:nvSpPr>
        <dsp:cNvPr id="0" name=""/>
        <dsp:cNvSpPr/>
      </dsp:nvSpPr>
      <dsp:spPr>
        <a:xfrm>
          <a:off x="6747852" y="3522665"/>
          <a:ext cx="4443539" cy="183649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ছিলেন একাধারে সাহিত্যিক, চিন্তাবিদ,শিক্ষাবিদ, সুরকার,গীতিকার, নাট্যকার,নাট্যনির্দেশক,অভিনেতা এবং চিত্রশিল্পী।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7502" y="3612315"/>
        <a:ext cx="4264239" cy="1657190"/>
      </dsp:txXfrm>
    </dsp:sp>
    <dsp:sp modelId="{D882F7F8-17E7-464E-8E22-10C329C720D6}">
      <dsp:nvSpPr>
        <dsp:cNvPr id="0" name=""/>
        <dsp:cNvSpPr/>
      </dsp:nvSpPr>
      <dsp:spPr>
        <a:xfrm rot="9366365">
          <a:off x="4007034" y="3418627"/>
          <a:ext cx="747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8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F6C26-6D29-4A1F-B026-D4959FC19F45}">
      <dsp:nvSpPr>
        <dsp:cNvPr id="0" name=""/>
        <dsp:cNvSpPr/>
      </dsp:nvSpPr>
      <dsp:spPr>
        <a:xfrm>
          <a:off x="177034" y="3521785"/>
          <a:ext cx="3862014" cy="180720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পুরস্কার: এশীয়দের মধ্যে তিনিই প্রথম নোবেল –বিজয়ী কবি। গীতাঞ্জলি’ কাব্যের জন্য ১৯১৩ সালে তিনি এই পুরুস্কার লাভ করেন।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54" y="3610005"/>
        <a:ext cx="3685574" cy="1630765"/>
      </dsp:txXfrm>
    </dsp:sp>
    <dsp:sp modelId="{A5440014-F3DF-41D9-ADB7-FC8538E36DCC}">
      <dsp:nvSpPr>
        <dsp:cNvPr id="0" name=""/>
        <dsp:cNvSpPr/>
      </dsp:nvSpPr>
      <dsp:spPr>
        <a:xfrm rot="11476274">
          <a:off x="3745499" y="2624322"/>
          <a:ext cx="986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11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56494-6F6C-4579-BF90-D816495377B8}">
      <dsp:nvSpPr>
        <dsp:cNvPr id="0" name=""/>
        <dsp:cNvSpPr/>
      </dsp:nvSpPr>
      <dsp:spPr>
        <a:xfrm>
          <a:off x="62982" y="1589845"/>
          <a:ext cx="3692026" cy="1140401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মৃত্যু:  ১৯৪১ সালে ৭ই আগস্ট (২২ই শ্রাবন,১৩৪৮ ) কলকাতা।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52" y="1645515"/>
        <a:ext cx="3580686" cy="102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3AE2A-157D-467F-A5B5-8EC342F0346C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50771-E841-4710-BE70-6B2ADB7F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50771-E841-4710-BE70-6B2ADB7FC5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3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accent4">
                <a:lumMod val="40000"/>
                <a:lumOff val="60000"/>
              </a:schemeClr>
            </a:gs>
            <a:gs pos="92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AA63-B40F-4987-9CD3-51D386DFA6B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6236" y="5467070"/>
            <a:ext cx="834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agara Engraved" panose="04020502070703030202" pitchFamily="82" charset="0"/>
                <a:cs typeface="NikoshBAN" panose="02000000000000000000" pitchFamily="2" charset="0"/>
              </a:rPr>
              <a:t>সবাইকে আজকের ক্লাসে শুভেচ্ছা  </a:t>
            </a:r>
            <a:endParaRPr lang="en-US" sz="5400" b="1" dirty="0">
              <a:latin typeface="Niagara Engraved" panose="04020502070703030202" pitchFamily="8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58" y="381265"/>
            <a:ext cx="9807600" cy="46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438400" y="381000"/>
            <a:ext cx="6345836" cy="1028075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C0C0C0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2057400" y="3352801"/>
            <a:ext cx="777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করতে</a:t>
            </a:r>
          </a:p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৩.কবিতাটির মূলভাব  ব্যাখ্যা করতে পারবে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৪. বিভিন্ন শব্দের অর্থ বলতে পারবে। 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133600" y="2133600"/>
            <a:ext cx="4252210" cy="609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endParaRPr lang="bn-BD" sz="36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8323273"/>
              </p:ext>
            </p:extLst>
          </p:nvPr>
        </p:nvGraphicFramePr>
        <p:xfrm>
          <a:off x="419725" y="464696"/>
          <a:ext cx="11332563" cy="56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3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39F29-2974-4A7C-9C53-0BEE01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F839F29-2974-4A7C-9C53-0BEE01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F839F29-2974-4A7C-9C53-0BEE01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F839F29-2974-4A7C-9C53-0BEE01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DF839F29-2974-4A7C-9C53-0BEE013B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3AF1B-83A2-4838-83C9-16313BCC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143AF1B-83A2-4838-83C9-16313BCC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143AF1B-83A2-4838-83C9-16313BCC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B143AF1B-83A2-4838-83C9-16313BCC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B143AF1B-83A2-4838-83C9-16313BCC2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357A9-94D0-4809-9652-32E04FEA3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D3357A9-94D0-4809-9652-32E04FEA3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D3357A9-94D0-4809-9652-32E04FEA3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D3357A9-94D0-4809-9652-32E04FEA3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CD3357A9-94D0-4809-9652-32E04FEA3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CD327-2A00-44F5-8518-EE3193AA8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07CD327-2A00-44F5-8518-EE3193AA8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07CD327-2A00-44F5-8518-EE3193AA8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07CD327-2A00-44F5-8518-EE3193AA8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07CD327-2A00-44F5-8518-EE3193AA8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19E59-E914-48EC-AE17-C812A887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6F19E59-E914-48EC-AE17-C812A887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6F19E59-E914-48EC-AE17-C812A887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6F19E59-E914-48EC-AE17-C812A887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6F19E59-E914-48EC-AE17-C812A8878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FE6F6E-9F4B-41F4-AC76-8152A121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0FE6F6E-9F4B-41F4-AC76-8152A121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0FE6F6E-9F4B-41F4-AC76-8152A121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0FE6F6E-9F4B-41F4-AC76-8152A121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30FE6F6E-9F4B-41F4-AC76-8152A121C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BA3C8-47A2-437B-9B2B-63E97AC3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3ABA3C8-47A2-437B-9B2B-63E97AC3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3ABA3C8-47A2-437B-9B2B-63E97AC3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3ABA3C8-47A2-437B-9B2B-63E97AC3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03ABA3C8-47A2-437B-9B2B-63E97AC3F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2F7F8-17E7-464E-8E22-10C329C72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882F7F8-17E7-464E-8E22-10C329C72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D882F7F8-17E7-464E-8E22-10C329C72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D882F7F8-17E7-464E-8E22-10C329C72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D882F7F8-17E7-464E-8E22-10C329C72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F6C26-6D29-4A1F-B026-D4959FC1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42F6C26-6D29-4A1F-B026-D4959FC1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D42F6C26-6D29-4A1F-B026-D4959FC1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D42F6C26-6D29-4A1F-B026-D4959FC1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D42F6C26-6D29-4A1F-B026-D4959FC19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440014-F3DF-41D9-ADB7-FC8538E36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A5440014-F3DF-41D9-ADB7-FC8538E36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A5440014-F3DF-41D9-ADB7-FC8538E36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A5440014-F3DF-41D9-ADB7-FC8538E36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5440014-F3DF-41D9-ADB7-FC8538E36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56494-6F6C-4579-BF90-D81649537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0C256494-6F6C-4579-BF90-D81649537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0C256494-6F6C-4579-BF90-D81649537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0C256494-6F6C-4579-BF90-D81649537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0C256494-6F6C-4579-BF90-D81649537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bindranath.jpg"/>
          <p:cNvPicPr>
            <a:picLocks noChangeAspect="1"/>
          </p:cNvPicPr>
          <p:nvPr/>
        </p:nvPicPr>
        <p:blipFill>
          <a:blip r:embed="rId2" cstate="email"/>
          <a:srcRect l="10583" t="-4444" r="4762" b="13332"/>
          <a:stretch>
            <a:fillRect/>
          </a:stretch>
        </p:blipFill>
        <p:spPr>
          <a:xfrm>
            <a:off x="4713155" y="1267919"/>
            <a:ext cx="2347211" cy="22934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4" name="Rectangle 53"/>
          <p:cNvSpPr/>
          <p:nvPr/>
        </p:nvSpPr>
        <p:spPr>
          <a:xfrm>
            <a:off x="4482058" y="5300273"/>
            <a:ext cx="2638269" cy="935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শেষ কথা,একরাত্রি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5130197" y="3925415"/>
            <a:ext cx="1477357" cy="98504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ছোটগল্প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168368" y="2165057"/>
            <a:ext cx="1795749" cy="98504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08485" y="1906248"/>
            <a:ext cx="2359702" cy="121919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বিখ্যাত কাব্যগ্রন্থ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813" y="1583960"/>
            <a:ext cx="1912496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বনফুল,</a:t>
            </a: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সোনারতরী</a:t>
            </a: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খেয়া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31442" y="1852534"/>
            <a:ext cx="2191062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বৌঠাকুরাণীর হাট,</a:t>
            </a:r>
          </a:p>
          <a:p>
            <a:pPr algn="ctr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নৌকাডুবি, ঘরে বাইরে ইত্যাদি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754" y="1531034"/>
            <a:ext cx="31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3754" y="1531034"/>
            <a:ext cx="3123028" cy="102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154" y="1683434"/>
            <a:ext cx="3123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07102" y="1904106"/>
            <a:ext cx="1139483" cy="389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4" y="1535499"/>
            <a:ext cx="2105464" cy="1219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552696" y="2010758"/>
            <a:ext cx="1223889" cy="26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28881" y="1668444"/>
            <a:ext cx="250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13" y="3263705"/>
            <a:ext cx="1674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68770" y="3494538"/>
            <a:ext cx="1277815" cy="345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14" y="3099582"/>
            <a:ext cx="2386818" cy="160972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6471139" y="3500287"/>
            <a:ext cx="1026941" cy="340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65366" y="3038347"/>
            <a:ext cx="382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শব্দটির যুক্তাক্ষর ভেঙ্গে ন ও ম আলাদা করা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54" y="5392625"/>
            <a:ext cx="212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মুদব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47668" y="5624367"/>
            <a:ext cx="1237957" cy="38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35" y="5054190"/>
            <a:ext cx="2847975" cy="16002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6745459" y="5624367"/>
            <a:ext cx="1237957" cy="38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26548" y="5392625"/>
            <a:ext cx="340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বুজব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99" y="1581645"/>
            <a:ext cx="2160663" cy="12140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3869" y="284813"/>
            <a:ext cx="727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 পুর্ণ কিছু শব্দের শব্দার্থ জেনে নিই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/>
      <p:bldP spid="12" grpId="0" animBg="1"/>
      <p:bldP spid="14" grpId="0" animBg="1"/>
      <p:bldP spid="15" grpId="0"/>
      <p:bldP spid="16" grpId="0"/>
      <p:bldP spid="17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5616" y="1034322"/>
            <a:ext cx="1499016" cy="644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3988" y="1012788"/>
            <a:ext cx="1499016" cy="644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91" y="552699"/>
            <a:ext cx="2729747" cy="1665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74177" y="4113410"/>
            <a:ext cx="1612061" cy="644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ধন-রত্ন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0587" y="4158999"/>
            <a:ext cx="1499016" cy="644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96" y="3462727"/>
            <a:ext cx="2919728" cy="17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3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2382" y="3969559"/>
            <a:ext cx="1196975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>
                <a:latin typeface="NikoshBAN" pitchFamily="2" charset="0"/>
                <a:cs typeface="NikoshBAN" pitchFamily="2" charset="0"/>
              </a:rPr>
              <a:t>নয়ন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9800" y="1466851"/>
            <a:ext cx="193198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র্থক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076" y="1293814"/>
            <a:ext cx="1355725" cy="99218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67638" y="1466851"/>
            <a:ext cx="1757362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>
                <a:latin typeface="NikoshBAN" pitchFamily="2" charset="0"/>
                <a:cs typeface="NikoshBAN" pitchFamily="2" charset="0"/>
              </a:rPr>
              <a:t>সফল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886" y="3446464"/>
            <a:ext cx="2278563" cy="147031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3890" y="3890573"/>
            <a:ext cx="1287463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>
                <a:latin typeface="NikoshBAN" pitchFamily="2" charset="0"/>
                <a:cs typeface="NikoshBAN" pitchFamily="2" charset="0"/>
              </a:rPr>
              <a:t>চোখ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43200" y="304800"/>
            <a:ext cx="6250898" cy="627864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জন্মভুমি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                  রবীন্দ্রনাথ ঠাকুর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সার্থক জনম আমার জন্মেছি এই দে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শে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সার্থক জনম মা গো তোমা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ভালবেসে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কোন, বনেতে জানিনে ফুল গন্ধে এমন করে আকুল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 গগনে ওঠে রে চাঁদ এমন হাসি হেসে।। 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জানি নে তোর ধনরতন আছে কি না রানির মতন,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জানি আমার অঙ্গ জুড়ায় তোমার ছায়ায় এসে ।।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জুরালো,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ওই আলোতে নয়ন রেখে মুদব নয়ন শেষে ।।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cs typeface="Vrinda" pitchFamily="2" charset="0"/>
            </a:endParaRPr>
          </a:p>
          <a:p>
            <a:endParaRPr lang="en-US" b="1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18684" y="1749456"/>
            <a:ext cx="87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09891" y="732280"/>
            <a:ext cx="8423264" cy="5459790"/>
            <a:chOff x="1447800" y="737205"/>
            <a:chExt cx="9296400" cy="54597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737205"/>
              <a:ext cx="9296400" cy="545979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529931" y="1600201"/>
              <a:ext cx="3571875" cy="414337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058024" y="890097"/>
              <a:ext cx="2400300" cy="557212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2237" y="5357813"/>
              <a:ext cx="1025126" cy="38576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921549" y="861869"/>
            <a:ext cx="2400300" cy="557212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31" y="1562156"/>
            <a:ext cx="3571875" cy="414337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631" y="3309699"/>
            <a:ext cx="22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9389" y="824459"/>
            <a:ext cx="3627620" cy="121420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026" y="3987384"/>
            <a:ext cx="965366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কবি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18952" y="749509"/>
            <a:ext cx="1903750" cy="127416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27" b="24809"/>
          <a:stretch/>
        </p:blipFill>
        <p:spPr>
          <a:xfrm>
            <a:off x="5531370" y="149902"/>
            <a:ext cx="1948722" cy="2600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77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12" y="3287789"/>
            <a:ext cx="1023828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১৯০১৩সালে “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গীতাঞ্জলি”কাব্যের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63515" y="704538"/>
            <a:ext cx="6325850" cy="13341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উত্তর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96" y="647508"/>
            <a:ext cx="4620904" cy="4695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56945">
            <a:off x="873258" y="1258386"/>
            <a:ext cx="5638870" cy="4199459"/>
          </a:xfrm>
          <a:prstGeom prst="rect">
            <a:avLst/>
          </a:prstGeom>
          <a:noFill/>
        </p:spPr>
        <p:txBody>
          <a:bodyPr wrap="none" lIns="94211" tIns="47105" rIns="94211" bIns="47105">
            <a:spAutoFit/>
          </a:bodyPr>
          <a:lstStyle/>
          <a:p>
            <a:pPr algn="ctr"/>
            <a:r>
              <a:rPr lang="bn-BD" sz="5334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: </a:t>
            </a:r>
          </a:p>
          <a:p>
            <a:pPr algn="ctr"/>
            <a:r>
              <a:rPr lang="bn-BD" sz="5334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মোঃ নজরুল ইসলাম</a:t>
            </a:r>
          </a:p>
          <a:p>
            <a:pPr algn="ctr"/>
            <a:r>
              <a:rPr lang="bn-BD" sz="5334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সহকারী শিক্ষক, গণিত</a:t>
            </a:r>
          </a:p>
          <a:p>
            <a:pPr algn="ctr"/>
            <a:r>
              <a:rPr lang="bn-BD" sz="5334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রহমানিয়া দাখিল মাদ্রাসা</a:t>
            </a:r>
          </a:p>
          <a:p>
            <a:pPr algn="ctr"/>
            <a:r>
              <a:rPr lang="bn-BD" sz="5334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সদর - নোয়াখালী</a:t>
            </a:r>
            <a:endParaRPr lang="en-US" sz="5334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352-C5A5-42D0-8C27-6F833C7ADD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9" y="218359"/>
            <a:ext cx="3087973" cy="267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20" y="239842"/>
            <a:ext cx="2842537" cy="2728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331" y="4298027"/>
            <a:ext cx="6480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3412"/>
            <a:ext cx="3192905" cy="2759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5" b="11006"/>
          <a:stretch/>
        </p:blipFill>
        <p:spPr>
          <a:xfrm>
            <a:off x="2773180" y="3463102"/>
            <a:ext cx="2578309" cy="2652884"/>
          </a:xfrm>
          <a:prstGeom prst="rect">
            <a:avLst/>
          </a:prstGeom>
        </p:spPr>
      </p:pic>
      <p:pic>
        <p:nvPicPr>
          <p:cNvPr id="8" name="Picture 7" descr="map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03" y="3495205"/>
            <a:ext cx="2366999" cy="262078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78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6629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নে তোর ধনরতন আছে কি না রানির মতন,</a:t>
            </a:r>
            <a:r>
              <a:rPr lang="bn-BD" sz="32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2458387" y="3747541"/>
            <a:ext cx="2938072" cy="2668250"/>
            <a:chOff x="384" y="672"/>
            <a:chExt cx="3240" cy="1776"/>
          </a:xfrm>
        </p:grpSpPr>
        <p:pic>
          <p:nvPicPr>
            <p:cNvPr id="27654" name="Picture 20" descr="images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6" y="672"/>
              <a:ext cx="1128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21" descr="images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672"/>
              <a:ext cx="2112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95" y="1041723"/>
            <a:ext cx="2886785" cy="22860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89429" y="1079292"/>
            <a:ext cx="3079227" cy="2398424"/>
            <a:chOff x="6334594" y="767296"/>
            <a:chExt cx="4428344" cy="20624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05" y="794385"/>
              <a:ext cx="2083633" cy="20353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594" y="767296"/>
              <a:ext cx="2344712" cy="20288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355830" y="3777521"/>
            <a:ext cx="3222886" cy="2683241"/>
            <a:chOff x="11575" y="-76200"/>
            <a:chExt cx="9141106" cy="48768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5" y="-76200"/>
              <a:ext cx="4826000" cy="4876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256" y="-76199"/>
              <a:ext cx="4306425" cy="487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3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7875" y="4908029"/>
            <a:ext cx="8754254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আমার অঙ্গ জুড়ায় তোমার ছায়ায় এসে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" y="434715"/>
            <a:ext cx="3717171" cy="2871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898"/>
            <a:ext cx="3132946" cy="2893102"/>
          </a:xfrm>
          <a:prstGeom prst="rect">
            <a:avLst/>
          </a:prstGeom>
        </p:spPr>
      </p:pic>
      <p:pic>
        <p:nvPicPr>
          <p:cNvPr id="8" name="Picture 7" descr="village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210" y="497174"/>
            <a:ext cx="2895600" cy="2755692"/>
          </a:xfrm>
          <a:prstGeom prst="rect">
            <a:avLst/>
          </a:prstGeom>
          <a:ln w="57150">
            <a:solidFill>
              <a:srgbClr val="0000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2" y="512667"/>
            <a:ext cx="4146591" cy="28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9312" y="4392118"/>
            <a:ext cx="999843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3" name="Picture 12" descr="salforest.35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353" y="299804"/>
            <a:ext cx="3030513" cy="316292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4" name="Picture 13" descr="Kathgola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71538" y="317292"/>
            <a:ext cx="3253722" cy="30854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6" y="479685"/>
            <a:ext cx="3237877" cy="2758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48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7" y="389745"/>
            <a:ext cx="3822492" cy="3372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216" y="4768122"/>
            <a:ext cx="992848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গগণে ওঠে রে চাঁদ এমন হাসি হেসে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344775"/>
            <a:ext cx="3597718" cy="3447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" y="434714"/>
            <a:ext cx="3845387" cy="33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625184" y="4217232"/>
            <a:ext cx="8837950" cy="125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জুরালো,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60" name="Picture 24" descr="images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58" y="560881"/>
            <a:ext cx="38174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1" y="527121"/>
            <a:ext cx="3825747" cy="254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86" y="588448"/>
            <a:ext cx="3750185" cy="24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2570" y="4688643"/>
            <a:ext cx="8334532" cy="61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ওই আলোতে নয়ন রেখে মুদব নয়ন শেষে ।।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4" descr="images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863" y="276070"/>
            <a:ext cx="3817495" cy="27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utside-1-7IQZ6SCZYB-1280x1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9764" y="316042"/>
            <a:ext cx="3545799" cy="2681990"/>
          </a:xfrm>
          <a:prstGeom prst="rect">
            <a:avLst/>
          </a:prstGeom>
          <a:ln w="57150">
            <a:solidFill>
              <a:srgbClr val="000099"/>
            </a:solidFill>
          </a:ln>
        </p:spPr>
      </p:pic>
      <p:pic>
        <p:nvPicPr>
          <p:cNvPr id="7" name="Picture 2" descr="H: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734" y="3440243"/>
            <a:ext cx="2784424" cy="277318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30" y="224852"/>
            <a:ext cx="2911989" cy="28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5834" y="464695"/>
            <a:ext cx="3816245" cy="200868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663" y="3836287"/>
            <a:ext cx="965116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 কবিতায় জন্মভূমির প্রতি কবির যে মমত্ববোধ ও দেশপ্রেম ফুটে উঠেছে তা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78715" y="584617"/>
            <a:ext cx="2008682" cy="18138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815"/>
          <a:stretch/>
        </p:blipFill>
        <p:spPr>
          <a:xfrm rot="5400000">
            <a:off x="5354833" y="356418"/>
            <a:ext cx="2961362" cy="26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613" y="3211524"/>
            <a:ext cx="977108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উত্তরঃ-“জন্মভূমি” কবিতায় জন্মভূমির প্রতি কবির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মমত্ববোধ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চিরনিদ্রায়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89682" y="959370"/>
            <a:ext cx="6544455" cy="9815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উত্তর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055308" y="656108"/>
            <a:ext cx="4146280" cy="135049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3807" y="3332429"/>
            <a:ext cx="10164023" cy="33681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নংঃ ০১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কবিতায় কবি জন্মভূমিকে রানী বলে সম্বোধন করার যৌক্তিকতা ব্যাখা কর </a:t>
            </a:r>
          </a:p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নংঃ ০২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শেষ ইচ্ছা কি ছিল ব্যাখ্যা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888" r="12669"/>
          <a:stretch/>
        </p:blipFill>
        <p:spPr>
          <a:xfrm>
            <a:off x="5861154" y="203521"/>
            <a:ext cx="4257208" cy="29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2028" y="228772"/>
            <a:ext cx="6122444" cy="1300225"/>
          </a:xfrm>
          <a:prstGeom prst="rect">
            <a:avLst/>
          </a:prstGeom>
          <a:pattFill prst="diagBrick">
            <a:fgClr>
              <a:schemeClr val="accent6">
                <a:lumMod val="60000"/>
                <a:lumOff val="4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4143" y="1873901"/>
            <a:ext cx="10512025" cy="451190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শ্রেণীঃষষ্ঠ 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পাঠঃপদ্য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15004" y="2264698"/>
            <a:ext cx="3772196" cy="361144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197707" y="494675"/>
            <a:ext cx="3657139" cy="8544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4726" y="2094480"/>
            <a:ext cx="70590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কবির জনম সার্থক কিসে?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এ দেশে জন্ম গ্রহন করে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কবি রবীন্দ্রনাথ ঠাকুর কবে জন্ম গ্রহন করে?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১৮৬১ সালে।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মুদব শব্দের অর্থ কি?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বুজব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কবি কোন কাব্য গ্রন্থের জন্য নোবেল পুরষ্কার পান?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গীতাঞ্জলী </a:t>
            </a:r>
          </a:p>
        </p:txBody>
      </p:sp>
    </p:spTree>
    <p:extLst>
      <p:ext uri="{BB962C8B-B14F-4D97-AF65-F5344CB8AC3E}">
        <p14:creationId xmlns:p14="http://schemas.microsoft.com/office/powerpoint/2010/main" val="9439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345" y="0"/>
            <a:ext cx="2233533" cy="5846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613" y="626982"/>
            <a:ext cx="958277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 কবিতায় কবি কার মাটিতে চির নিদ্রায় শায়িত হোয়ার সুযোগ চেয়েছেন?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5431" y="1189026"/>
            <a:ext cx="2710664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মাটিতে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5431" y="1900924"/>
            <a:ext cx="271066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মাটিতে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0351" y="2003445"/>
            <a:ext cx="2698541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মাটিতে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3283" y="1213084"/>
            <a:ext cx="2745179" cy="628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 মাটিতে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0351" y="5196303"/>
            <a:ext cx="2670937" cy="509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5431" y="5216474"/>
            <a:ext cx="2846823" cy="474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0252" y="5767803"/>
            <a:ext cx="2902002" cy="539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7115" y="5762519"/>
            <a:ext cx="2654174" cy="544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116" y="2647469"/>
            <a:ext cx="9582773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।”জন্মভূমি  ”  কবিতায় গুরুত্বপুর্ণ দিক হচ্ছে-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879766" y="25428"/>
            <a:ext cx="2312234" cy="9820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291699" y="1814739"/>
            <a:ext cx="2133601" cy="205386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9298051" y="1729137"/>
            <a:ext cx="2133601" cy="20538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55389" y="2934102"/>
            <a:ext cx="2133601" cy="20538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91698" y="1742631"/>
            <a:ext cx="2133601" cy="205386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48732" y="3395079"/>
            <a:ext cx="2133601" cy="205386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91275" y="3856056"/>
            <a:ext cx="2133601" cy="20538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308462" y="1811037"/>
            <a:ext cx="2133601" cy="20538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31831" y="4555150"/>
            <a:ext cx="2133601" cy="205386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5647" y="3330345"/>
            <a:ext cx="648564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জন্মভূমির প্রকৃতি</a:t>
            </a:r>
          </a:p>
          <a:p>
            <a:pPr marL="400050" indent="-400050">
              <a:buFont typeface="+mj-lt"/>
              <a:buAutoNum type="romanU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গভীর দেশপ্রেম</a:t>
            </a:r>
          </a:p>
          <a:p>
            <a:pPr marL="400050" indent="-400050">
              <a:buFont typeface="+mj-lt"/>
              <a:buAutoNum type="romanU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দেশের মানুষ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3105" y="4555150"/>
            <a:ext cx="65553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0107" y="-36367"/>
            <a:ext cx="2871787" cy="85200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272" y="1419667"/>
            <a:ext cx="958277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 কবিতায় কবি কাকে ভালোবেসে নিজের জীবনকে সার্থক মনে করেন 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0252" y="2266470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বাবাকে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252" y="3218301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0351" y="324246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প্রিয়তমাকে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0351" y="2229994"/>
            <a:ext cx="2734768" cy="628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0351" y="4916348"/>
            <a:ext cx="273945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গন্ধে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0252" y="4916348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আলোয়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0252" y="5767803"/>
            <a:ext cx="290200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ছায়ায়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0351" y="579757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আলোতে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9272" y="4102090"/>
            <a:ext cx="9582773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।”জন্মভূমি  ”  কবিতায় কবির মন আকুল হয় কীসে?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915399" y="90093"/>
            <a:ext cx="2509899" cy="13364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291699" y="1814739"/>
            <a:ext cx="2133601" cy="205386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9298051" y="1729137"/>
            <a:ext cx="2133601" cy="20538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90491" y="3148232"/>
            <a:ext cx="2133601" cy="20538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91698" y="1742631"/>
            <a:ext cx="2133601" cy="205386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48732" y="3395079"/>
            <a:ext cx="2133601" cy="205386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06973" y="3528217"/>
            <a:ext cx="2133601" cy="20538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308462" y="1811037"/>
            <a:ext cx="2133601" cy="20538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32250" y="3484577"/>
            <a:ext cx="2133601" cy="205386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14" y="226744"/>
            <a:ext cx="5343511" cy="21484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104" y="335458"/>
            <a:ext cx="2841781" cy="1191763"/>
          </a:xfrm>
          <a:prstGeom prst="round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319" y="5017168"/>
            <a:ext cx="9852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164" y="2605739"/>
            <a:ext cx="954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 কবিতা অবলম্বনে  তোমার বাড়ির আসেপাসে যে অপরুপ সৌন্দর্যের ঐশ্বর্য  লুকিয়ে আছে  সে বিষয়ে ১০ টি বাক্য লিখে আনবে।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25666" r="18470" b="7012"/>
          <a:stretch/>
        </p:blipFill>
        <p:spPr>
          <a:xfrm rot="5400000">
            <a:off x="9134071" y="90527"/>
            <a:ext cx="2628146" cy="2698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2137" y="3987383"/>
            <a:ext cx="170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" y="269822"/>
            <a:ext cx="10384553" cy="4863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58" y="5859379"/>
            <a:ext cx="11478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জানিয়ে আজকের ক্লাস এখানে সমাপ্তি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560" y="1409073"/>
            <a:ext cx="3853154" cy="235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images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860" y="4067332"/>
            <a:ext cx="38899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images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8321" y="4038601"/>
            <a:ext cx="383998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ame Side Corner Rectangle 7"/>
          <p:cNvSpPr/>
          <p:nvPr/>
        </p:nvSpPr>
        <p:spPr>
          <a:xfrm>
            <a:off x="2841834" y="522170"/>
            <a:ext cx="5903729" cy="4888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ভালো ভাবে লক্ষ্য করি।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57" y="1412042"/>
            <a:ext cx="3905874" cy="2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opy of index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867" y="905655"/>
            <a:ext cx="41472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604" y="3752537"/>
            <a:ext cx="3782518" cy="24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index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570" y="3812499"/>
            <a:ext cx="4228475" cy="234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index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4423" y="899410"/>
            <a:ext cx="3778770" cy="24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5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Picture 19" descr="images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281" y="652072"/>
            <a:ext cx="4038600" cy="27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1" y="647543"/>
            <a:ext cx="4443807" cy="2785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45" y="3826161"/>
            <a:ext cx="3977441" cy="25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8" y="1618937"/>
            <a:ext cx="4595852" cy="2503357"/>
          </a:xfrm>
          <a:prstGeom prst="rect">
            <a:avLst/>
          </a:prstGeom>
        </p:spPr>
      </p:pic>
      <p:pic>
        <p:nvPicPr>
          <p:cNvPr id="7" name="Tit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830" y="434714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59370" y="4255780"/>
            <a:ext cx="9458794" cy="2248526"/>
            <a:chOff x="1433" y="323"/>
            <a:chExt cx="2480" cy="630"/>
          </a:xfrm>
        </p:grpSpPr>
        <p:pic>
          <p:nvPicPr>
            <p:cNvPr id="12" name="Rounded Rectangl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3" y="323"/>
              <a:ext cx="248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647" y="459"/>
              <a:ext cx="208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bn-IN" sz="6000" b="1" dirty="0" smtClean="0">
                  <a:solidFill>
                    <a:srgbClr val="0D0D0D"/>
                  </a:solidFill>
                  <a:latin typeface="NikoshBAN" pitchFamily="2" charset="0"/>
                  <a:cs typeface="NikoshBAN" pitchFamily="2" charset="0"/>
                </a:rPr>
                <a:t>বাংলাদেশের প্রাকৃতিক দৃশ্য</a:t>
              </a:r>
              <a:endPara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11" y="1664610"/>
            <a:ext cx="4381735" cy="24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008" y="5189710"/>
            <a:ext cx="8649786" cy="95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এইটা কোন দেশের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028" y="5214848"/>
            <a:ext cx="8799687" cy="766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008" y="5139327"/>
            <a:ext cx="8664776" cy="916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আমাদের কি?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027" y="5152466"/>
            <a:ext cx="8649785" cy="109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মাতৃভূমি/ জন্মভূমি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07" y="367259"/>
            <a:ext cx="3598129" cy="3245371"/>
          </a:xfrm>
          <a:prstGeom prst="rect">
            <a:avLst/>
          </a:prstGeom>
        </p:spPr>
      </p:pic>
      <p:pic>
        <p:nvPicPr>
          <p:cNvPr id="9" name="Picture 20" descr="images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483" y="389745"/>
            <a:ext cx="3465226" cy="32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5" y="368898"/>
            <a:ext cx="3860782" cy="31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" y="119922"/>
            <a:ext cx="4684162" cy="300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8426" y="3377120"/>
            <a:ext cx="66293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</a:t>
            </a:r>
          </a:p>
          <a:p>
            <a:pPr algn="ctr"/>
            <a:r>
              <a:rPr lang="bn-IN" sz="5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“রবীন্দ্রনাথ ঠাকুর” </a:t>
            </a:r>
            <a:endParaRPr lang="en-US" sz="54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77" y="165042"/>
            <a:ext cx="4148469" cy="29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840</Words>
  <Application>Microsoft Office PowerPoint</Application>
  <PresentationFormat>Widescreen</PresentationFormat>
  <Paragraphs>157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Niagara Engraved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Masud</cp:lastModifiedBy>
  <cp:revision>61</cp:revision>
  <dcterms:created xsi:type="dcterms:W3CDTF">2019-07-06T10:54:28Z</dcterms:created>
  <dcterms:modified xsi:type="dcterms:W3CDTF">2020-09-02T10:25:33Z</dcterms:modified>
</cp:coreProperties>
</file>