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449" r:id="rId3"/>
    <p:sldId id="408" r:id="rId4"/>
    <p:sldId id="409" r:id="rId5"/>
    <p:sldId id="322" r:id="rId6"/>
    <p:sldId id="413" r:id="rId7"/>
    <p:sldId id="415" r:id="rId8"/>
    <p:sldId id="416" r:id="rId9"/>
    <p:sldId id="417" r:id="rId10"/>
    <p:sldId id="418" r:id="rId11"/>
    <p:sldId id="419" r:id="rId12"/>
    <p:sldId id="421" r:id="rId13"/>
    <p:sldId id="423" r:id="rId14"/>
    <p:sldId id="424" r:id="rId15"/>
    <p:sldId id="425" r:id="rId16"/>
    <p:sldId id="426" r:id="rId17"/>
    <p:sldId id="427" r:id="rId18"/>
    <p:sldId id="445" r:id="rId19"/>
    <p:sldId id="44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6D8A94-F4E1-4B42-99C2-2F30E9FA51C1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EA2B76-4B6B-44A6-ACE2-B4EF4D624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154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EDDB-3BC7-4232-80A6-F6711922223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2346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E80A8-F13C-418F-BA95-692CABD9440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6874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E80A8-F13C-418F-BA95-692CABD9440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235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E80A8-F13C-418F-BA95-692CABD9440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866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A2B76-4B6B-44A6-ACE2-B4EF4D624EC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986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n-BD" baseline="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E80A8-F13C-418F-BA95-692CABD9440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517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E80A8-F13C-418F-BA95-692CABD9440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308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E80A8-F13C-418F-BA95-692CABD9440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0583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E80A8-F13C-418F-BA95-692CABD9440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1136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E80A8-F13C-418F-BA95-692CABD9440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0017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E80A8-F13C-418F-BA95-692CABD9440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463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E80A8-F13C-418F-BA95-692CABD9440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4998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E80A8-F13C-418F-BA95-692CABD9440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240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04F842-2531-47DD-9834-2A04B98AE938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10A979-E2DD-4238-AD68-4C12D02B0D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04F842-2531-47DD-9834-2A04B98AE938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10A979-E2DD-4238-AD68-4C12D02B0D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04F842-2531-47DD-9834-2A04B98AE938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10A979-E2DD-4238-AD68-4C12D02B0D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04F842-2531-47DD-9834-2A04B98AE938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10A979-E2DD-4238-AD68-4C12D02B0D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04F842-2531-47DD-9834-2A04B98AE938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10A979-E2DD-4238-AD68-4C12D02B0D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04F842-2531-47DD-9834-2A04B98AE938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10A979-E2DD-4238-AD68-4C12D02B0D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04F842-2531-47DD-9834-2A04B98AE938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10A979-E2DD-4238-AD68-4C12D02B0D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04F842-2531-47DD-9834-2A04B98AE938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10A979-E2DD-4238-AD68-4C12D02B0D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04F842-2531-47DD-9834-2A04B98AE938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10A979-E2DD-4238-AD68-4C12D02B0D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04F842-2531-47DD-9834-2A04B98AE938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10A979-E2DD-4238-AD68-4C12D02B0D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04F842-2531-47DD-9834-2A04B98AE938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10A979-E2DD-4238-AD68-4C12D02B0D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8" t="1588" r="58889" b="41269"/>
          <a:stretch>
            <a:fillRect/>
          </a:stretch>
        </p:blipFill>
        <p:spPr>
          <a:xfrm>
            <a:off x="44449" y="5924549"/>
            <a:ext cx="952500" cy="914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8" t="1588" r="58889" b="41269"/>
          <a:stretch>
            <a:fillRect/>
          </a:stretch>
        </p:blipFill>
        <p:spPr>
          <a:xfrm rot="16200000">
            <a:off x="11214100" y="5886450"/>
            <a:ext cx="952500" cy="914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8" t="1588" r="58889" b="41269"/>
          <a:stretch>
            <a:fillRect/>
          </a:stretch>
        </p:blipFill>
        <p:spPr>
          <a:xfrm rot="16200000">
            <a:off x="11214100" y="38100"/>
            <a:ext cx="952500" cy="914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8" t="1588" r="58889" b="41269"/>
          <a:stretch>
            <a:fillRect/>
          </a:stretch>
        </p:blipFill>
        <p:spPr>
          <a:xfrm>
            <a:off x="44449" y="57150"/>
            <a:ext cx="952500" cy="914400"/>
          </a:xfrm>
          <a:prstGeom prst="rect">
            <a:avLst/>
          </a:prstGeom>
        </p:spPr>
      </p:pic>
      <p:sp>
        <p:nvSpPr>
          <p:cNvPr id="15" name="Flowchart: Decision 14"/>
          <p:cNvSpPr/>
          <p:nvPr userDrawn="1"/>
        </p:nvSpPr>
        <p:spPr>
          <a:xfrm>
            <a:off x="996949" y="57150"/>
            <a:ext cx="10445751" cy="539750"/>
          </a:xfrm>
          <a:prstGeom prst="flowChartDecision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TULU </a:t>
            </a:r>
            <a:r>
              <a:rPr lang="en-US" sz="2400" b="1" dirty="0" err="1">
                <a:solidFill>
                  <a:srgbClr val="00B050"/>
                </a:solidFill>
              </a:rPr>
              <a:t>TULU</a:t>
            </a:r>
            <a:r>
              <a:rPr lang="en-US" sz="2400" b="1" dirty="0">
                <a:solidFill>
                  <a:srgbClr val="00B050"/>
                </a:solidFill>
              </a:rPr>
              <a:t>  SARKER</a:t>
            </a:r>
            <a:r>
              <a:rPr lang="en-US" sz="2400" b="1" dirty="0"/>
              <a:t>SARKER</a:t>
            </a:r>
          </a:p>
        </p:txBody>
      </p:sp>
      <p:sp>
        <p:nvSpPr>
          <p:cNvPr id="16" name="Flowchart: Decision 15"/>
          <p:cNvSpPr/>
          <p:nvPr userDrawn="1"/>
        </p:nvSpPr>
        <p:spPr>
          <a:xfrm>
            <a:off x="876300" y="6261100"/>
            <a:ext cx="10490200" cy="539750"/>
          </a:xfrm>
          <a:prstGeom prst="flowChartDecision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B050"/>
                </a:solidFill>
              </a:rPr>
              <a:t>KADIRKHOLA  SECONDARY  SCHOOL</a:t>
            </a:r>
          </a:p>
        </p:txBody>
      </p:sp>
      <p:sp>
        <p:nvSpPr>
          <p:cNvPr id="17" name="Arrow: Up-Down 16"/>
          <p:cNvSpPr/>
          <p:nvPr userDrawn="1"/>
        </p:nvSpPr>
        <p:spPr>
          <a:xfrm>
            <a:off x="9524" y="952500"/>
            <a:ext cx="158751" cy="4952999"/>
          </a:xfrm>
          <a:prstGeom prst="up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Up-Down 17"/>
          <p:cNvSpPr/>
          <p:nvPr userDrawn="1"/>
        </p:nvSpPr>
        <p:spPr>
          <a:xfrm>
            <a:off x="12026899" y="971550"/>
            <a:ext cx="158752" cy="4952999"/>
          </a:xfrm>
          <a:prstGeom prst="up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0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9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jpeg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1A6B30D-C287-44B8-A7A0-42C0F1BCC0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18" y="858980"/>
            <a:ext cx="5569527" cy="53062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745" y="858977"/>
            <a:ext cx="4572000" cy="53062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9" name="Group 8"/>
          <p:cNvGrpSpPr/>
          <p:nvPr/>
        </p:nvGrpSpPr>
        <p:grpSpPr>
          <a:xfrm>
            <a:off x="1122218" y="838192"/>
            <a:ext cx="10141527" cy="5306294"/>
            <a:chOff x="1122218" y="838192"/>
            <a:chExt cx="10141527" cy="5306294"/>
          </a:xfrm>
        </p:grpSpPr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81A6B30D-C287-44B8-A7A0-42C0F1BCC0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2218" y="838195"/>
              <a:ext cx="5569527" cy="530629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1745" y="838192"/>
              <a:ext cx="4572000" cy="530629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262720"/>
            <a:ext cx="10363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যোগাযোগের মাধ্যম হিসেবে মোবাইল ফোন দিয়ে যা করা যায়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অন্যের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 টাকা পাঠানো ও গ্রহণ করা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বিদ্যুৎ,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পানির বিল পরিশোধ করা 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 পরীক্ষার ফলাফল গ্রহণ 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৫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 থানায় মামলা 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৬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 পাসপোর্টের আবেদন 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৭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 ভর্তি পরিক্ষার রেজিষ্ট্রেশন করা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৮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ট্রেনের টিকেট বুক করা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60800" y="554834"/>
            <a:ext cx="375920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সম্ভাব্য উত্তর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85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78" y="742030"/>
            <a:ext cx="4949923" cy="3982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2" y="4953000"/>
            <a:ext cx="9550399" cy="58477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ফোনে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একজনের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201" y="999976"/>
            <a:ext cx="5588385" cy="3267225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5" name="Up Arrow 4"/>
          <p:cNvSpPr/>
          <p:nvPr/>
        </p:nvSpPr>
        <p:spPr>
          <a:xfrm rot="5622507" flipH="1">
            <a:off x="3384896" y="2078956"/>
            <a:ext cx="324534" cy="610089"/>
          </a:xfrm>
          <a:prstGeom prst="upArrow">
            <a:avLst>
              <a:gd name="adj1" fmla="val 50000"/>
              <a:gd name="adj2" fmla="val 53318"/>
            </a:avLst>
          </a:prstGeom>
          <a:solidFill>
            <a:srgbClr val="FFFF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/>
          <p:cNvSpPr/>
          <p:nvPr/>
        </p:nvSpPr>
        <p:spPr>
          <a:xfrm rot="16200000" flipH="1">
            <a:off x="8531551" y="2391812"/>
            <a:ext cx="371068" cy="769047"/>
          </a:xfrm>
          <a:prstGeom prst="upArrow">
            <a:avLst>
              <a:gd name="adj1" fmla="val 50000"/>
              <a:gd name="adj2" fmla="val 53318"/>
            </a:avLst>
          </a:prstGeom>
          <a:solidFill>
            <a:srgbClr val="FFFF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11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4.81481E-6 L 0.50972 -0.0365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51" y="-182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35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11111E-6 L -0.52326 -0.1270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63" y="-636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1" y="914401"/>
            <a:ext cx="5275199" cy="31321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524000" y="4343401"/>
            <a:ext cx="9042403" cy="120032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তথ্য ও যোগাযোগ প্রযুক্তি ব্যবহার করে সাধারণ মানুষও ছবি তুলতে ও  ভিডিও করতে পারে।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08" y="1018276"/>
            <a:ext cx="5275199" cy="294533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9255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7600" y="5039900"/>
            <a:ext cx="10566400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টেলিভিশনে বিভিন্ন অনুষ্ঠান, খবর দেখা ও শোনা যায়।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517" y="914400"/>
            <a:ext cx="5518484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88" y="914401"/>
            <a:ext cx="5864912" cy="305368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14968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p Arrow 4"/>
          <p:cNvSpPr/>
          <p:nvPr/>
        </p:nvSpPr>
        <p:spPr>
          <a:xfrm rot="5400000">
            <a:off x="5247272" y="1185471"/>
            <a:ext cx="838200" cy="98185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9763" y="5536071"/>
            <a:ext cx="1076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কম্পিউটার দিন দিন ছোট হচ্ছে এবং স্মার্ট ফোন দিয়েও কম্পিউটার এর কাজ করা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যাচ্ছে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যার ফলে প্রযুক্তি সাধারণ মানুষের হাতের মুঠোয় এসেছে।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39" y="500513"/>
            <a:ext cx="3717027" cy="204294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1" y="546963"/>
            <a:ext cx="4064000" cy="19964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19" y="2927445"/>
            <a:ext cx="3263900" cy="1866900"/>
          </a:xfrm>
          <a:prstGeom prst="rect">
            <a:avLst/>
          </a:prstGeom>
        </p:spPr>
      </p:pic>
      <p:sp>
        <p:nvSpPr>
          <p:cNvPr id="8" name="Up Arrow 7"/>
          <p:cNvSpPr/>
          <p:nvPr/>
        </p:nvSpPr>
        <p:spPr>
          <a:xfrm rot="5400000">
            <a:off x="4756343" y="3509572"/>
            <a:ext cx="838200" cy="98185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895" y="3343276"/>
            <a:ext cx="2832100" cy="21526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98530" y="2543459"/>
            <a:ext cx="1365060" cy="523220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ডেস্কটপ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99620" y="4843790"/>
            <a:ext cx="2033464" cy="523220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ট্যাবলেট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66240" y="2543459"/>
            <a:ext cx="1885760" cy="523220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ল্যাপটপ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04882" y="3942269"/>
            <a:ext cx="2314481" cy="523220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স্মার্ট ফোন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856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7600" y="1192383"/>
            <a:ext cx="1005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এসো আমরা ভিডিওটি দেখে জিপিএস এর ব্যবহার সম্পর্কে ধারণ লাভ করি।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5059024"/>
              </p:ext>
            </p:extLst>
          </p:nvPr>
        </p:nvGraphicFramePr>
        <p:xfrm>
          <a:off x="3962400" y="2895600"/>
          <a:ext cx="2844800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62400" y="2895600"/>
                        <a:ext cx="2844800" cy="1800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507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3" r="19039"/>
          <a:stretch/>
        </p:blipFill>
        <p:spPr>
          <a:xfrm>
            <a:off x="891310" y="762000"/>
            <a:ext cx="3435927" cy="32340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609600" y="4495800"/>
            <a:ext cx="11176000" cy="107721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গাড়ীতে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জিপিএস ব্যবহার করে পৃথিবীর যে কোন স্থানের অবস্থান বের করা যায় এবং ঠিকানা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জানা না থাকলেও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জিপিএস-এর সাহায্যে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খুঁজে পাওয়া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যায়।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0" y="715475"/>
            <a:ext cx="3505200" cy="33271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020" y="762000"/>
            <a:ext cx="3131126" cy="32057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182" y="610252"/>
            <a:ext cx="2840181" cy="325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5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31860F1-44BC-4502-A951-0697E2D5FC11}"/>
              </a:ext>
            </a:extLst>
          </p:cNvPr>
          <p:cNvSpPr/>
          <p:nvPr/>
        </p:nvSpPr>
        <p:spPr>
          <a:xfrm>
            <a:off x="6925568" y="1390671"/>
            <a:ext cx="2532184" cy="461665"/>
          </a:xfrm>
          <a:prstGeom prst="rect">
            <a:avLst/>
          </a:prstGeom>
          <a:ln w="571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66109" y="1143375"/>
            <a:ext cx="52693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মূল্যায়নঃ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90703" y="2303476"/>
            <a:ext cx="71286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১। ঘুম থেকে উঠে প্রথমে তোমার কোন প্রযুক্তির সাথে দেখা হয়?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79866" y="3748353"/>
            <a:ext cx="87218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২। এমন দুটি প্রযুক্তির নাম বল যা সারা দিন তোমাকে সাহায্য করে?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66109" y="3163578"/>
            <a:ext cx="23691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উত্তরঃ ঘড়ি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04044" y="4588225"/>
            <a:ext cx="39367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উত্তরঃ মোবাইল, টেলিভিশন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570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/>
      <p:bldP spid="6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805" y="806917"/>
            <a:ext cx="5976237" cy="1222130"/>
          </a:xfrm>
          <a:solidFill>
            <a:schemeClr val="bg2"/>
          </a:solidFill>
        </p:spPr>
        <p:txBody>
          <a:bodyPr>
            <a:noAutofit/>
          </a:bodyPr>
          <a:lstStyle/>
          <a:p>
            <a:pPr algn="ctr"/>
            <a:r>
              <a:rPr lang="en-US" sz="80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662" y="3775414"/>
            <a:ext cx="8553156" cy="2186152"/>
          </a:xfrm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BD" sz="4000" b="1" dirty="0">
                <a:ea typeface="Calibri"/>
                <a:cs typeface="NikoshBAN"/>
              </a:rPr>
              <a:t>ব্যক্তিগত যোগাযোগের জন্য তুমি কোন তথ্য ও যোগাযোগ </a:t>
            </a:r>
            <a:r>
              <a:rPr lang="bn-BD" sz="4000" b="1" dirty="0" smtClean="0">
                <a:ea typeface="Calibri"/>
                <a:cs typeface="NikoshBAN"/>
              </a:rPr>
              <a:t>প্রযুক্তি</a:t>
            </a:r>
            <a:r>
              <a:rPr lang="en-US" sz="4000" b="1" dirty="0" err="1" smtClean="0">
                <a:ea typeface="Calibri"/>
                <a:cs typeface="NikoshBAN"/>
              </a:rPr>
              <a:t>টি</a:t>
            </a:r>
            <a:r>
              <a:rPr lang="bn-BD" sz="4000" b="1" dirty="0" smtClean="0">
                <a:ea typeface="Calibri"/>
                <a:cs typeface="NikoshBAN"/>
              </a:rPr>
              <a:t> </a:t>
            </a:r>
            <a:r>
              <a:rPr lang="bn-BD" sz="4000" b="1" dirty="0">
                <a:ea typeface="Calibri"/>
                <a:cs typeface="NikoshBAN"/>
              </a:rPr>
              <a:t>বেশি পছন্দ কর</a:t>
            </a:r>
            <a:r>
              <a:rPr lang="bn-IN" sz="4000" b="1" dirty="0">
                <a:ea typeface="Calibri"/>
                <a:cs typeface="NikoshBAN"/>
              </a:rPr>
              <a:t>-ব্যাখ্যা কর। </a:t>
            </a:r>
            <a:endParaRPr lang="en-US" sz="4000" b="1" dirty="0">
              <a:ea typeface="Calibri"/>
              <a:cs typeface="Vrinda"/>
            </a:endParaRPr>
          </a:p>
          <a:p>
            <a:pPr marL="0" indent="0">
              <a:buNone/>
            </a:pPr>
            <a:endParaRPr lang="bn-BD" sz="43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5E7DA345-6A27-4734-B83F-E1B176F974F2}"/>
              </a:ext>
            </a:extLst>
          </p:cNvPr>
          <p:cNvGrpSpPr/>
          <p:nvPr/>
        </p:nvGrpSpPr>
        <p:grpSpPr>
          <a:xfrm>
            <a:off x="2933805" y="1978049"/>
            <a:ext cx="5976237" cy="1797365"/>
            <a:chOff x="2069900" y="1477108"/>
            <a:chExt cx="5976237" cy="195189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FE68A7F4-A270-49E3-AF73-D14947FC70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69900" y="1477108"/>
              <a:ext cx="3563815" cy="195189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3D79C20D-862E-4C63-B953-D321BE05090D}"/>
                </a:ext>
              </a:extLst>
            </p:cNvPr>
            <p:cNvPicPr/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88" t="24275" r="6433" b="38523"/>
            <a:stretch/>
          </p:blipFill>
          <p:spPr bwMode="auto">
            <a:xfrm>
              <a:off x="5333464" y="1477108"/>
              <a:ext cx="2712673" cy="195189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94277173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68CC5F5-BA94-4CBA-B307-203C0EDEBDA4}"/>
              </a:ext>
            </a:extLst>
          </p:cNvPr>
          <p:cNvSpPr/>
          <p:nvPr/>
        </p:nvSpPr>
        <p:spPr>
          <a:xfrm>
            <a:off x="941696" y="772068"/>
            <a:ext cx="107670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সকলের</a:t>
            </a:r>
            <a:r>
              <a:rPr lang="bn-IN" sz="5400" dirty="0">
                <a:latin typeface="NikoshBAN" pitchFamily="2" charset="0"/>
                <a:cs typeface="NikoshBAN" pitchFamily="2" charset="0"/>
              </a:rPr>
              <a:t> সু-স্বাস্থ্য কামনা করে </a:t>
            </a:r>
          </a:p>
          <a:p>
            <a:pPr algn="ctr"/>
            <a:r>
              <a:rPr lang="bn-IN" sz="5400" dirty="0">
                <a:latin typeface="NikoshBAN" pitchFamily="2" charset="0"/>
                <a:cs typeface="NikoshBAN" pitchFamily="2" charset="0"/>
              </a:rPr>
              <a:t>আজকের মত শেষ করলাম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1">
            <a:extLst>
              <a:ext uri="{FF2B5EF4-FFF2-40B4-BE49-F238E27FC236}">
                <a16:creationId xmlns:a16="http://schemas.microsoft.com/office/drawing/2014/main" xmlns="" id="{BFADF332-9D0E-4912-8A89-B15720AF670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09769" y="2526394"/>
            <a:ext cx="6156449" cy="32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96" y="2526394"/>
            <a:ext cx="3168073" cy="323503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38523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46" y="1080654"/>
            <a:ext cx="10792690" cy="494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90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197600" y="637308"/>
            <a:ext cx="5121564" cy="5488857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lnSpc>
                <a:spcPct val="100000"/>
              </a:lnSpc>
              <a:buNone/>
              <a:defRPr/>
            </a:pP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lnSpc>
                <a:spcPct val="100000"/>
              </a:lnSpc>
              <a:buNone/>
              <a:defRPr/>
            </a:pP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IN" b="1" dirty="0" smtClean="0">
                <a:latin typeface="NikoshBAN" pitchFamily="2" charset="0"/>
                <a:cs typeface="NikoshBAN" pitchFamily="2" charset="0"/>
              </a:rPr>
              <a:t>৭ম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lnSpc>
                <a:spcPct val="100000"/>
              </a:lnSpc>
              <a:buNone/>
              <a:defRPr/>
            </a:pP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>
                <a:latin typeface="NikoshBAN" pitchFamily="2" charset="0"/>
                <a:cs typeface="NikoshBAN" pitchFamily="2" charset="0"/>
              </a:rPr>
              <a:t>তথ্য ও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b="1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lnSpc>
                <a:spcPct val="100000"/>
              </a:lnSpc>
              <a:buNone/>
              <a:defRPr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	: </a:t>
            </a:r>
            <a:r>
              <a:rPr lang="bn-IN" b="1" dirty="0" smtClean="0">
                <a:latin typeface="NikoshBAN" pitchFamily="2" charset="0"/>
                <a:cs typeface="NikoshBAN" pitchFamily="2" charset="0"/>
              </a:rPr>
              <a:t>১ম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lnSpc>
                <a:spcPct val="100000"/>
              </a:lnSpc>
              <a:buNone/>
              <a:defRPr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IN" b="1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  <a:defRPr/>
            </a:pPr>
            <a:endParaRPr lang="en-US" sz="36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942108" y="637308"/>
            <a:ext cx="4952207" cy="5488856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6091380" y="637308"/>
            <a:ext cx="0" cy="547882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957455" y="637308"/>
            <a:ext cx="0" cy="547882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A365D4A3-3FDC-4B26-BEE3-09656FD0B2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458" y="1416304"/>
            <a:ext cx="2121877" cy="19604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1122975" y="3636819"/>
            <a:ext cx="44188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400" dirty="0">
                <a:latin typeface="Kalpurush" pitchFamily="2" charset="0"/>
                <a:cs typeface="Kalpurush" pitchFamily="2" charset="0"/>
              </a:rPr>
              <a:t>টুলু সরকার (সহকারী শিক্ষক) </a:t>
            </a:r>
          </a:p>
          <a:p>
            <a:pPr algn="ctr"/>
            <a:r>
              <a:rPr lang="bn-BD" sz="2400" dirty="0">
                <a:latin typeface="Kalpurush" pitchFamily="2" charset="0"/>
                <a:cs typeface="Kalpurush" pitchFamily="2" charset="0"/>
              </a:rPr>
              <a:t>কাদিরখোলা মাধ্যমিক বিদ্যালয়</a:t>
            </a:r>
          </a:p>
          <a:p>
            <a:pPr algn="ctr"/>
            <a:r>
              <a:rPr lang="bn-BD" sz="2400" dirty="0">
                <a:latin typeface="Kalpurush" pitchFamily="2" charset="0"/>
                <a:cs typeface="Kalpurush" pitchFamily="2" charset="0"/>
              </a:rPr>
              <a:t>রামপাল , বাগেরহাট । </a:t>
            </a:r>
          </a:p>
          <a:p>
            <a:pPr algn="ctr"/>
            <a:r>
              <a:rPr lang="bn-BD" sz="2400" dirty="0">
                <a:latin typeface="Kalpurush" pitchFamily="2" charset="0"/>
                <a:cs typeface="Kalpurush" pitchFamily="2" charset="0"/>
              </a:rPr>
              <a:t>E-mail: tulusarker81@gmail.com</a:t>
            </a:r>
          </a:p>
          <a:p>
            <a:pPr algn="ctr"/>
            <a:r>
              <a:rPr lang="bn-BD" sz="2400" dirty="0">
                <a:latin typeface="Kalpurush" pitchFamily="2" charset="0"/>
                <a:cs typeface="Kalpurush" pitchFamily="2" charset="0"/>
              </a:rPr>
              <a:t>Mobile:01723-570381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653" y="1416304"/>
            <a:ext cx="1637382" cy="181634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62319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759200" y="638752"/>
            <a:ext cx="4958409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গুলোতে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আমরা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দেখতে পাচ্ছি?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43709" y="3211654"/>
            <a:ext cx="45396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মোবাইলে</a:t>
            </a:r>
            <a:r>
              <a:rPr lang="bn-IN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কথা বলা </a:t>
            </a:r>
            <a:r>
              <a:rPr lang="bn-IN" sz="2800" b="1" dirty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09" y="1223527"/>
            <a:ext cx="4599709" cy="184525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09" y="3734874"/>
            <a:ext cx="4539672" cy="18565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043709" y="5609203"/>
            <a:ext cx="459970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স্কুলের কম্পিউটার ল্যা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করছে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Doc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8404" y="3734874"/>
            <a:ext cx="4527336" cy="18348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6061742" y="5670758"/>
            <a:ext cx="47936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টেলিফোনের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সেবা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068" y="1291044"/>
            <a:ext cx="4404007" cy="18846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6238404" y="3242331"/>
            <a:ext cx="45142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টেলিভিশনে অনুষ্ঠান দেখা হচ্ছে।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64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Terminator 4"/>
          <p:cNvSpPr/>
          <p:nvPr/>
        </p:nvSpPr>
        <p:spPr>
          <a:xfrm>
            <a:off x="2743200" y="651164"/>
            <a:ext cx="6858000" cy="1040322"/>
          </a:xfrm>
          <a:prstGeom prst="flowChartTerminator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00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4000" dirty="0" err="1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আজকের</a:t>
            </a:r>
            <a:r>
              <a:rPr lang="en-US" sz="4000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আলোচ্য বিষয়......</a:t>
            </a:r>
          </a:p>
          <a:p>
            <a:pPr algn="ctr"/>
            <a:r>
              <a:rPr lang="en-US" sz="4000" dirty="0"/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2147453" y="1691486"/>
            <a:ext cx="8049491" cy="118902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bn-BD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ব্যক্তি জীবনে তথ্য ও যোগাযোগ প্রযুক্তি 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835" y="2880514"/>
            <a:ext cx="4862945" cy="2934132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9600" y="1295401"/>
            <a:ext cx="11176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... </a:t>
            </a:r>
            <a:endParaRPr lang="bn-BD" sz="2800" b="1" dirty="0" smtClean="0">
              <a:latin typeface="NikoshBAN" pitchFamily="2" charset="0"/>
              <a:ea typeface="Calibri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ea typeface="Calibri"/>
                <a:cs typeface="NikoshBAN" pitchFamily="2" charset="0"/>
              </a:rPr>
              <a:t>১</a:t>
            </a:r>
            <a:r>
              <a:rPr lang="hi-IN" sz="2800" dirty="0">
                <a:latin typeface="NikoshBAN" pitchFamily="2" charset="0"/>
                <a:ea typeface="Calibri"/>
                <a:cs typeface="NikoshBAN" pitchFamily="2" charset="0"/>
              </a:rPr>
              <a:t>। </a:t>
            </a:r>
            <a:r>
              <a:rPr lang="bn-BD" sz="2800" dirty="0" smtClean="0">
                <a:latin typeface="NikoshBAN" pitchFamily="2" charset="0"/>
                <a:ea typeface="Calibri"/>
                <a:cs typeface="NikoshBAN" pitchFamily="2" charset="0"/>
              </a:rPr>
              <a:t>ব্যক্তিগত প্রয়োজনে অন্যান্য প্রযুক্তির তুলনায় তথ্য </a:t>
            </a:r>
            <a:r>
              <a:rPr lang="bn-BD" sz="2800" dirty="0">
                <a:latin typeface="NikoshBAN" pitchFamily="2" charset="0"/>
                <a:ea typeface="Calibri"/>
                <a:cs typeface="NikoshBAN" pitchFamily="2" charset="0"/>
              </a:rPr>
              <a:t>ও যোগাযোগ </a:t>
            </a:r>
            <a:endParaRPr lang="bn-IN" sz="2800" dirty="0" smtClean="0">
              <a:latin typeface="NikoshBAN" pitchFamily="2" charset="0"/>
              <a:ea typeface="Calibri"/>
              <a:cs typeface="NikoshBAN" pitchFamily="2" charset="0"/>
            </a:endParaRPr>
          </a:p>
          <a:p>
            <a:r>
              <a:rPr lang="bn-IN" sz="28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ea typeface="Calibri"/>
                <a:cs typeface="NikoshBAN" pitchFamily="2" charset="0"/>
              </a:rPr>
              <a:t>   </a:t>
            </a:r>
            <a:r>
              <a:rPr lang="bn-BD" sz="2800" dirty="0" smtClean="0">
                <a:latin typeface="NikoshBAN" pitchFamily="2" charset="0"/>
                <a:ea typeface="Calibri"/>
                <a:cs typeface="NikoshBAN" pitchFamily="2" charset="0"/>
              </a:rPr>
              <a:t>প্রযুক্তির গুরুত্ব </a:t>
            </a:r>
            <a:r>
              <a:rPr lang="bn-IN" sz="2800" dirty="0" smtClean="0">
                <a:latin typeface="NikoshBAN" pitchFamily="2" charset="0"/>
                <a:ea typeface="Calibri"/>
                <a:cs typeface="NikoshBAN" pitchFamily="2" charset="0"/>
              </a:rPr>
              <a:t>বর্ণনা করতে </a:t>
            </a:r>
            <a:r>
              <a:rPr lang="bn-BD" sz="2800" dirty="0" smtClean="0">
                <a:latin typeface="NikoshBAN" pitchFamily="2" charset="0"/>
                <a:ea typeface="Calibri"/>
                <a:cs typeface="NikoshBAN" pitchFamily="2" charset="0"/>
              </a:rPr>
              <a:t>পারবে</a:t>
            </a:r>
            <a:r>
              <a:rPr lang="bn-IN" sz="2800" dirty="0">
                <a:latin typeface="NikoshBAN" pitchFamily="2" charset="0"/>
                <a:ea typeface="Calibri"/>
                <a:cs typeface="NikoshBAN" pitchFamily="2" charset="0"/>
              </a:rPr>
              <a:t>;</a:t>
            </a:r>
            <a:r>
              <a:rPr lang="bn-BD" sz="2800" dirty="0" smtClean="0">
                <a:latin typeface="NikoshBAN" pitchFamily="2" charset="0"/>
                <a:ea typeface="Calibri"/>
                <a:cs typeface="NikoshBAN" pitchFamily="2" charset="0"/>
              </a:rPr>
              <a:t> </a:t>
            </a:r>
          </a:p>
          <a:p>
            <a:r>
              <a:rPr lang="bn-BD" sz="2800" dirty="0" smtClean="0">
                <a:latin typeface="NikoshBAN" pitchFamily="2" charset="0"/>
                <a:ea typeface="Calibri"/>
                <a:cs typeface="NikoshBAN" pitchFamily="2" charset="0"/>
              </a:rPr>
              <a:t>২</a:t>
            </a:r>
            <a:r>
              <a:rPr lang="hi-IN" sz="2800" dirty="0">
                <a:latin typeface="NikoshBAN" pitchFamily="2" charset="0"/>
                <a:ea typeface="Calibri"/>
                <a:cs typeface="NikoshBAN" pitchFamily="2" charset="0"/>
              </a:rPr>
              <a:t>। </a:t>
            </a:r>
            <a:r>
              <a:rPr lang="bn-BD" sz="2800" dirty="0" smtClean="0">
                <a:latin typeface="NikoshBAN" pitchFamily="2" charset="0"/>
                <a:ea typeface="Calibri"/>
                <a:cs typeface="NikoshBAN" pitchFamily="2" charset="0"/>
              </a:rPr>
              <a:t>একজন সাধারণ মানু</a:t>
            </a:r>
            <a:r>
              <a:rPr lang="bn-IN" sz="2800" dirty="0" smtClean="0">
                <a:latin typeface="NikoshBAN" pitchFamily="2" charset="0"/>
                <a:ea typeface="Calibri"/>
                <a:cs typeface="NikoshBAN" pitchFamily="2" charset="0"/>
              </a:rPr>
              <a:t>ষ</a:t>
            </a:r>
            <a:r>
              <a:rPr lang="bn-BD" sz="2800" dirty="0" smtClean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ea typeface="Calibri"/>
                <a:cs typeface="NikoshBAN" pitchFamily="2" charset="0"/>
              </a:rPr>
              <a:t>তার</a:t>
            </a:r>
            <a:r>
              <a:rPr lang="en-US" sz="2800" dirty="0" smtClean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ea typeface="Calibri"/>
                <a:cs typeface="NikoshBAN" pitchFamily="2" charset="0"/>
              </a:rPr>
              <a:t>দৈনন্দিন</a:t>
            </a:r>
            <a:r>
              <a:rPr lang="en-US" sz="2800" dirty="0" smtClean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ea typeface="Calibri"/>
                <a:cs typeface="NikoshBAN" pitchFamily="2" charset="0"/>
              </a:rPr>
              <a:t>কাজে</a:t>
            </a:r>
            <a:r>
              <a:rPr lang="en-US" sz="2800" dirty="0" smtClean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ea typeface="Calibri"/>
                <a:cs typeface="NikoshBAN" pitchFamily="2" charset="0"/>
              </a:rPr>
              <a:t> কি কি তথ্য </a:t>
            </a:r>
            <a:r>
              <a:rPr lang="bn-BD" sz="2800" dirty="0">
                <a:latin typeface="NikoshBAN" pitchFamily="2" charset="0"/>
                <a:ea typeface="Calibri"/>
                <a:cs typeface="NikoshBAN" pitchFamily="2" charset="0"/>
              </a:rPr>
              <a:t>ও </a:t>
            </a:r>
            <a:r>
              <a:rPr lang="bn-BD" sz="2800" dirty="0" smtClean="0">
                <a:latin typeface="NikoshBAN" pitchFamily="2" charset="0"/>
                <a:ea typeface="Calibri"/>
                <a:cs typeface="NikoshBAN" pitchFamily="2" charset="0"/>
              </a:rPr>
              <a:t>যোগাযোগ  </a:t>
            </a:r>
          </a:p>
          <a:p>
            <a:r>
              <a:rPr lang="bn-BD" sz="28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ea typeface="Calibri"/>
                <a:cs typeface="NikoshBAN" pitchFamily="2" charset="0"/>
              </a:rPr>
              <a:t>  প্রযুক্তি ব্যবহা</a:t>
            </a:r>
            <a:r>
              <a:rPr lang="bn-IN" sz="2800" dirty="0" smtClean="0">
                <a:latin typeface="NikoshBAN" pitchFamily="2" charset="0"/>
                <a:ea typeface="Calibri"/>
                <a:cs typeface="NikoshBAN" pitchFamily="2" charset="0"/>
              </a:rPr>
              <a:t>র</a:t>
            </a:r>
            <a:r>
              <a:rPr lang="en-US" sz="2800" dirty="0" smtClean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ea typeface="Calibri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ea typeface="Calibri"/>
                <a:cs typeface="NikoshBAN" pitchFamily="2" charset="0"/>
              </a:rPr>
              <a:t>তার</a:t>
            </a:r>
            <a:r>
              <a:rPr lang="en-US" sz="2800" dirty="0" smtClean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ea typeface="Calibri"/>
                <a:cs typeface="NikoshBAN" pitchFamily="2" charset="0"/>
              </a:rPr>
              <a:t>তালিকা প্রস্তুত  করতে পারবে</a:t>
            </a:r>
            <a:r>
              <a:rPr lang="bn-IN" sz="2800" dirty="0">
                <a:latin typeface="NikoshBAN" pitchFamily="2" charset="0"/>
                <a:ea typeface="Calibri"/>
                <a:cs typeface="NikoshBAN" pitchFamily="2" charset="0"/>
              </a:rPr>
              <a:t>;</a:t>
            </a:r>
            <a:r>
              <a:rPr lang="hi-IN" sz="2800" dirty="0" smtClean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endParaRPr lang="bn-BD" sz="2800" dirty="0" smtClean="0">
              <a:latin typeface="NikoshBAN" pitchFamily="2" charset="0"/>
              <a:ea typeface="Calibri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ea typeface="Calibri"/>
                <a:cs typeface="NikoshBAN" pitchFamily="2" charset="0"/>
              </a:rPr>
              <a:t>৩। ব্যক্তিগত যোগাযোগ </a:t>
            </a:r>
            <a:r>
              <a:rPr lang="en-US" sz="2800" dirty="0" err="1" smtClean="0">
                <a:latin typeface="NikoshBAN" pitchFamily="2" charset="0"/>
                <a:ea typeface="Calibri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ea typeface="Calibri"/>
                <a:cs typeface="NikoshBAN" pitchFamily="2" charset="0"/>
              </a:rPr>
              <a:t>বিনোদনের</a:t>
            </a:r>
            <a:r>
              <a:rPr lang="en-US" sz="2800" dirty="0" smtClean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ea typeface="Calibri"/>
                <a:cs typeface="NikoshBAN" pitchFamily="2" charset="0"/>
              </a:rPr>
              <a:t> মাধ্যম হিসেবে তথ্য ও যোগাযোগ </a:t>
            </a:r>
            <a:endParaRPr lang="bn-IN" sz="2800" dirty="0" smtClean="0">
              <a:latin typeface="NikoshBAN" pitchFamily="2" charset="0"/>
              <a:ea typeface="Calibri"/>
              <a:cs typeface="NikoshBAN" pitchFamily="2" charset="0"/>
            </a:endParaRPr>
          </a:p>
          <a:p>
            <a:r>
              <a:rPr lang="bn-IN" sz="2800" dirty="0" smtClean="0">
                <a:latin typeface="NikoshBAN" pitchFamily="2" charset="0"/>
                <a:ea typeface="Calibri"/>
                <a:cs typeface="NikoshBAN" pitchFamily="2" charset="0"/>
              </a:rPr>
              <a:t>    </a:t>
            </a:r>
            <a:r>
              <a:rPr lang="bn-BD" sz="2800" dirty="0" smtClean="0">
                <a:latin typeface="NikoshBAN" pitchFamily="2" charset="0"/>
                <a:ea typeface="Calibri"/>
                <a:cs typeface="NikoshBAN" pitchFamily="2" charset="0"/>
              </a:rPr>
              <a:t>প্রযুক্তির </a:t>
            </a:r>
            <a:r>
              <a:rPr lang="en-US" sz="2800" dirty="0" err="1" smtClean="0">
                <a:latin typeface="NikoshBAN" pitchFamily="2" charset="0"/>
                <a:ea typeface="Calibri"/>
                <a:cs typeface="NikoshBAN" pitchFamily="2" charset="0"/>
              </a:rPr>
              <a:t>বাস্তবিক</a:t>
            </a:r>
            <a:r>
              <a:rPr lang="en-US" sz="2800" dirty="0" smtClean="0">
                <a:latin typeface="NikoshBAN" pitchFamily="2" charset="0"/>
                <a:ea typeface="Calibri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ea typeface="Calibri"/>
                <a:cs typeface="NikoshBAN" pitchFamily="2" charset="0"/>
              </a:rPr>
              <a:t>সুবিধাগুলো</a:t>
            </a:r>
            <a:r>
              <a:rPr lang="en-US" sz="2800" dirty="0" smtClean="0">
                <a:latin typeface="NikoshBAN" pitchFamily="2" charset="0"/>
                <a:ea typeface="Calibri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ea typeface="Calibri"/>
                <a:cs typeface="NikoshBAN" pitchFamily="2" charset="0"/>
              </a:rPr>
              <a:t>ব্যাখ্যা</a:t>
            </a:r>
            <a:r>
              <a:rPr lang="en-US" sz="2800" dirty="0" smtClean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ea typeface="Calibri"/>
                <a:cs typeface="NikoshBAN" pitchFamily="2" charset="0"/>
              </a:rPr>
              <a:t> করতে পারবে</a:t>
            </a:r>
            <a:r>
              <a:rPr lang="bn-IN" sz="2800" dirty="0" smtClean="0">
                <a:latin typeface="NikoshBAN" pitchFamily="2" charset="0"/>
                <a:ea typeface="Calibri"/>
                <a:cs typeface="NikoshBAN" pitchFamily="2" charset="0"/>
              </a:rPr>
              <a:t>;</a:t>
            </a:r>
            <a:endParaRPr lang="en-US" sz="2800" dirty="0" smtClean="0">
              <a:latin typeface="NikoshBAN" pitchFamily="2" charset="0"/>
              <a:ea typeface="Calibri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ea typeface="Calibri"/>
                <a:cs typeface="NikoshBAN" pitchFamily="2" charset="0"/>
              </a:rPr>
              <a:t>৪</a:t>
            </a:r>
            <a:r>
              <a:rPr lang="bn-BD" sz="2800" dirty="0" smtClean="0">
                <a:latin typeface="NikoshBAN" pitchFamily="2" charset="0"/>
                <a:ea typeface="Calibri"/>
                <a:cs typeface="NikoshBAN" pitchFamily="2" charset="0"/>
              </a:rPr>
              <a:t>। </a:t>
            </a:r>
            <a:r>
              <a:rPr lang="en-US" sz="2800" dirty="0" smtClean="0">
                <a:latin typeface="NikoshBAN" pitchFamily="2" charset="0"/>
                <a:ea typeface="Calibri"/>
                <a:cs typeface="NikoshBAN" pitchFamily="2" charset="0"/>
              </a:rPr>
              <a:t>GPS </a:t>
            </a:r>
            <a:r>
              <a:rPr lang="bn-BD" sz="2800" dirty="0" smtClean="0">
                <a:latin typeface="NikoshBAN" pitchFamily="2" charset="0"/>
                <a:ea typeface="Calibri"/>
                <a:cs typeface="NikoshBAN" pitchFamily="2" charset="0"/>
              </a:rPr>
              <a:t>এর ধারণা ব্যাখ্যা করতে পারবে।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57600" y="525960"/>
            <a:ext cx="4470400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55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904" y="2863512"/>
            <a:ext cx="4347569" cy="2207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067711" y="5829239"/>
            <a:ext cx="10290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উপরের প্রযুক্তিগুলোর মধ্যে পার্থক্য কী? কোনটি সাধারণ মানুষের প্রতিদিন কাজে লাগে?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600" y="554182"/>
            <a:ext cx="4212475" cy="18917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875" y="624560"/>
            <a:ext cx="4356908" cy="1821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600" y="2969147"/>
            <a:ext cx="4071091" cy="21333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2438400" y="2445928"/>
            <a:ext cx="2038243" cy="52322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উড়োজাহাজ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39568" y="2438400"/>
            <a:ext cx="2038243" cy="52322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বাস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37766" y="5251744"/>
            <a:ext cx="3847487" cy="52322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পাওয়ার ট্রিলার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39568" y="5165364"/>
            <a:ext cx="2663112" cy="52322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মোবাইল ফোন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01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  <p:bldP spid="12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62363" y="4232565"/>
            <a:ext cx="90608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তুমি চিন্তা করে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লে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খ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তোমার পরিবারের সদস্যরা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দিন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কী কী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তথ্য ও যোগাযোগ প্রযুক্তি ব্যবহার কর।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tgggg.jpg">
            <a:extLst>
              <a:ext uri="{FF2B5EF4-FFF2-40B4-BE49-F238E27FC236}">
                <a16:creationId xmlns="" xmlns:a16="http://schemas.microsoft.com/office/drawing/2014/main" id="{FFCDB26F-A810-4602-A34A-87BEC77F1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8817" y="1334586"/>
            <a:ext cx="4214512" cy="24389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Oval 4">
            <a:extLst>
              <a:ext uri="{FF2B5EF4-FFF2-40B4-BE49-F238E27FC236}">
                <a16:creationId xmlns="" xmlns:a16="http://schemas.microsoft.com/office/drawing/2014/main" id="{F5C01A6E-E5C8-4289-B2AA-10B1AC6DCE85}"/>
              </a:ext>
            </a:extLst>
          </p:cNvPr>
          <p:cNvSpPr/>
          <p:nvPr/>
        </p:nvSpPr>
        <p:spPr>
          <a:xfrm>
            <a:off x="1584036" y="1163240"/>
            <a:ext cx="3823246" cy="23973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bn-IN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dirty="0">
              <a:solidFill>
                <a:schemeClr val="bg1"/>
              </a:solidFill>
              <a:latin typeface="Kalpurush" pitchFamily="2" charset="0"/>
              <a:cs typeface="Kalpuru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066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15329" y="3038564"/>
            <a:ext cx="92409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লক্ষ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এবং সেখানে মোবাইল ফোন দিয়ে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কী কী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কাজ করা হচ্ছে তার একটি তালিকা প্রস্তুত কর।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9922668"/>
              </p:ext>
            </p:extLst>
          </p:nvPr>
        </p:nvGraphicFramePr>
        <p:xfrm>
          <a:off x="4216400" y="4412674"/>
          <a:ext cx="2397005" cy="15168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16400" y="4412674"/>
                        <a:ext cx="2397005" cy="15168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iiiooo.jpg">
            <a:extLst>
              <a:ext uri="{FF2B5EF4-FFF2-40B4-BE49-F238E27FC236}">
                <a16:creationId xmlns:a16="http://schemas.microsoft.com/office/drawing/2014/main" xmlns="" id="{F23A9A9F-55F0-486A-AECA-B954CA7B0F08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37710" y="486841"/>
            <a:ext cx="4378036" cy="23944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539716" y="914648"/>
            <a:ext cx="30703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 err="1">
                <a:ln>
                  <a:solidFill>
                    <a:srgbClr val="00B05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400" u="sng" dirty="0">
                <a:ln>
                  <a:solidFill>
                    <a:srgbClr val="00B05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u="sng" dirty="0" err="1">
                <a:ln>
                  <a:solidFill>
                    <a:srgbClr val="00B05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IN" sz="4400" u="sng" dirty="0">
                <a:ln>
                  <a:solidFill>
                    <a:srgbClr val="00B05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4400" u="sng" dirty="0">
              <a:ln>
                <a:solidFill>
                  <a:srgbClr val="00B050"/>
                </a:solidFill>
              </a:ln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31860F1-44BC-4502-A951-0697E2D5FC11}"/>
              </a:ext>
            </a:extLst>
          </p:cNvPr>
          <p:cNvSpPr/>
          <p:nvPr/>
        </p:nvSpPr>
        <p:spPr>
          <a:xfrm>
            <a:off x="8560404" y="758656"/>
            <a:ext cx="2532184" cy="461665"/>
          </a:xfrm>
          <a:prstGeom prst="rect">
            <a:avLst/>
          </a:prstGeom>
          <a:ln w="571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6" t="4061" r="46084" b="7615"/>
          <a:stretch/>
        </p:blipFill>
        <p:spPr>
          <a:xfrm rot="2525430">
            <a:off x="8895735" y="1505203"/>
            <a:ext cx="1607128" cy="1510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76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804</TotalTime>
  <Words>451</Words>
  <Application>Microsoft Office PowerPoint</Application>
  <PresentationFormat>Custom</PresentationFormat>
  <Paragraphs>90</Paragraphs>
  <Slides>19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বাড়ির কাজ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NIRJHAR</dc:creator>
  <cp:lastModifiedBy>TULU</cp:lastModifiedBy>
  <cp:revision>191</cp:revision>
  <dcterms:created xsi:type="dcterms:W3CDTF">2019-09-30T10:54:00Z</dcterms:created>
  <dcterms:modified xsi:type="dcterms:W3CDTF">2020-09-01T17:58:40Z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1033-11.2.0.9232</vt:lpwstr>
  </property>
</Properties>
</file>