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62" r:id="rId3"/>
    <p:sldId id="263" r:id="rId4"/>
    <p:sldId id="264" r:id="rId5"/>
    <p:sldId id="268" r:id="rId6"/>
    <p:sldId id="274" r:id="rId7"/>
    <p:sldId id="275" r:id="rId8"/>
    <p:sldId id="267" r:id="rId9"/>
    <p:sldId id="272" r:id="rId10"/>
    <p:sldId id="273" r:id="rId11"/>
    <p:sldId id="269" r:id="rId12"/>
    <p:sldId id="265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F6405-8339-47C5-BE04-358FED6C242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0360D-A104-49A9-AE2A-3F874605E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0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360D-A104-49A9-AE2A-3F874605E7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5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3764-FE47-4599-9DE7-8B59BDA5DA21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4664-A240-423A-A8E5-B61EF3FC18EE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7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4591-4AB7-448E-92E1-5A3F5E022743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9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A59-7232-44BB-9463-A20B88EBBCB2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9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0720-38FB-4825-AEA4-B62D2461A120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3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8B20-44B8-48C5-BDB7-F0E00C2C8833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8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E89E-BA1B-41E8-ADC0-1F4D71E0D4AA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5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2290-B30B-4455-9976-BA712CED575F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8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5CED-20B5-42C6-8773-BAA2AFE3C325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71C0-53D4-4D08-B655-8FB24314484A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9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7593-B14B-4DF8-B36A-5B5762F20D17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3B0D-0915-4EB1-B184-2A1BF84D20CE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DE472-E0BB-4797-A59C-F5C689AF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4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47800" y="381000"/>
            <a:ext cx="64770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بسم الله الرحمن الرحيم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1752600" y="1447800"/>
            <a:ext cx="6019800" cy="47244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اهلا  سهلا </a:t>
            </a:r>
          </a:p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و مرحبا لكم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A6BB-3ABB-4B53-9252-0C656B84897A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993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A59-7232-44BB-9463-A20B88EBBCB2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38200" y="381000"/>
            <a:ext cx="762000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4800" b="1" dirty="0">
                <a:solidFill>
                  <a:srgbClr val="7030A0"/>
                </a:solidFill>
              </a:rPr>
              <a:t>صياغ الماضي و المضارع</a:t>
            </a:r>
            <a:endParaRPr lang="en-US" sz="4800" b="1" dirty="0">
              <a:solidFill>
                <a:srgbClr val="7030A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32604"/>
              </p:ext>
            </p:extLst>
          </p:nvPr>
        </p:nvGraphicFramePr>
        <p:xfrm>
          <a:off x="990600" y="1397000"/>
          <a:ext cx="7467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المضارع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الماضى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876800" y="2133600"/>
            <a:ext cx="3429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زرع</a:t>
            </a:r>
            <a:endParaRPr lang="en-US" sz="3600" dirty="0"/>
          </a:p>
        </p:txBody>
      </p:sp>
      <p:sp>
        <p:nvSpPr>
          <p:cNvPr id="10" name="Rounded Rectangle 9"/>
          <p:cNvSpPr/>
          <p:nvPr/>
        </p:nvSpPr>
        <p:spPr>
          <a:xfrm>
            <a:off x="4876800" y="3124200"/>
            <a:ext cx="3429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اخفى</a:t>
            </a:r>
            <a:endParaRPr lang="en-US" sz="3600" dirty="0"/>
          </a:p>
        </p:txBody>
      </p:sp>
      <p:sp>
        <p:nvSpPr>
          <p:cNvPr id="11" name="Rounded Rectangle 10"/>
          <p:cNvSpPr/>
          <p:nvPr/>
        </p:nvSpPr>
        <p:spPr>
          <a:xfrm>
            <a:off x="4887191" y="4114800"/>
            <a:ext cx="3429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جنى</a:t>
            </a:r>
            <a:endParaRPr lang="en-US" sz="3600" dirty="0"/>
          </a:p>
        </p:txBody>
      </p:sp>
      <p:sp>
        <p:nvSpPr>
          <p:cNvPr id="12" name="Rounded Rectangle 11"/>
          <p:cNvSpPr/>
          <p:nvPr/>
        </p:nvSpPr>
        <p:spPr>
          <a:xfrm>
            <a:off x="4876800" y="5105400"/>
            <a:ext cx="3429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ستر</a:t>
            </a:r>
            <a:endParaRPr lang="en-US" sz="3600" dirty="0"/>
          </a:p>
        </p:txBody>
      </p:sp>
      <p:sp>
        <p:nvSpPr>
          <p:cNvPr id="14" name="Rounded Rectangle 13"/>
          <p:cNvSpPr/>
          <p:nvPr/>
        </p:nvSpPr>
        <p:spPr>
          <a:xfrm>
            <a:off x="914400" y="2133600"/>
            <a:ext cx="34290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يزرع</a:t>
            </a:r>
            <a:endParaRPr lang="en-US" sz="3600" dirty="0"/>
          </a:p>
        </p:txBody>
      </p:sp>
      <p:sp>
        <p:nvSpPr>
          <p:cNvPr id="15" name="Rounded Rectangle 14"/>
          <p:cNvSpPr/>
          <p:nvPr/>
        </p:nvSpPr>
        <p:spPr>
          <a:xfrm>
            <a:off x="914400" y="3151909"/>
            <a:ext cx="34290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يخفى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914400" y="4114800"/>
            <a:ext cx="34290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يجنىْ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858982" y="5105400"/>
            <a:ext cx="34290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يستر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5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DFF3-FA58-45F9-A1BB-EDF0972C301F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535382" y="3810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تقييم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1600200"/>
            <a:ext cx="8229600" cy="441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4000" dirty="0" smtClean="0"/>
              <a:t>(</a:t>
            </a:r>
            <a:r>
              <a:rPr lang="ar-SA" sz="4000" dirty="0" smtClean="0">
                <a:latin typeface="Arabic Typesetting"/>
              </a:rPr>
              <a:t>۱</a:t>
            </a:r>
            <a:r>
              <a:rPr lang="ar-SA" sz="4000" dirty="0" smtClean="0"/>
              <a:t>) اى شئ يخرج شوك؟</a:t>
            </a:r>
          </a:p>
          <a:p>
            <a:pPr algn="r"/>
            <a:r>
              <a:rPr lang="ar-SA" sz="4000" dirty="0" smtClean="0"/>
              <a:t>     </a:t>
            </a:r>
            <a:r>
              <a:rPr lang="ar-SA" sz="4000" b="1" dirty="0" smtClean="0">
                <a:solidFill>
                  <a:srgbClr val="0070C0"/>
                </a:solidFill>
              </a:rPr>
              <a:t>جواب:  الشوك يخرج شوكا مؤذيًا-</a:t>
            </a:r>
          </a:p>
          <a:p>
            <a:pPr algn="r"/>
            <a:r>
              <a:rPr lang="ar-SA" sz="4000" dirty="0" smtClean="0"/>
              <a:t>(</a:t>
            </a:r>
            <a:r>
              <a:rPr lang="ar-SA" sz="4000" dirty="0" smtClean="0">
                <a:latin typeface="Arabic Typesetting"/>
              </a:rPr>
              <a:t>۲</a:t>
            </a:r>
            <a:r>
              <a:rPr lang="ar-SA" sz="4000" dirty="0" smtClean="0"/>
              <a:t>) ماذا لايرجى عن الظالم؟  </a:t>
            </a:r>
          </a:p>
          <a:p>
            <a:pPr algn="r"/>
            <a:r>
              <a:rPr lang="ar-SA" sz="4000" dirty="0" smtClean="0"/>
              <a:t>    </a:t>
            </a:r>
            <a:r>
              <a:rPr lang="ar-SA" sz="4000" b="1" dirty="0" smtClean="0">
                <a:solidFill>
                  <a:srgbClr val="0070C0"/>
                </a:solidFill>
              </a:rPr>
              <a:t>جواب:  لايرجى عن الظالم ان يثمرله ظلمه               محبة فى قلوب الناس- </a:t>
            </a:r>
            <a:endParaRPr lang="ar-SA" sz="2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8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D695-CFE1-42EB-869F-8E554039FEBE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457200"/>
            <a:ext cx="7086600" cy="56769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743200" y="4800600"/>
            <a:ext cx="35052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3200" b="1" dirty="0">
                <a:solidFill>
                  <a:prstClr val="black"/>
                </a:solidFill>
              </a:rPr>
              <a:t>الواجب المنزلية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19200" y="5486400"/>
            <a:ext cx="64770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sz="2800" dirty="0" smtClean="0"/>
              <a:t>استخرج صيغ المضارع  ثم حولها الى الماضى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964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158D-8F25-48F4-893C-4F56F1BDC356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43000" y="685800"/>
            <a:ext cx="68580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شكرا – الى القاء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78144"/>
            <a:ext cx="7540721" cy="424165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38200" y="5486400"/>
            <a:ext cx="7540721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সাড়ে পাঁচানী হোসাইনীয়া ফাজিল মাদ্রাসা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0698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تعريف المعلم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4000" b="1" dirty="0" smtClean="0">
                <a:solidFill>
                  <a:srgbClr val="002060"/>
                </a:solidFill>
              </a:rPr>
              <a:t>محمد انعام الحق </a:t>
            </a:r>
            <a:r>
              <a:rPr lang="ar-SA" sz="4000" dirty="0" smtClean="0">
                <a:solidFill>
                  <a:srgbClr val="002060"/>
                </a:solidFill>
              </a:rPr>
              <a:t>(محاضر للعرب)</a:t>
            </a:r>
          </a:p>
          <a:p>
            <a:pPr marL="0" indent="0" algn="r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شاري فانساني حسينية فاضل مدرسة</a:t>
            </a:r>
          </a:p>
          <a:p>
            <a:pPr marL="0" indent="0" algn="r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مطلب عطّر- ساندبور-</a:t>
            </a:r>
          </a:p>
          <a:p>
            <a:pPr marL="0" indent="0" algn="r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هاتف:- </a:t>
            </a:r>
            <a:endParaRPr lang="en-US" sz="4000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01817511165</a:t>
            </a:r>
          </a:p>
          <a:p>
            <a:pPr marL="0" indent="0" algn="r">
              <a:buNone/>
            </a:pPr>
            <a:r>
              <a:rPr lang="ar-SA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البريد </a:t>
            </a:r>
            <a:r>
              <a:rPr lang="ar-S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الالكترونى: </a:t>
            </a:r>
            <a:endParaRPr lang="en-US" sz="3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marL="0" indent="0" algn="r">
              <a:buNone/>
            </a:pP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anaam343@gmail.com</a:t>
            </a:r>
          </a:p>
          <a:p>
            <a:pPr marL="0" indent="0" algn="r">
              <a:buNone/>
            </a:pP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FA7A-AF92-4D2B-A63C-0A6C49B31A96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1524000"/>
            <a:ext cx="1781175" cy="194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4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AE" sz="7200" b="1" dirty="0">
                <a:solidFill>
                  <a:srgbClr val="FF0000"/>
                </a:solidFill>
              </a:rPr>
              <a:t>تعريف الدرس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r">
              <a:buNone/>
            </a:pPr>
            <a:r>
              <a:rPr lang="ar-AE" sz="4800" b="1" dirty="0">
                <a:solidFill>
                  <a:srgbClr val="0070C0"/>
                </a:solidFill>
              </a:rPr>
              <a:t>الصف </a:t>
            </a:r>
            <a:r>
              <a:rPr lang="ar-SA" sz="4800" b="1" dirty="0" smtClean="0">
                <a:solidFill>
                  <a:srgbClr val="0070C0"/>
                </a:solidFill>
              </a:rPr>
              <a:t>:</a:t>
            </a:r>
            <a:r>
              <a:rPr lang="ar-AE" sz="4800" b="1" dirty="0" smtClean="0">
                <a:solidFill>
                  <a:srgbClr val="0070C0"/>
                </a:solidFill>
              </a:rPr>
              <a:t>-</a:t>
            </a:r>
            <a:r>
              <a:rPr lang="ar-SA" sz="4800" b="1" dirty="0" smtClean="0">
                <a:solidFill>
                  <a:srgbClr val="0070C0"/>
                </a:solidFill>
              </a:rPr>
              <a:t> العالم</a:t>
            </a:r>
            <a:r>
              <a:rPr lang="ar-AE" sz="4800" b="1" dirty="0" smtClean="0">
                <a:solidFill>
                  <a:srgbClr val="0070C0"/>
                </a:solidFill>
              </a:rPr>
              <a:t> </a:t>
            </a:r>
          </a:p>
          <a:p>
            <a:pPr lvl="0" algn="r">
              <a:buNone/>
            </a:pPr>
            <a:r>
              <a:rPr lang="ar-AE" sz="4800" b="1" dirty="0" smtClean="0">
                <a:solidFill>
                  <a:srgbClr val="0070C0"/>
                </a:solidFill>
              </a:rPr>
              <a:t>الموضوع </a:t>
            </a:r>
            <a:r>
              <a:rPr lang="ar-SA" sz="4800" b="1" dirty="0" smtClean="0">
                <a:solidFill>
                  <a:srgbClr val="0070C0"/>
                </a:solidFill>
              </a:rPr>
              <a:t>:</a:t>
            </a:r>
            <a:r>
              <a:rPr lang="ar-AE" sz="4800" b="1" dirty="0" smtClean="0">
                <a:solidFill>
                  <a:srgbClr val="0070C0"/>
                </a:solidFill>
              </a:rPr>
              <a:t>– </a:t>
            </a:r>
            <a:r>
              <a:rPr lang="ar-SA" sz="4800" b="1" dirty="0" smtClean="0">
                <a:solidFill>
                  <a:srgbClr val="0070C0"/>
                </a:solidFill>
              </a:rPr>
              <a:t>اللغة العربية الاتصالية</a:t>
            </a:r>
            <a:endParaRPr lang="ar-AE" sz="4800" b="1" dirty="0" smtClean="0">
              <a:solidFill>
                <a:srgbClr val="0070C0"/>
              </a:solidFill>
            </a:endParaRPr>
          </a:p>
          <a:p>
            <a:pPr lvl="0" algn="r">
              <a:buNone/>
            </a:pPr>
            <a:r>
              <a:rPr lang="ar-SA" sz="4800" b="1" dirty="0" smtClean="0">
                <a:solidFill>
                  <a:srgbClr val="0070C0"/>
                </a:solidFill>
              </a:rPr>
              <a:t>الوحدة الثانية:- الدرس الاول</a:t>
            </a:r>
          </a:p>
          <a:p>
            <a:pPr lvl="0" algn="r">
              <a:buNone/>
            </a:pPr>
            <a:r>
              <a:rPr lang="ar-SA" sz="4800" b="1" dirty="0" smtClean="0">
                <a:solidFill>
                  <a:srgbClr val="0070C0"/>
                </a:solidFill>
              </a:rPr>
              <a:t>النص المدروس (</a:t>
            </a:r>
            <a:r>
              <a:rPr lang="ar-SA" sz="4800" b="1" dirty="0" smtClean="0">
                <a:solidFill>
                  <a:srgbClr val="0070C0"/>
                </a:solidFill>
                <a:latin typeface="Arabic Typesetting"/>
              </a:rPr>
              <a:t>۵</a:t>
            </a:r>
            <a:r>
              <a:rPr lang="ar-SA" sz="4800" b="1" dirty="0" smtClean="0">
                <a:solidFill>
                  <a:srgbClr val="0070C0"/>
                </a:solidFill>
              </a:rPr>
              <a:t>)</a:t>
            </a:r>
          </a:p>
          <a:p>
            <a:pPr lvl="0" algn="r">
              <a:buNone/>
            </a:pPr>
            <a:r>
              <a:rPr lang="ar-SA" sz="4800" b="1" dirty="0" smtClean="0">
                <a:solidFill>
                  <a:srgbClr val="0070C0"/>
                </a:solidFill>
              </a:rPr>
              <a:t>الو</a:t>
            </a:r>
            <a:r>
              <a:rPr lang="ar-AE" sz="4800" b="1" dirty="0" smtClean="0">
                <a:solidFill>
                  <a:srgbClr val="0070C0"/>
                </a:solidFill>
              </a:rPr>
              <a:t>قت </a:t>
            </a:r>
            <a:r>
              <a:rPr lang="ar-SA" sz="4800" b="1" dirty="0" smtClean="0">
                <a:solidFill>
                  <a:srgbClr val="0070C0"/>
                </a:solidFill>
              </a:rPr>
              <a:t>:</a:t>
            </a:r>
            <a:r>
              <a:rPr lang="ar-AE" sz="4800" b="1" dirty="0" smtClean="0">
                <a:solidFill>
                  <a:srgbClr val="0070C0"/>
                </a:solidFill>
              </a:rPr>
              <a:t>- </a:t>
            </a:r>
            <a:r>
              <a:rPr lang="ar-SA" sz="4800" b="1" dirty="0" smtClean="0">
                <a:solidFill>
                  <a:srgbClr val="0070C0"/>
                </a:solidFill>
              </a:rPr>
              <a:t>٤</a:t>
            </a:r>
            <a:r>
              <a:rPr lang="ar-SA" sz="4800" b="1" dirty="0" smtClean="0">
                <a:solidFill>
                  <a:srgbClr val="0070C0"/>
                </a:solidFill>
                <a:latin typeface="Arabic Typesetting"/>
              </a:rPr>
              <a:t>۵</a:t>
            </a:r>
            <a:r>
              <a:rPr lang="ar-AE" sz="4800" b="1" dirty="0" smtClean="0">
                <a:solidFill>
                  <a:srgbClr val="0070C0"/>
                </a:solidFill>
              </a:rPr>
              <a:t> داقائق </a:t>
            </a:r>
          </a:p>
          <a:p>
            <a:pPr marL="0" indent="0" algn="r">
              <a:buNone/>
            </a:pPr>
            <a:r>
              <a:rPr lang="ar-SA" sz="3600" b="1" dirty="0" smtClean="0">
                <a:solidFill>
                  <a:srgbClr val="0070C0"/>
                </a:solidFill>
              </a:rPr>
              <a:t>التاريخ:- 05-08-2019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318B-5FD7-4C27-A1B5-A01BF41E739E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AE" sz="6600" b="1" dirty="0">
                <a:solidFill>
                  <a:srgbClr val="00B0F0"/>
                </a:solidFill>
              </a:rPr>
              <a:t> </a:t>
            </a:r>
            <a:r>
              <a:rPr lang="ar-SA" sz="6600" b="1" u="sng" dirty="0" smtClean="0">
                <a:solidFill>
                  <a:srgbClr val="00B0F0"/>
                </a:solidFill>
              </a:rPr>
              <a:t>استفادة الدرس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/>
          </a:bodyPr>
          <a:lstStyle/>
          <a:p>
            <a:pPr marL="0" lvl="0" indent="0" algn="r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4800" b="1" dirty="0">
                <a:solidFill>
                  <a:srgbClr val="7030A0"/>
                </a:solidFill>
              </a:rPr>
              <a:t>يستطيع الطلاب بعد فراغة </a:t>
            </a:r>
            <a:r>
              <a:rPr lang="ar-SA" sz="4800" b="1" dirty="0" smtClean="0">
                <a:solidFill>
                  <a:srgbClr val="7030A0"/>
                </a:solidFill>
              </a:rPr>
              <a:t>الدرس .....</a:t>
            </a:r>
            <a:r>
              <a:rPr lang="ar-SA" sz="5400" b="1" dirty="0" smtClean="0">
                <a:solidFill>
                  <a:srgbClr val="7030A0"/>
                </a:solidFill>
              </a:rPr>
              <a:t> </a:t>
            </a:r>
            <a:endParaRPr lang="en-US" sz="5400" b="1" dirty="0">
              <a:solidFill>
                <a:srgbClr val="7030A0"/>
              </a:solidFill>
            </a:endParaRPr>
          </a:p>
          <a:p>
            <a:pPr lvl="0" algn="r">
              <a:buNone/>
            </a:pPr>
            <a:r>
              <a:rPr lang="ar-AE" sz="2000" b="1" dirty="0" smtClean="0">
                <a:solidFill>
                  <a:prstClr val="black"/>
                </a:solidFill>
              </a:rPr>
              <a:t> </a:t>
            </a:r>
          </a:p>
          <a:p>
            <a:pPr marL="0" lvl="0" indent="0" algn="r">
              <a:buNone/>
            </a:pPr>
            <a:r>
              <a:rPr lang="ar-SA" sz="4400" b="1" dirty="0" smtClean="0">
                <a:solidFill>
                  <a:srgbClr val="0070C0"/>
                </a:solidFill>
              </a:rPr>
              <a:t>( </a:t>
            </a:r>
            <a:r>
              <a:rPr lang="ar-SA" sz="4400" b="1" dirty="0" smtClean="0">
                <a:solidFill>
                  <a:srgbClr val="0070C0"/>
                </a:solidFill>
                <a:latin typeface="Arabic Typesetting"/>
              </a:rPr>
              <a:t>۱</a:t>
            </a:r>
            <a:r>
              <a:rPr lang="ar-SA" sz="4400" b="1" dirty="0" smtClean="0">
                <a:solidFill>
                  <a:srgbClr val="0070C0"/>
                </a:solidFill>
              </a:rPr>
              <a:t>) </a:t>
            </a:r>
            <a:r>
              <a:rPr lang="ar-SA" sz="4000" b="1" dirty="0" smtClean="0">
                <a:solidFill>
                  <a:srgbClr val="0070C0"/>
                </a:solidFill>
              </a:rPr>
              <a:t>يستطيع ان يكتب مرادفة الكلمة</a:t>
            </a:r>
            <a:endParaRPr lang="ar-SA" sz="3600" b="1" dirty="0" smtClean="0">
              <a:solidFill>
                <a:srgbClr val="0070C0"/>
              </a:solidFill>
            </a:endParaRPr>
          </a:p>
          <a:p>
            <a:pPr marL="0" lvl="0" indent="0" algn="r">
              <a:buNone/>
            </a:pPr>
            <a:r>
              <a:rPr lang="ar-SA" sz="3900" b="1" dirty="0" smtClean="0">
                <a:solidFill>
                  <a:srgbClr val="00B0F0"/>
                </a:solidFill>
              </a:rPr>
              <a:t>( </a:t>
            </a:r>
            <a:r>
              <a:rPr lang="ar-SA" sz="3900" b="1" dirty="0" smtClean="0">
                <a:solidFill>
                  <a:srgbClr val="00B0F0"/>
                </a:solidFill>
                <a:latin typeface="Arabic Typesetting"/>
              </a:rPr>
              <a:t>۲</a:t>
            </a:r>
            <a:r>
              <a:rPr lang="ar-SA" sz="3900" b="1" dirty="0" smtClean="0">
                <a:solidFill>
                  <a:srgbClr val="00B0F0"/>
                </a:solidFill>
              </a:rPr>
              <a:t>) يستطيع ان </a:t>
            </a:r>
            <a:r>
              <a:rPr lang="ar-SA" sz="4400" b="1" dirty="0" smtClean="0">
                <a:solidFill>
                  <a:srgbClr val="00B0F0"/>
                </a:solidFill>
              </a:rPr>
              <a:t>يكتب </a:t>
            </a:r>
            <a:r>
              <a:rPr lang="ar-SA" sz="4400" b="1" dirty="0">
                <a:solidFill>
                  <a:srgbClr val="00B0F0"/>
                </a:solidFill>
              </a:rPr>
              <a:t>معني مفردات </a:t>
            </a:r>
            <a:r>
              <a:rPr lang="ar-SA" sz="4400" b="1" dirty="0" smtClean="0">
                <a:solidFill>
                  <a:srgbClr val="00B0F0"/>
                </a:solidFill>
              </a:rPr>
              <a:t>وان يجعل      الجمل بها-</a:t>
            </a:r>
            <a:endParaRPr lang="ar-SA" sz="3900" b="1" dirty="0" smtClean="0">
              <a:solidFill>
                <a:srgbClr val="00B0F0"/>
              </a:solidFill>
            </a:endParaRPr>
          </a:p>
          <a:p>
            <a:pPr marL="0" lvl="0" indent="0" algn="r">
              <a:buNone/>
            </a:pPr>
            <a:r>
              <a:rPr lang="ar-SA" sz="3900" b="1" dirty="0" smtClean="0">
                <a:solidFill>
                  <a:srgbClr val="0070C0"/>
                </a:solidFill>
              </a:rPr>
              <a:t>( </a:t>
            </a:r>
            <a:r>
              <a:rPr lang="ar-SA" sz="3900" b="1" dirty="0" smtClean="0">
                <a:solidFill>
                  <a:srgbClr val="0070C0"/>
                </a:solidFill>
                <a:latin typeface="Arabic Typesetting"/>
              </a:rPr>
              <a:t>۳</a:t>
            </a:r>
            <a:r>
              <a:rPr lang="ar-SA" sz="3900" b="1" dirty="0" smtClean="0">
                <a:solidFill>
                  <a:srgbClr val="0070C0"/>
                </a:solidFill>
              </a:rPr>
              <a:t>)  يستطيع ان يعين فعل الماضى و المضارع-</a:t>
            </a:r>
            <a:endParaRPr lang="en-US" sz="39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4EA-16C0-4B40-AA22-4D5DCF5B5761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109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FBBD-F62F-4BEE-A515-52BD87728232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609600"/>
            <a:ext cx="4495800" cy="1371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/>
              <a:t>الدرس اليوم ...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2590800"/>
            <a:ext cx="7620000" cy="2438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الامثال والحكم العربية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921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استفادة الدرس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000" b="1" dirty="0">
                <a:solidFill>
                  <a:srgbClr val="0070C0"/>
                </a:solidFill>
              </a:rPr>
              <a:t>يستطيع الطلاب بعد فراغة الدرس.........</a:t>
            </a:r>
            <a:r>
              <a:rPr lang="ar-SA" sz="4000" b="1" dirty="0">
                <a:solidFill>
                  <a:srgbClr val="7030A0"/>
                </a:solidFill>
              </a:rPr>
              <a:t> 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ar-SA" sz="24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r>
              <a:rPr lang="ar-SA" sz="4000" b="1" dirty="0" smtClean="0">
                <a:solidFill>
                  <a:srgbClr val="7030A0"/>
                </a:solidFill>
              </a:rPr>
              <a:t>٢. أن يقول معني مفردات الهامة </a:t>
            </a:r>
          </a:p>
          <a:p>
            <a:pPr marL="0" indent="0" algn="r">
              <a:buNone/>
            </a:pPr>
            <a:r>
              <a:rPr lang="ar-SA" sz="4000" b="1" dirty="0" smtClean="0">
                <a:solidFill>
                  <a:srgbClr val="7030A0"/>
                </a:solidFill>
              </a:rPr>
              <a:t>٣</a:t>
            </a:r>
            <a:r>
              <a:rPr lang="ar-SA" sz="4000" b="1" dirty="0">
                <a:solidFill>
                  <a:srgbClr val="7030A0"/>
                </a:solidFill>
              </a:rPr>
              <a:t>. أن يستخدمه في الجمل</a:t>
            </a:r>
          </a:p>
          <a:p>
            <a:pPr marL="0" indent="0" algn="r">
              <a:buNone/>
            </a:pPr>
            <a:r>
              <a:rPr lang="ar-SA" sz="4000" b="1" dirty="0">
                <a:solidFill>
                  <a:srgbClr val="7030A0"/>
                </a:solidFill>
              </a:rPr>
              <a:t>٣. أن يعين صياغ الماضي و المضارع</a:t>
            </a:r>
          </a:p>
          <a:p>
            <a:pPr marL="0" indent="0" algn="r">
              <a:buNone/>
            </a:pPr>
            <a:r>
              <a:rPr lang="ar-SA" sz="4000" b="1" dirty="0">
                <a:solidFill>
                  <a:srgbClr val="7030A0"/>
                </a:solidFill>
              </a:rPr>
              <a:t>٤. أن يبين </a:t>
            </a:r>
            <a:r>
              <a:rPr lang="ar-SA" sz="4000" b="1" dirty="0" smtClean="0">
                <a:solidFill>
                  <a:srgbClr val="7030A0"/>
                </a:solidFill>
              </a:rPr>
              <a:t>مردفة الكلمات</a:t>
            </a:r>
            <a:endParaRPr lang="ar-SA" sz="4000" b="1" dirty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A59-7232-44BB-9463-A20B88EBBCB2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>
                <a:solidFill>
                  <a:srgbClr val="0070C0"/>
                </a:solidFill>
              </a:rPr>
              <a:t>تشريح الدرس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A59-7232-44BB-9463-A20B88EBBCB2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1645227"/>
            <a:ext cx="8305800" cy="464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00" b="1" dirty="0">
              <a:solidFill>
                <a:srgbClr val="002060"/>
              </a:solidFill>
            </a:endParaRPr>
          </a:p>
          <a:p>
            <a:pPr algn="r"/>
            <a:r>
              <a:rPr lang="ar-SA" sz="4400" b="1" dirty="0" smtClean="0">
                <a:solidFill>
                  <a:srgbClr val="002060"/>
                </a:solidFill>
                <a:latin typeface="Arabic Typesetting"/>
              </a:rPr>
              <a:t>۱</a:t>
            </a:r>
            <a:r>
              <a:rPr lang="ar-SA" sz="4400" b="1" dirty="0" smtClean="0">
                <a:solidFill>
                  <a:srgbClr val="002060"/>
                </a:solidFill>
              </a:rPr>
              <a:t>. إن </a:t>
            </a:r>
            <a:r>
              <a:rPr lang="ar-SA" sz="4400" b="1" dirty="0">
                <a:solidFill>
                  <a:srgbClr val="002060"/>
                </a:solidFill>
              </a:rPr>
              <a:t>امثال اللعربية و الحكم عبارة </a:t>
            </a:r>
            <a:r>
              <a:rPr lang="ar-SA" sz="4400" b="1" dirty="0" smtClean="0">
                <a:solidFill>
                  <a:srgbClr val="002060"/>
                </a:solidFill>
              </a:rPr>
              <a:t>موجزة </a:t>
            </a:r>
            <a:endParaRPr lang="ar-SA" sz="4400" b="1" dirty="0">
              <a:solidFill>
                <a:srgbClr val="002060"/>
              </a:solidFill>
            </a:endParaRPr>
          </a:p>
          <a:p>
            <a:pPr algn="r"/>
            <a:r>
              <a:rPr lang="ar-SA" sz="4400" b="1" dirty="0">
                <a:solidFill>
                  <a:srgbClr val="002060"/>
                </a:solidFill>
                <a:latin typeface="Arabic Typesetting"/>
              </a:rPr>
              <a:t>۲</a:t>
            </a:r>
            <a:r>
              <a:rPr lang="ar-SA" sz="4400" b="1" dirty="0">
                <a:solidFill>
                  <a:srgbClr val="002060"/>
                </a:solidFill>
              </a:rPr>
              <a:t>.  يوجد فيه نتائج خبر العربى</a:t>
            </a:r>
          </a:p>
          <a:p>
            <a:pPr algn="r"/>
            <a:r>
              <a:rPr lang="ar-SA" sz="4400" b="1" dirty="0">
                <a:solidFill>
                  <a:srgbClr val="002060"/>
                </a:solidFill>
              </a:rPr>
              <a:t>٣. شاع استمالها بين الناس فى العرب</a:t>
            </a:r>
          </a:p>
          <a:p>
            <a:pPr algn="r"/>
            <a:r>
              <a:rPr lang="ar-SA" sz="4800" b="1" dirty="0">
                <a:solidFill>
                  <a:srgbClr val="002060"/>
                </a:solidFill>
              </a:rPr>
              <a:t>٤</a:t>
            </a:r>
            <a:r>
              <a:rPr lang="ar-SA" sz="4400" b="1" dirty="0">
                <a:solidFill>
                  <a:srgbClr val="002060"/>
                </a:solidFill>
              </a:rPr>
              <a:t>. يمكن ان يستدل بها</a:t>
            </a:r>
          </a:p>
        </p:txBody>
      </p:sp>
    </p:spTree>
    <p:extLst>
      <p:ext uri="{BB962C8B-B14F-4D97-AF65-F5344CB8AC3E}">
        <p14:creationId xmlns:p14="http://schemas.microsoft.com/office/powerpoint/2010/main" val="119422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F3E7-5BA1-47E6-A65A-B3C5D231EC3C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محمد انعام الحف</a:t>
            </a: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85800" y="381000"/>
            <a:ext cx="76200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solidFill>
                  <a:srgbClr val="7030A0"/>
                </a:solidFill>
              </a:rPr>
              <a:t>المفردات الهامة مع الجمع و استخدامه في الجمل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50692"/>
              </p:ext>
            </p:extLst>
          </p:nvPr>
        </p:nvGraphicFramePr>
        <p:xfrm>
          <a:off x="685800" y="1295400"/>
          <a:ext cx="762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041"/>
                <a:gridCol w="1616335"/>
                <a:gridCol w="1571624"/>
              </a:tblGrid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الجملة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الجمع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المفرد</a:t>
                      </a:r>
                      <a:endParaRPr lang="en-US" sz="3200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6781800" y="1981200"/>
            <a:ext cx="15240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العنب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81600" y="1981200"/>
            <a:ext cx="15240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الاعناب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0" y="1981200"/>
            <a:ext cx="43434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r>
              <a:rPr lang="ar-SA" sz="2800" b="1" dirty="0">
                <a:solidFill>
                  <a:srgbClr val="0070C0"/>
                </a:solidFill>
              </a:rPr>
              <a:t>فى الحديقة اعناب كثيرة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781800" y="2618510"/>
            <a:ext cx="1524000" cy="53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الشوك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67745" y="2618510"/>
            <a:ext cx="1524000" cy="53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الاشواك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13510" y="2556165"/>
            <a:ext cx="4343400" cy="62345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r>
              <a:rPr lang="ar-SA" sz="2400" b="1" dirty="0">
                <a:solidFill>
                  <a:srgbClr val="7030A0"/>
                </a:solidFill>
              </a:rPr>
              <a:t>توجد فى منطقطنا اشجار ذات اشواك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81800" y="3179620"/>
            <a:ext cx="1524000" cy="5541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002060"/>
                </a:solidFill>
              </a:rPr>
              <a:t>العدوّ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167745" y="3179620"/>
            <a:ext cx="1524000" cy="5541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002060"/>
                </a:solidFill>
              </a:rPr>
              <a:t>الاعداء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20435" y="3193475"/>
            <a:ext cx="4315690" cy="5541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r>
              <a:rPr lang="ar-SA" sz="2800" b="1" dirty="0">
                <a:solidFill>
                  <a:srgbClr val="002060"/>
                </a:solidFill>
              </a:rPr>
              <a:t>نحفظ وطننا من اعدائه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781800" y="3823855"/>
            <a:ext cx="1524000" cy="5957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الظالم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167745" y="3823855"/>
            <a:ext cx="1524000" cy="5957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r>
              <a:rPr lang="ar-SA" sz="2800" b="1" dirty="0">
                <a:solidFill>
                  <a:srgbClr val="7030A0"/>
                </a:solidFill>
              </a:rPr>
              <a:t>الظالمون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20435" y="3823855"/>
            <a:ext cx="4308765" cy="5957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7030A0"/>
                </a:solidFill>
              </a:rPr>
              <a:t>لا يظلم الله الظالمين يوم القيامة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767945" y="4433455"/>
            <a:ext cx="15240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النهاية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167745" y="4433455"/>
            <a:ext cx="15240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النهايات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7365" y="4433455"/>
            <a:ext cx="4350325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r>
              <a:rPr lang="ar-SA" sz="2800" b="1" dirty="0">
                <a:solidFill>
                  <a:srgbClr val="0070C0"/>
                </a:solidFill>
              </a:rPr>
              <a:t>وجدت ضالّتى فى نهايات الحياة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767945" y="5105400"/>
            <a:ext cx="1524000" cy="59574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ar-SA" sz="2800" b="1" dirty="0">
                <a:solidFill>
                  <a:srgbClr val="7030A0"/>
                </a:solidFill>
              </a:rPr>
              <a:t>المعروف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181600" y="5105400"/>
            <a:ext cx="1524000" cy="59574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المعروفات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27365" y="5105400"/>
            <a:ext cx="4343400" cy="59574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ar-SA" sz="2800" b="1" dirty="0">
                <a:solidFill>
                  <a:srgbClr val="7030A0"/>
                </a:solidFill>
              </a:rPr>
              <a:t>يمكن ان يجذب القلوب بالمعروفات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781800" y="5701145"/>
            <a:ext cx="1510145" cy="6234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ثمرة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167745" y="5791201"/>
            <a:ext cx="1524000" cy="5333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ثمرات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27365" y="5777346"/>
            <a:ext cx="4329545" cy="5333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r>
              <a:rPr lang="ar-SA" sz="2800" b="1" dirty="0">
                <a:solidFill>
                  <a:srgbClr val="0070C0"/>
                </a:solidFill>
              </a:rPr>
              <a:t>الاعمال الحسنة لها ثمرات طيبة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4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CA59-7232-44BB-9463-A20B88EBBCB2}" type="datetime2">
              <a:rPr lang="en-US" smtClean="0"/>
              <a:t>Sunday, September 20,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ar-SA" dirty="0" smtClean="0"/>
              <a:t>محمد انعام الحف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066800" y="381000"/>
            <a:ext cx="71628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/>
              <a:t>الكلمات و مرادها</a:t>
            </a:r>
            <a:endParaRPr lang="en-US" sz="40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19322"/>
              </p:ext>
            </p:extLst>
          </p:nvPr>
        </p:nvGraphicFramePr>
        <p:xfrm>
          <a:off x="1066800" y="1397000"/>
          <a:ext cx="71628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587375"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/>
                        <a:t>مرادفها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/>
                        <a:t>الكلمات</a:t>
                      </a:r>
                      <a:endParaRPr lang="en-US" sz="2800" b="1" dirty="0"/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4724400" y="1995055"/>
            <a:ext cx="35052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مؤذٍ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6800" y="1995055"/>
            <a:ext cx="35052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مؤلم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24400" y="2528455"/>
            <a:ext cx="3505200" cy="5957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يرتد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66800" y="2528455"/>
            <a:ext cx="3505200" cy="5957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يرجع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24400" y="3124200"/>
            <a:ext cx="35052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حقد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66800" y="3200400"/>
            <a:ext cx="3505200" cy="533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حسد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724400" y="3733800"/>
            <a:ext cx="35052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المعروف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66800" y="3747655"/>
            <a:ext cx="35052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العمل الصالحة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724400" y="4343400"/>
            <a:ext cx="3505200" cy="53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عطف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80655" y="4371110"/>
            <a:ext cx="3505200" cy="53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رحمة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24400" y="4904510"/>
            <a:ext cx="3505200" cy="58189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الاهمال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80655" y="4904510"/>
            <a:ext cx="3491345" cy="58189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0070C0"/>
                </a:solidFill>
              </a:rPr>
              <a:t>الاغفال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724400" y="5486400"/>
            <a:ext cx="35052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لاتجنى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94510" y="5500255"/>
            <a:ext cx="3491345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ar-SA" sz="2800" b="1" dirty="0">
                <a:solidFill>
                  <a:srgbClr val="7030A0"/>
                </a:solidFill>
              </a:rPr>
              <a:t>لاتقطف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631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379</Words>
  <Application>Microsoft Office PowerPoint</Application>
  <PresentationFormat>On-screen Show (4:3)</PresentationFormat>
  <Paragraphs>128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تعريف المعلم</vt:lpstr>
      <vt:lpstr>تعريف الدرس </vt:lpstr>
      <vt:lpstr> استفادة الدرس</vt:lpstr>
      <vt:lpstr>PowerPoint Presentation</vt:lpstr>
      <vt:lpstr>استفادة الدرس</vt:lpstr>
      <vt:lpstr>تشريح الدرس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تعارف الحروف المشبهة بالفعل ...</dc:title>
  <dc:creator>ASUS</dc:creator>
  <cp:lastModifiedBy>ASUS</cp:lastModifiedBy>
  <cp:revision>57</cp:revision>
  <dcterms:created xsi:type="dcterms:W3CDTF">2019-08-01T14:26:49Z</dcterms:created>
  <dcterms:modified xsi:type="dcterms:W3CDTF">2020-09-20T06:39:39Z</dcterms:modified>
</cp:coreProperties>
</file>