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0"/>
  </p:notesMasterIdLst>
  <p:sldIdLst>
    <p:sldId id="275" r:id="rId2"/>
    <p:sldId id="276" r:id="rId3"/>
    <p:sldId id="274" r:id="rId4"/>
    <p:sldId id="277" r:id="rId5"/>
    <p:sldId id="261" r:id="rId6"/>
    <p:sldId id="279" r:id="rId7"/>
    <p:sldId id="258" r:id="rId8"/>
    <p:sldId id="268" r:id="rId9"/>
    <p:sldId id="278" r:id="rId10"/>
    <p:sldId id="269" r:id="rId11"/>
    <p:sldId id="259" r:id="rId12"/>
    <p:sldId id="280" r:id="rId13"/>
    <p:sldId id="281" r:id="rId14"/>
    <p:sldId id="270" r:id="rId15"/>
    <p:sldId id="271" r:id="rId16"/>
    <p:sldId id="272" r:id="rId17"/>
    <p:sldId id="283" r:id="rId18"/>
    <p:sldId id="28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663300"/>
    <a:srgbClr val="CC3300"/>
    <a:srgbClr val="333300"/>
    <a:srgbClr val="0033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0703B-9D9A-468F-8088-76D37A01611E}" type="datetimeFigureOut">
              <a:rPr lang="en-US" smtClean="0"/>
              <a:pPr/>
              <a:t>9/20/2020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C2AA2-E00B-49A2-80A3-BE3A87D0877A}" type="slidenum">
              <a:rPr lang="en-US" smtClean="0"/>
              <a:pPr/>
              <a:t>‹#›</a:t>
            </a:fld>
            <a:endParaRPr lang="en-US"/>
          </a:p>
        </p:txBody>
      </p:sp>
    </p:spTree>
    <p:extLst>
      <p:ext uri="{BB962C8B-B14F-4D97-AF65-F5344CB8AC3E}">
        <p14:creationId xmlns:p14="http://schemas.microsoft.com/office/powerpoint/2010/main" val="1497664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118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1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193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579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563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3317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528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925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02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515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248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859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332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628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595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5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9/20/2020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0165748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f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74" y="830602"/>
            <a:ext cx="6912626" cy="5417798"/>
          </a:xfrm>
          <a:prstGeom prst="rect">
            <a:avLst/>
          </a:prstGeom>
          <a:ln>
            <a:solidFill>
              <a:srgbClr val="003300"/>
            </a:solidFill>
            <a:prstDash val="sysDash"/>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462127">
            <a:off x="2556647" y="4543464"/>
            <a:ext cx="2131418" cy="108371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474" y="830602"/>
            <a:ext cx="6912626" cy="159678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1933" y="2559706"/>
            <a:ext cx="2058467" cy="2393293"/>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 y="2559708"/>
            <a:ext cx="2362200" cy="2393292"/>
          </a:xfrm>
          <a:prstGeom prst="rect">
            <a:avLst/>
          </a:prstGeom>
        </p:spPr>
      </p:pic>
    </p:spTree>
    <p:extLst>
      <p:ext uri="{BB962C8B-B14F-4D97-AF65-F5344CB8AC3E}">
        <p14:creationId xmlns:p14="http://schemas.microsoft.com/office/powerpoint/2010/main" val="527956324"/>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6858000" cy="53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 y="1295400"/>
            <a:ext cx="6477000" cy="2819400"/>
          </a:xfrm>
          <a:prstGeom prst="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dirty="0" smtClean="0">
                <a:solidFill>
                  <a:srgbClr val="003366"/>
                </a:solidFill>
                <a:latin typeface="NikoshBAN" panose="02000000000000000000" pitchFamily="2" charset="0"/>
                <a:cs typeface="NikoshBAN" panose="02000000000000000000" pitchFamily="2" charset="0"/>
              </a:rPr>
              <a:t>১ নং হাদিসের ব্যাখ্যা ও শিক্ষাঃ-</a:t>
            </a:r>
          </a:p>
          <a:p>
            <a:pPr marL="285750" indent="-285750" algn="just">
              <a:buFont typeface="Wingdings" panose="05000000000000000000" pitchFamily="2" charset="2"/>
              <a:buChar char="v"/>
            </a:pPr>
            <a:r>
              <a:rPr lang="bn-BD" sz="2400" b="1" dirty="0" smtClean="0">
                <a:solidFill>
                  <a:srgbClr val="006600"/>
                </a:solidFill>
                <a:latin typeface="NikoshBAN" panose="02000000000000000000" pitchFamily="2" charset="0"/>
                <a:cs typeface="NikoshBAN" panose="02000000000000000000" pitchFamily="2" charset="0"/>
              </a:rPr>
              <a:t> উক্ত হাদিস থেকে আমরা এই শিক্ষা পাই যে, নারীদের প্রতি একবার দৃষ্টি দেয়া জায়েজ। দ্বিতীয়বার দৃষ্টি দেয়া বৈধ নয়। প্রথম দৃষ্টি পক্ষে,দ্বিতীয়বার দৃষ্টি বিপক্ষে। এই হুকুম পালন কারী জান্নাতের দু্’প্রান্তের মালিক হবে প্রিয় নবী (সঃ) এর বানী। হযরত আলী (রা) কে এই উপদেশ দিয়েছেন নবী (সঃ)।</a:t>
            </a:r>
            <a:endParaRPr lang="en-US" sz="2400" b="1" dirty="0">
              <a:solidFill>
                <a:srgbClr val="006600"/>
              </a:solidFill>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752600"/>
            <a:ext cx="6781800" cy="1938992"/>
          </a:xfrm>
          <a:prstGeom prst="rect">
            <a:avLst/>
          </a:prstGeom>
          <a:no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bn-IN" sz="2400" b="1" dirty="0">
                <a:solidFill>
                  <a:srgbClr val="006600"/>
                </a:solidFill>
                <a:latin typeface="NikoshBAN" pitchFamily="2" charset="0"/>
                <a:cs typeface="NikoshBAN" pitchFamily="2" charset="0"/>
              </a:rPr>
              <a:t>  </a:t>
            </a:r>
            <a:r>
              <a:rPr lang="bn-BD" sz="2400" b="1" dirty="0" smtClean="0">
                <a:solidFill>
                  <a:srgbClr val="006600"/>
                </a:solidFill>
                <a:latin typeface="NikoshBAN" pitchFamily="2" charset="0"/>
                <a:cs typeface="NikoshBAN" pitchFamily="2" charset="0"/>
              </a:rPr>
              <a:t>২ নং হাদিসের ব্যাখ্যা ও শিক্ষাঃ-</a:t>
            </a:r>
          </a:p>
          <a:p>
            <a:pPr algn="ctr"/>
            <a:endParaRPr lang="bn-BD" sz="2400" b="1" dirty="0" smtClean="0">
              <a:solidFill>
                <a:srgbClr val="006600"/>
              </a:solidFill>
              <a:latin typeface="NikoshBAN" pitchFamily="2" charset="0"/>
              <a:cs typeface="NikoshBAN" pitchFamily="2" charset="0"/>
            </a:endParaRPr>
          </a:p>
          <a:p>
            <a:pPr marL="342900" indent="-342900" algn="just">
              <a:buFont typeface="Wingdings" panose="05000000000000000000" pitchFamily="2" charset="2"/>
              <a:buChar char="v"/>
            </a:pPr>
            <a:r>
              <a:rPr lang="bn-BD" sz="2400" b="1" dirty="0" smtClean="0">
                <a:latin typeface="NikoshBAN" pitchFamily="2" charset="0"/>
                <a:cs typeface="NikoshBAN" pitchFamily="2" charset="0"/>
              </a:rPr>
              <a:t>চোখের দৃষ্টি ইবলিশের বিষাক্ত তীরগুলোর মধ্যে হতে একটি তীর। যে ব্যাক্তি আল্লাহর ভয়ে এসব কু-দৃষ্টিথেকে বিরত থাকবে, তাকে আল্লাহ এমন ইমান দান করবেন যার স্বাদ সে অন্তরে অনুভব করবে।</a:t>
            </a:r>
          </a:p>
        </p:txBody>
      </p:sp>
      <p:sp>
        <p:nvSpPr>
          <p:cNvPr id="3" name="Rectangle 2"/>
          <p:cNvSpPr/>
          <p:nvPr/>
        </p:nvSpPr>
        <p:spPr>
          <a:xfrm>
            <a:off x="615287" y="3691592"/>
            <a:ext cx="6781800" cy="1295400"/>
          </a:xfrm>
          <a:prstGeom prst="rect">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q"/>
            </a:pPr>
            <a:r>
              <a:rPr lang="bn-BD" sz="2400" b="1" dirty="0" smtClean="0">
                <a:solidFill>
                  <a:schemeClr val="accent4">
                    <a:lumMod val="50000"/>
                  </a:schemeClr>
                </a:solidFill>
                <a:latin typeface="NikoshBAN" panose="02000000000000000000" pitchFamily="2" charset="0"/>
                <a:cs typeface="NikoshBAN" panose="02000000000000000000" pitchFamily="2" charset="0"/>
              </a:rPr>
              <a:t>পরনারীর প্রতি একবারের বেশী ইচ্ছাকৃত দৃষ্টি নিক্ষেপ করা হারাম। অনিচ্ছায় দৃষ্টিতে দোষের কিছু নেই। সাথে সাথে দৃষ্টি নিয়ন্ত্রন করা কর্তব্য।</a:t>
            </a:r>
            <a:endParaRPr lang="en-US" sz="2400" b="1" dirty="0">
              <a:solidFill>
                <a:schemeClr val="accent4">
                  <a:lumMod val="50000"/>
                </a:schemeClr>
              </a:solidFill>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371600"/>
            <a:ext cx="6400800" cy="3046988"/>
          </a:xfrm>
          <a:prstGeom prst="rect">
            <a:avLst/>
          </a:prstGeom>
          <a:noFill/>
          <a:ln w="38100">
            <a:solidFill>
              <a:srgbClr val="0066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marL="342900" indent="-342900" algn="just">
              <a:buFont typeface="Wingdings" panose="05000000000000000000" pitchFamily="2" charset="2"/>
              <a:buChar char="v"/>
            </a:pPr>
            <a:r>
              <a:rPr lang="bn-BD" sz="2400" b="1" dirty="0" smtClean="0">
                <a:latin typeface="NikoshBAN" pitchFamily="2" charset="0"/>
                <a:cs typeface="NikoshBAN" pitchFamily="2" charset="0"/>
              </a:rPr>
              <a:t>ইভটিজিং এর কুফলঃ- মেয়েদের সাভাবিক চলা-ফিরা ব্যাহত হয়। এতে সামাজিক জগন্যতম দুর্ঘটনা ঘটে, রাসুল (সঃ) চোখের দৃষ্টিকে শয়তানের  বিষাক্ত তীরের আঘাত বলেছেন। নারীরা আহত হয়। </a:t>
            </a:r>
          </a:p>
          <a:p>
            <a:pPr marL="342900" indent="-342900" algn="just">
              <a:buFont typeface="Wingdings" panose="05000000000000000000" pitchFamily="2" charset="2"/>
              <a:buChar char="v"/>
            </a:pPr>
            <a:r>
              <a:rPr lang="bn-BD" sz="2400" b="1" dirty="0" smtClean="0">
                <a:latin typeface="NikoshBAN" pitchFamily="2" charset="0"/>
                <a:cs typeface="NikoshBAN" pitchFamily="2" charset="0"/>
              </a:rPr>
              <a:t>জান্নাতের দু্’টি প্রান্ত বলতে সম্পূর্ণ জান্নাতকে বুঝানো হয়েছে। কেহ বলেন হাছান,হুছাইন (রাঃ) কে জান্নাতের পুর্ব থেকে পশ্চিম মানে সমগ্র পৃথিবীকে বুঝানো হয়েছে। দুজনকে জান্নাতী যুবকদের নেতা বলে ঘোষনা দিয়েছেন।</a:t>
            </a:r>
          </a:p>
        </p:txBody>
      </p:sp>
    </p:spTree>
    <p:extLst>
      <p:ext uri="{BB962C8B-B14F-4D97-AF65-F5344CB8AC3E}">
        <p14:creationId xmlns:p14="http://schemas.microsoft.com/office/powerpoint/2010/main" val="3230525626"/>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219200"/>
            <a:ext cx="6934200" cy="4708981"/>
          </a:xfrm>
          <a:prstGeom prst="rect">
            <a:avLst/>
          </a:prstGeom>
          <a:noFill/>
          <a:ln w="38100">
            <a:solidFill>
              <a:srgbClr val="0066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marL="342900" indent="-342900" algn="just">
              <a:buFont typeface="Wingdings" panose="05000000000000000000" pitchFamily="2" charset="2"/>
              <a:buChar char="v"/>
            </a:pPr>
            <a:r>
              <a:rPr lang="bn-BD" sz="2000" b="1" dirty="0" smtClean="0">
                <a:latin typeface="NikoshBAN" pitchFamily="2" charset="0"/>
                <a:cs typeface="NikoshBAN" pitchFamily="2" charset="0"/>
              </a:rPr>
              <a:t>ইসলামের বিধান অনুযায়ী নারী-পুরুষ প্রত্যেকের জন্য নিজ সৌর্ন্দযকে একে অপর থেকে আড়ালে রাখার যে বিশেষ ব্যবস্থা ইসলাম দিয়েছে তাকে হিজাব বা পর্দা বলে। পর্দার বিধান- ফরজ। নারী পুরুষের অবাদ মেলা মেশা মানব সভ্যতার পরিপন্থী।</a:t>
            </a:r>
          </a:p>
          <a:p>
            <a:pPr algn="just"/>
            <a:endParaRPr lang="bn-BD" sz="2000" b="1" dirty="0" smtClean="0">
              <a:latin typeface="NikoshBAN" pitchFamily="2" charset="0"/>
              <a:cs typeface="NikoshBAN" pitchFamily="2" charset="0"/>
            </a:endParaRPr>
          </a:p>
          <a:p>
            <a:pPr marL="342900" indent="-342900" algn="just">
              <a:buFont typeface="Wingdings" panose="05000000000000000000" pitchFamily="2" charset="2"/>
              <a:buChar char="v"/>
            </a:pPr>
            <a:r>
              <a:rPr lang="bn-BD" sz="2000" b="1" dirty="0" smtClean="0">
                <a:solidFill>
                  <a:srgbClr val="CC3300"/>
                </a:solidFill>
                <a:latin typeface="NikoshBAN" pitchFamily="2" charset="0"/>
                <a:cs typeface="NikoshBAN" pitchFamily="2" charset="0"/>
              </a:rPr>
              <a:t>এককথায় ইভটিজিং থেকে বাচার উপায় ইসলামী শরীয়ার অনুসরন। </a:t>
            </a:r>
            <a:r>
              <a:rPr lang="bn-BD" sz="2000" b="1" smtClean="0">
                <a:solidFill>
                  <a:srgbClr val="CC3300"/>
                </a:solidFill>
                <a:latin typeface="NikoshBAN" pitchFamily="2" charset="0"/>
                <a:cs typeface="NikoshBAN" pitchFamily="2" charset="0"/>
              </a:rPr>
              <a:t>নিম্নের বিষয়গুলি পালনের কোনো বিকল্প নেই।</a:t>
            </a:r>
            <a:endParaRPr lang="bn-BD" sz="2000" b="1" dirty="0" smtClean="0">
              <a:solidFill>
                <a:srgbClr val="CC3300"/>
              </a:solidFill>
              <a:latin typeface="NikoshBAN" pitchFamily="2" charset="0"/>
              <a:cs typeface="NikoshBAN" pitchFamily="2" charset="0"/>
            </a:endParaRP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১. পর্দা যৌনতা,অশ্লীলতা, ও পাপাচারিতার পথ বন্ধ করে।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২. সমাজকে কলুষমুক্ত করে।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৩. শান্তির সমাজ ঘরে।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৪. নারীর সতীত্ব রক্ষা করে।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৫. নারী জাতির মর্যাদা সংরক্ষণ করে।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৬. পুরুষকে চোখের ও মনের যিনা হতে মুক্ত রাখে।</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৭. সমাজ থেকে যিনা ব্যাভিচার দূর করে।</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৮. দাম্পত্য জীবন সুখময় করে তোলে।</a:t>
            </a:r>
          </a:p>
          <a:p>
            <a:pPr algn="just"/>
            <a:r>
              <a:rPr lang="bn-BD" sz="2000" b="1" dirty="0">
                <a:solidFill>
                  <a:schemeClr val="accent4">
                    <a:lumMod val="50000"/>
                  </a:schemeClr>
                </a:solidFill>
                <a:latin typeface="NikoshBAN" pitchFamily="2" charset="0"/>
                <a:cs typeface="NikoshBAN" pitchFamily="2" charset="0"/>
              </a:rPr>
              <a:t>	</a:t>
            </a:r>
            <a:r>
              <a:rPr lang="bn-BD" sz="2000" b="1" dirty="0" smtClean="0">
                <a:solidFill>
                  <a:schemeClr val="accent4">
                    <a:lumMod val="50000"/>
                  </a:schemeClr>
                </a:solidFill>
                <a:latin typeface="NikoshBAN" pitchFamily="2" charset="0"/>
                <a:cs typeface="NikoshBAN" pitchFamily="2" charset="0"/>
              </a:rPr>
              <a:t>৯. সুসৃঙ্খল সমাজ বিনির্মান করে।</a:t>
            </a:r>
          </a:p>
        </p:txBody>
      </p:sp>
    </p:spTree>
    <p:extLst>
      <p:ext uri="{BB962C8B-B14F-4D97-AF65-F5344CB8AC3E}">
        <p14:creationId xmlns:p14="http://schemas.microsoft.com/office/powerpoint/2010/main" val="17946260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2519" y="304800"/>
            <a:ext cx="2452053" cy="646331"/>
          </a:xfrm>
          <a:prstGeom prst="rect">
            <a:avLst/>
          </a:prstGeom>
          <a:ln w="28575">
            <a:solidFill>
              <a:srgbClr val="006600"/>
            </a:solidFill>
          </a:ln>
        </p:spPr>
        <p:txBody>
          <a:bodyPr wrap="square">
            <a:spAutoFit/>
          </a:bodyPr>
          <a:lstStyle/>
          <a:p>
            <a:pPr algn="ctr"/>
            <a:r>
              <a:rPr lang="bn-IN" sz="3600" b="1" dirty="0">
                <a:solidFill>
                  <a:srgbClr val="006600"/>
                </a:solidFill>
                <a:latin typeface="NikoshBAN" pitchFamily="2" charset="0"/>
                <a:cs typeface="NikoshBAN" pitchFamily="2" charset="0"/>
              </a:rPr>
              <a:t>একক কাজ</a:t>
            </a:r>
            <a:endParaRPr lang="en-US" sz="3600" b="1" dirty="0">
              <a:solidFill>
                <a:srgbClr val="006600"/>
              </a:solidFill>
              <a:latin typeface="NikoshBAN" pitchFamily="2" charset="0"/>
              <a:cs typeface="NikoshBAN" pitchFamily="2" charset="0"/>
            </a:endParaRPr>
          </a:p>
        </p:txBody>
      </p:sp>
      <p:sp>
        <p:nvSpPr>
          <p:cNvPr id="4" name="Rectangle 3"/>
          <p:cNvSpPr/>
          <p:nvPr/>
        </p:nvSpPr>
        <p:spPr>
          <a:xfrm>
            <a:off x="762000" y="1936283"/>
            <a:ext cx="3352800" cy="3477875"/>
          </a:xfrm>
          <a:prstGeom prst="rect">
            <a:avLst/>
          </a:prstGeom>
        </p:spPr>
        <p:txBody>
          <a:bodyPr wrap="square">
            <a:spAutoFit/>
          </a:bodyPr>
          <a:lstStyle/>
          <a:p>
            <a:pPr marL="457200" indent="-457200">
              <a:buFont typeface="Wingdings" panose="05000000000000000000" pitchFamily="2" charset="2"/>
              <a:buChar char="v"/>
            </a:pPr>
            <a:r>
              <a:rPr lang="bn-IN" sz="2000" b="1" dirty="0">
                <a:solidFill>
                  <a:srgbClr val="663300"/>
                </a:solidFill>
                <a:latin typeface="NikoshBAN" pitchFamily="2" charset="0"/>
                <a:cs typeface="NikoshBAN" pitchFamily="2" charset="0"/>
              </a:rPr>
              <a:t>জান্নাতের গুপ্তধন কে পাবেন </a:t>
            </a:r>
            <a:r>
              <a:rPr lang="bn-IN" sz="2000" b="1" dirty="0" smtClean="0">
                <a:solidFill>
                  <a:srgbClr val="663300"/>
                </a:solidFill>
                <a:latin typeface="NikoshBAN" pitchFamily="2" charset="0"/>
                <a:cs typeface="NikoshBAN" pitchFamily="2" charset="0"/>
              </a:rPr>
              <a:t>?</a:t>
            </a:r>
            <a:endParaRPr lang="bn-BD" sz="2000" b="1" dirty="0" smtClean="0">
              <a:solidFill>
                <a:srgbClr val="663300"/>
              </a:solidFill>
              <a:latin typeface="NikoshBAN" pitchFamily="2" charset="0"/>
              <a:cs typeface="NikoshBAN" pitchFamily="2" charset="0"/>
            </a:endParaRPr>
          </a:p>
          <a:p>
            <a:r>
              <a:rPr lang="bn-BD" b="1" dirty="0" smtClean="0">
                <a:latin typeface="NikoshBAN" pitchFamily="2" charset="0"/>
                <a:cs typeface="NikoshBAN" pitchFamily="2" charset="0"/>
              </a:rPr>
              <a:t>  </a:t>
            </a:r>
            <a:r>
              <a:rPr lang="bn-IN" b="1" dirty="0" smtClean="0">
                <a:latin typeface="NikoshBAN" pitchFamily="2" charset="0"/>
                <a:cs typeface="NikoshBAN" pitchFamily="2" charset="0"/>
              </a:rPr>
              <a:t>(</a:t>
            </a:r>
            <a:r>
              <a:rPr lang="bn-IN" b="1" dirty="0">
                <a:latin typeface="NikoshBAN" pitchFamily="2" charset="0"/>
                <a:cs typeface="NikoshBAN" pitchFamily="2" charset="0"/>
              </a:rPr>
              <a:t>ক) হযরত বেলাল</a:t>
            </a:r>
            <a:r>
              <a:rPr lang="en-US" b="1" dirty="0">
                <a:latin typeface="NikoshBAN" pitchFamily="2" charset="0"/>
                <a:cs typeface="NikoshBAN" pitchFamily="2" charset="0"/>
              </a:rPr>
              <a:t> </a:t>
            </a:r>
            <a:r>
              <a:rPr lang="bn-IN" b="1" dirty="0">
                <a:latin typeface="NikoshBAN" pitchFamily="2" charset="0"/>
                <a:cs typeface="NikoshBAN" pitchFamily="2" charset="0"/>
              </a:rPr>
              <a:t>(</a:t>
            </a:r>
            <a:r>
              <a:rPr lang="bn-IN" b="1" dirty="0" smtClean="0">
                <a:latin typeface="NikoshBAN" pitchFamily="2" charset="0"/>
                <a:cs typeface="NikoshBAN" pitchFamily="2" charset="0"/>
              </a:rPr>
              <a:t>রাঃ)</a:t>
            </a:r>
            <a:endParaRPr lang="bn-BD" b="1" dirty="0" smtClean="0">
              <a:latin typeface="NikoshBAN" pitchFamily="2" charset="0"/>
              <a:cs typeface="NikoshBAN" pitchFamily="2" charset="0"/>
            </a:endParaRPr>
          </a:p>
          <a:p>
            <a:r>
              <a:rPr lang="bn-BD" b="1" dirty="0" smtClean="0">
                <a:latin typeface="NikoshBAN" pitchFamily="2" charset="0"/>
                <a:cs typeface="NikoshBAN" pitchFamily="2" charset="0"/>
              </a:rPr>
              <a:t>  </a:t>
            </a:r>
            <a:r>
              <a:rPr lang="bn-IN" b="1" dirty="0" smtClean="0">
                <a:latin typeface="NikoshBAN" pitchFamily="2" charset="0"/>
                <a:cs typeface="NikoshBAN" pitchFamily="2" charset="0"/>
              </a:rPr>
              <a:t>(খ) হযরত আয়েশা</a:t>
            </a:r>
            <a:r>
              <a:rPr lang="en-US" b="1" dirty="0" smtClean="0">
                <a:latin typeface="NikoshBAN" pitchFamily="2" charset="0"/>
                <a:cs typeface="NikoshBAN" pitchFamily="2" charset="0"/>
              </a:rPr>
              <a:t> </a:t>
            </a:r>
            <a:r>
              <a:rPr lang="bn-IN" b="1" dirty="0" smtClean="0">
                <a:latin typeface="NikoshBAN" pitchFamily="2" charset="0"/>
                <a:cs typeface="NikoshBAN" pitchFamily="2" charset="0"/>
              </a:rPr>
              <a:t>(রাঃ)</a:t>
            </a:r>
            <a:endParaRPr lang="bn-BD" b="1" dirty="0">
              <a:latin typeface="NikoshBAN" pitchFamily="2" charset="0"/>
              <a:cs typeface="NikoshBAN" pitchFamily="2" charset="0"/>
            </a:endParaRPr>
          </a:p>
          <a:p>
            <a:pPr marL="285750" indent="-285750">
              <a:buFont typeface="Wingdings" panose="05000000000000000000" pitchFamily="2" charset="2"/>
              <a:buChar char="ü"/>
            </a:pPr>
            <a:r>
              <a:rPr lang="bn-BD" b="1" dirty="0" smtClean="0">
                <a:latin typeface="NikoshBAN" pitchFamily="2" charset="0"/>
                <a:cs typeface="NikoshBAN" pitchFamily="2" charset="0"/>
              </a:rPr>
              <a:t> </a:t>
            </a:r>
            <a:r>
              <a:rPr lang="bn-IN" b="1" dirty="0" smtClean="0">
                <a:latin typeface="NikoshBAN" pitchFamily="2" charset="0"/>
                <a:cs typeface="NikoshBAN" pitchFamily="2" charset="0"/>
              </a:rPr>
              <a:t>(</a:t>
            </a:r>
            <a:r>
              <a:rPr lang="bn-IN" b="1" dirty="0">
                <a:latin typeface="NikoshBAN" pitchFamily="2" charset="0"/>
                <a:cs typeface="NikoshBAN" pitchFamily="2" charset="0"/>
              </a:rPr>
              <a:t>গ) হযরত আলী</a:t>
            </a:r>
            <a:r>
              <a:rPr lang="en-US" b="1" dirty="0">
                <a:latin typeface="NikoshBAN" pitchFamily="2" charset="0"/>
                <a:cs typeface="NikoshBAN" pitchFamily="2" charset="0"/>
              </a:rPr>
              <a:t> </a:t>
            </a:r>
            <a:r>
              <a:rPr lang="bn-IN" b="1" dirty="0">
                <a:latin typeface="NikoshBAN" pitchFamily="2" charset="0"/>
                <a:cs typeface="NikoshBAN" pitchFamily="2" charset="0"/>
              </a:rPr>
              <a:t>(রাঃ</a:t>
            </a:r>
            <a:r>
              <a:rPr lang="bn-IN" b="1" dirty="0" smtClean="0">
                <a:latin typeface="NikoshBAN" pitchFamily="2" charset="0"/>
                <a:cs typeface="NikoshBAN" pitchFamily="2" charset="0"/>
              </a:rPr>
              <a:t>)</a:t>
            </a:r>
            <a:endParaRPr lang="bn-BD" b="1" dirty="0" smtClean="0">
              <a:latin typeface="NikoshBAN" pitchFamily="2" charset="0"/>
              <a:cs typeface="NikoshBAN" pitchFamily="2" charset="0"/>
            </a:endParaRPr>
          </a:p>
          <a:p>
            <a:r>
              <a:rPr lang="bn-BD" b="1" dirty="0">
                <a:latin typeface="NikoshBAN" pitchFamily="2" charset="0"/>
                <a:cs typeface="NikoshBAN" pitchFamily="2" charset="0"/>
              </a:rPr>
              <a:t> </a:t>
            </a:r>
            <a:r>
              <a:rPr lang="bn-BD" b="1" dirty="0" smtClean="0">
                <a:latin typeface="NikoshBAN" pitchFamily="2" charset="0"/>
                <a:cs typeface="NikoshBAN" pitchFamily="2" charset="0"/>
              </a:rPr>
              <a:t> </a:t>
            </a:r>
            <a:r>
              <a:rPr lang="bn-IN" b="1" dirty="0" smtClean="0">
                <a:latin typeface="NikoshBAN" pitchFamily="2" charset="0"/>
                <a:cs typeface="NikoshBAN" pitchFamily="2" charset="0"/>
              </a:rPr>
              <a:t>(</a:t>
            </a:r>
            <a:r>
              <a:rPr lang="bn-IN" b="1" dirty="0">
                <a:latin typeface="NikoshBAN" pitchFamily="2" charset="0"/>
                <a:cs typeface="NikoshBAN" pitchFamily="2" charset="0"/>
              </a:rPr>
              <a:t>ঘ) হযরত ওসমান</a:t>
            </a:r>
            <a:r>
              <a:rPr lang="en-US" b="1" dirty="0">
                <a:latin typeface="NikoshBAN" pitchFamily="2" charset="0"/>
                <a:cs typeface="NikoshBAN" pitchFamily="2" charset="0"/>
              </a:rPr>
              <a:t> </a:t>
            </a:r>
            <a:r>
              <a:rPr lang="bn-IN" b="1" dirty="0">
                <a:latin typeface="NikoshBAN" pitchFamily="2" charset="0"/>
                <a:cs typeface="NikoshBAN" pitchFamily="2" charset="0"/>
              </a:rPr>
              <a:t>(রাঃ)</a:t>
            </a:r>
          </a:p>
          <a:p>
            <a:endParaRPr lang="en-US" sz="2400" b="1" dirty="0">
              <a:latin typeface="NikoshBAN" pitchFamily="2" charset="0"/>
              <a:cs typeface="NikoshBAN" pitchFamily="2" charset="0"/>
            </a:endParaRPr>
          </a:p>
          <a:p>
            <a:pPr marL="342900" indent="-342900">
              <a:buFont typeface="Wingdings" panose="05000000000000000000" pitchFamily="2" charset="2"/>
              <a:buChar char="v"/>
            </a:pPr>
            <a:r>
              <a:rPr lang="bn-IN" sz="2400" b="1" dirty="0" smtClean="0">
                <a:solidFill>
                  <a:srgbClr val="663300"/>
                </a:solidFill>
                <a:latin typeface="NikoshBAN" pitchFamily="2" charset="0"/>
                <a:cs typeface="NikoshBAN" pitchFamily="2" charset="0"/>
              </a:rPr>
              <a:t> অশ্লীলতা</a:t>
            </a:r>
            <a:r>
              <a:rPr lang="bn-BD" sz="2400" b="1" dirty="0" smtClean="0">
                <a:solidFill>
                  <a:srgbClr val="663300"/>
                </a:solidFill>
                <a:latin typeface="NikoshBAN" pitchFamily="2" charset="0"/>
                <a:cs typeface="NikoshBAN" pitchFamily="2" charset="0"/>
              </a:rPr>
              <a:t>র আদেশ দাতা কে</a:t>
            </a:r>
            <a:r>
              <a:rPr lang="bn-IN" sz="2400" b="1" dirty="0" smtClean="0">
                <a:solidFill>
                  <a:srgbClr val="663300"/>
                </a:solidFill>
                <a:latin typeface="NikoshBAN" pitchFamily="2" charset="0"/>
                <a:cs typeface="NikoshBAN" pitchFamily="2" charset="0"/>
              </a:rPr>
              <a:t>?</a:t>
            </a:r>
            <a:endParaRPr lang="bn-IN" sz="2400" b="1" dirty="0">
              <a:solidFill>
                <a:srgbClr val="663300"/>
              </a:solidFill>
              <a:latin typeface="NikoshBAN" pitchFamily="2" charset="0"/>
              <a:cs typeface="NikoshBAN" pitchFamily="2" charset="0"/>
            </a:endParaRPr>
          </a:p>
          <a:p>
            <a:pPr marL="342900" indent="-342900">
              <a:buFont typeface="Wingdings" panose="05000000000000000000" pitchFamily="2" charset="2"/>
              <a:buChar char="ü"/>
            </a:pPr>
            <a:r>
              <a:rPr lang="bn-BD" sz="2000" b="1" dirty="0" smtClean="0">
                <a:latin typeface="NikoshBAN" pitchFamily="2" charset="0"/>
                <a:cs typeface="NikoshBAN" pitchFamily="2" charset="0"/>
              </a:rPr>
              <a:t>	</a:t>
            </a:r>
            <a:r>
              <a:rPr lang="bn-IN" sz="2000" b="1" dirty="0" smtClean="0">
                <a:latin typeface="NikoshBAN" pitchFamily="2" charset="0"/>
                <a:cs typeface="NikoshBAN" pitchFamily="2" charset="0"/>
              </a:rPr>
              <a:t>(</a:t>
            </a:r>
            <a:r>
              <a:rPr lang="bn-IN" sz="2000" b="1" dirty="0">
                <a:latin typeface="NikoshBAN" pitchFamily="2" charset="0"/>
                <a:cs typeface="NikoshBAN" pitchFamily="2" charset="0"/>
              </a:rPr>
              <a:t>ক) </a:t>
            </a:r>
            <a:r>
              <a:rPr lang="bn-BD" sz="2000" b="1" dirty="0" smtClean="0">
                <a:latin typeface="NikoshBAN" pitchFamily="2" charset="0"/>
                <a:cs typeface="NikoshBAN" pitchFamily="2" charset="0"/>
              </a:rPr>
              <a:t>শয়তান</a:t>
            </a:r>
            <a:r>
              <a:rPr lang="bn-IN" sz="2000" b="1" dirty="0" smtClean="0">
                <a:latin typeface="NikoshBAN" pitchFamily="2" charset="0"/>
                <a:cs typeface="NikoshBAN" pitchFamily="2" charset="0"/>
              </a:rPr>
              <a:t>          </a:t>
            </a:r>
            <a:endParaRPr lang="bn-BD" sz="2000" b="1" dirty="0" smtClean="0">
              <a:latin typeface="NikoshBAN" pitchFamily="2" charset="0"/>
              <a:cs typeface="NikoshBAN" pitchFamily="2" charset="0"/>
            </a:endParaRPr>
          </a:p>
          <a:p>
            <a:r>
              <a:rPr lang="bn-BD" sz="2000" b="1" dirty="0" smtClean="0">
                <a:latin typeface="NikoshBAN" pitchFamily="2" charset="0"/>
                <a:cs typeface="NikoshBAN" pitchFamily="2" charset="0"/>
              </a:rPr>
              <a:t>	</a:t>
            </a:r>
            <a:r>
              <a:rPr lang="bn-IN" sz="2000" b="1" dirty="0" smtClean="0">
                <a:latin typeface="NikoshBAN" pitchFamily="2" charset="0"/>
                <a:cs typeface="NikoshBAN" pitchFamily="2" charset="0"/>
              </a:rPr>
              <a:t>(</a:t>
            </a:r>
            <a:r>
              <a:rPr lang="bn-IN" sz="2000" b="1" dirty="0">
                <a:latin typeface="NikoshBAN" pitchFamily="2" charset="0"/>
                <a:cs typeface="NikoshBAN" pitchFamily="2" charset="0"/>
              </a:rPr>
              <a:t>খ</a:t>
            </a:r>
            <a:r>
              <a:rPr lang="bn-IN" sz="2000" b="1" dirty="0" smtClean="0">
                <a:latin typeface="NikoshBAN" pitchFamily="2" charset="0"/>
                <a:cs typeface="NikoshBAN" pitchFamily="2" charset="0"/>
              </a:rPr>
              <a:t>)</a:t>
            </a:r>
            <a:r>
              <a:rPr lang="bn-BD" sz="2000" b="1" dirty="0" smtClean="0">
                <a:latin typeface="NikoshBAN" pitchFamily="2" charset="0"/>
                <a:cs typeface="NikoshBAN" pitchFamily="2" charset="0"/>
              </a:rPr>
              <a:t> মন্দ বন্ধু</a:t>
            </a:r>
            <a:r>
              <a:rPr lang="bn-IN" sz="2000" b="1" dirty="0" smtClean="0">
                <a:latin typeface="NikoshBAN" pitchFamily="2" charset="0"/>
                <a:cs typeface="NikoshBAN" pitchFamily="2" charset="0"/>
              </a:rPr>
              <a:t> </a:t>
            </a:r>
            <a:endParaRPr lang="bn-IN" sz="2000" b="1" dirty="0">
              <a:latin typeface="NikoshBAN" pitchFamily="2" charset="0"/>
              <a:cs typeface="NikoshBAN" pitchFamily="2" charset="0"/>
            </a:endParaRPr>
          </a:p>
          <a:p>
            <a:r>
              <a:rPr lang="bn-BD" sz="2000" b="1" dirty="0" smtClean="0">
                <a:latin typeface="NikoshBAN" pitchFamily="2" charset="0"/>
                <a:cs typeface="NikoshBAN" pitchFamily="2" charset="0"/>
              </a:rPr>
              <a:t>	</a:t>
            </a:r>
            <a:r>
              <a:rPr lang="bn-IN" sz="2000" b="1" dirty="0" smtClean="0">
                <a:latin typeface="NikoshBAN" pitchFamily="2" charset="0"/>
                <a:cs typeface="NikoshBAN" pitchFamily="2" charset="0"/>
              </a:rPr>
              <a:t>(</a:t>
            </a:r>
            <a:r>
              <a:rPr lang="bn-IN" sz="2000" b="1" dirty="0">
                <a:latin typeface="NikoshBAN" pitchFamily="2" charset="0"/>
                <a:cs typeface="NikoshBAN" pitchFamily="2" charset="0"/>
              </a:rPr>
              <a:t>গ) </a:t>
            </a:r>
            <a:r>
              <a:rPr lang="bn-BD" sz="2000" b="1" dirty="0" smtClean="0">
                <a:latin typeface="NikoshBAN" pitchFamily="2" charset="0"/>
                <a:cs typeface="NikoshBAN" pitchFamily="2" charset="0"/>
              </a:rPr>
              <a:t>মন্দ নেতা</a:t>
            </a:r>
            <a:r>
              <a:rPr lang="bn-IN" sz="2000" b="1" dirty="0" smtClean="0">
                <a:latin typeface="NikoshBAN" pitchFamily="2" charset="0"/>
                <a:cs typeface="NikoshBAN" pitchFamily="2" charset="0"/>
              </a:rPr>
              <a:t>        </a:t>
            </a:r>
            <a:endParaRPr lang="bn-BD" sz="2000" b="1" dirty="0" smtClean="0">
              <a:latin typeface="NikoshBAN" pitchFamily="2" charset="0"/>
              <a:cs typeface="NikoshBAN" pitchFamily="2" charset="0"/>
            </a:endParaRPr>
          </a:p>
          <a:p>
            <a:r>
              <a:rPr lang="bn-BD" sz="2000" b="1" dirty="0">
                <a:latin typeface="NikoshBAN" pitchFamily="2" charset="0"/>
                <a:cs typeface="NikoshBAN" pitchFamily="2" charset="0"/>
              </a:rPr>
              <a:t>	</a:t>
            </a:r>
            <a:r>
              <a:rPr lang="bn-IN" sz="2000" b="1" dirty="0" smtClean="0">
                <a:latin typeface="NikoshBAN" pitchFamily="2" charset="0"/>
                <a:cs typeface="NikoshBAN" pitchFamily="2" charset="0"/>
              </a:rPr>
              <a:t> </a:t>
            </a:r>
            <a:r>
              <a:rPr lang="bn-IN" sz="2000" b="1" dirty="0">
                <a:latin typeface="NikoshBAN" pitchFamily="2" charset="0"/>
                <a:cs typeface="NikoshBAN" pitchFamily="2" charset="0"/>
              </a:rPr>
              <a:t>(ঘ) </a:t>
            </a:r>
            <a:r>
              <a:rPr lang="bn-BD" sz="2000" b="1" dirty="0" smtClean="0">
                <a:latin typeface="NikoshBAN" pitchFamily="2" charset="0"/>
                <a:cs typeface="NikoshBAN" pitchFamily="2" charset="0"/>
              </a:rPr>
              <a:t>মনের কু্চিন্তা</a:t>
            </a:r>
            <a:r>
              <a:rPr lang="bn-IN" sz="2000" b="1" dirty="0" smtClean="0">
                <a:latin typeface="NikoshBAN" pitchFamily="2" charset="0"/>
                <a:cs typeface="NikoshBAN" pitchFamily="2" charset="0"/>
              </a:rPr>
              <a:t>।</a:t>
            </a:r>
            <a:endParaRPr lang="bn-IN" sz="2000" b="1" dirty="0">
              <a:latin typeface="NikoshBAN" pitchFamily="2" charset="0"/>
              <a:cs typeface="NikoshBAN" pitchFamily="2" charset="0"/>
            </a:endParaRPr>
          </a:p>
        </p:txBody>
      </p:sp>
      <p:sp>
        <p:nvSpPr>
          <p:cNvPr id="7" name="Rectangle 6"/>
          <p:cNvSpPr/>
          <p:nvPr/>
        </p:nvSpPr>
        <p:spPr>
          <a:xfrm>
            <a:off x="4455422" y="1932872"/>
            <a:ext cx="2578299" cy="1508105"/>
          </a:xfrm>
          <a:prstGeom prst="rect">
            <a:avLst/>
          </a:prstGeom>
        </p:spPr>
        <p:txBody>
          <a:bodyPr wrap="square">
            <a:spAutoFit/>
          </a:bodyPr>
          <a:lstStyle/>
          <a:p>
            <a:pPr marL="285750" indent="-285750">
              <a:buFont typeface="Wingdings" panose="05000000000000000000" pitchFamily="2" charset="2"/>
              <a:buChar char="v"/>
            </a:pPr>
            <a:r>
              <a:rPr lang="bn-BD" sz="2000" b="1" dirty="0">
                <a:solidFill>
                  <a:srgbClr val="663300"/>
                </a:solidFill>
                <a:latin typeface="NikoshBAN" panose="02000000000000000000" pitchFamily="2" charset="0"/>
                <a:cs typeface="NikoshBAN" panose="02000000000000000000" pitchFamily="2" charset="0"/>
              </a:rPr>
              <a:t>ইভটিজিং কেমন </a:t>
            </a:r>
            <a:r>
              <a:rPr lang="bn-BD" sz="2000" b="1" dirty="0" smtClean="0">
                <a:solidFill>
                  <a:srgbClr val="663300"/>
                </a:solidFill>
                <a:latin typeface="NikoshBAN" panose="02000000000000000000" pitchFamily="2" charset="0"/>
                <a:cs typeface="NikoshBAN" panose="02000000000000000000" pitchFamily="2" charset="0"/>
              </a:rPr>
              <a:t>ব্যাধি </a:t>
            </a:r>
            <a:r>
              <a:rPr lang="en-US" sz="2000" b="1" dirty="0" smtClean="0">
                <a:solidFill>
                  <a:srgbClr val="663300"/>
                </a:solidFill>
                <a:latin typeface="NikoshBAN" panose="02000000000000000000" pitchFamily="2" charset="0"/>
                <a:cs typeface="NikoshBAN" panose="02000000000000000000" pitchFamily="2" charset="0"/>
              </a:rPr>
              <a:t>?</a:t>
            </a:r>
            <a:endParaRPr lang="bn-BD" sz="2000" b="1" dirty="0" smtClean="0">
              <a:solidFill>
                <a:srgbClr val="663300"/>
              </a:solidFill>
              <a:latin typeface="NikoshBAN" panose="02000000000000000000" pitchFamily="2" charset="0"/>
              <a:cs typeface="NikoshBAN" panose="02000000000000000000" pitchFamily="2" charset="0"/>
            </a:endParaRPr>
          </a:p>
          <a:p>
            <a:r>
              <a:rPr lang="bn-BD" b="1" dirty="0" smtClean="0">
                <a:solidFill>
                  <a:schemeClr val="tx2">
                    <a:lumMod val="50000"/>
                  </a:schemeClr>
                </a:solidFill>
                <a:latin typeface="NikoshBAN" panose="02000000000000000000" pitchFamily="2" charset="0"/>
                <a:cs typeface="NikoshBAN" panose="02000000000000000000" pitchFamily="2" charset="0"/>
              </a:rPr>
              <a:t>	(ক) মহামারি	</a:t>
            </a:r>
          </a:p>
          <a:p>
            <a:pPr marL="285750" indent="-285750">
              <a:buFont typeface="Wingdings" panose="05000000000000000000" pitchFamily="2" charset="2"/>
              <a:buChar char="ü"/>
            </a:pPr>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(খ) সামাজিক</a:t>
            </a:r>
          </a:p>
          <a:p>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(গ) ক্যান্সার</a:t>
            </a:r>
          </a:p>
          <a:p>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(ঘ) বিষফোঁড়া	</a:t>
            </a:r>
            <a:endParaRPr lang="en-US" b="1" dirty="0">
              <a:solidFill>
                <a:schemeClr val="tx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518545" y="3675221"/>
            <a:ext cx="2743200" cy="1815882"/>
          </a:xfrm>
          <a:prstGeom prst="rect">
            <a:avLst/>
          </a:prstGeom>
          <a:noFill/>
        </p:spPr>
        <p:txBody>
          <a:bodyPr wrap="square" rtlCol="0">
            <a:spAutoFit/>
          </a:bodyPr>
          <a:lstStyle/>
          <a:p>
            <a:pPr marL="285750" indent="-285750">
              <a:buFont typeface="Wingdings" panose="05000000000000000000" pitchFamily="2" charset="2"/>
              <a:buChar char="v"/>
            </a:pPr>
            <a:r>
              <a:rPr lang="bn-BD" sz="2000" b="1" dirty="0" smtClean="0">
                <a:solidFill>
                  <a:srgbClr val="663300"/>
                </a:solidFill>
                <a:latin typeface="NikoshBAN" panose="02000000000000000000" pitchFamily="2" charset="0"/>
                <a:cs typeface="NikoshBAN" panose="02000000000000000000" pitchFamily="2" charset="0"/>
              </a:rPr>
              <a:t>বেগানা মহিলাদের দিকে দৃষ্টি নিক্ষেপের হুকুম কি</a:t>
            </a:r>
            <a:r>
              <a:rPr lang="en-US" sz="2000" b="1" dirty="0">
                <a:solidFill>
                  <a:srgbClr val="663300"/>
                </a:solidFill>
                <a:latin typeface="NikoshBAN" panose="02000000000000000000" pitchFamily="2" charset="0"/>
                <a:cs typeface="NikoshBAN" panose="02000000000000000000" pitchFamily="2" charset="0"/>
              </a:rPr>
              <a:t> </a:t>
            </a:r>
            <a:r>
              <a:rPr lang="en-US" sz="2000" b="1" dirty="0" smtClean="0">
                <a:solidFill>
                  <a:srgbClr val="663300"/>
                </a:solidFill>
                <a:latin typeface="NikoshBAN" panose="02000000000000000000" pitchFamily="2" charset="0"/>
                <a:cs typeface="NikoshBAN" panose="02000000000000000000" pitchFamily="2" charset="0"/>
              </a:rPr>
              <a:t>?</a:t>
            </a:r>
            <a:endParaRPr lang="bn-BD" sz="2000" b="1" dirty="0" smtClean="0">
              <a:solidFill>
                <a:srgbClr val="663300"/>
              </a:solidFill>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ü"/>
            </a:pPr>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(ক) হারাম</a:t>
            </a:r>
          </a:p>
          <a:p>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(খ) অনুচিত</a:t>
            </a:r>
          </a:p>
          <a:p>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(গ) মাকরুহ</a:t>
            </a:r>
          </a:p>
          <a:p>
            <a:r>
              <a:rPr lang="bn-BD" b="1" dirty="0">
                <a:solidFill>
                  <a:schemeClr val="tx2">
                    <a:lumMod val="50000"/>
                  </a:schemeClr>
                </a:solidFill>
                <a:latin typeface="NikoshBAN" panose="02000000000000000000" pitchFamily="2" charset="0"/>
                <a:cs typeface="NikoshBAN" panose="02000000000000000000" pitchFamily="2" charset="0"/>
              </a:rPr>
              <a:t>	</a:t>
            </a:r>
            <a:r>
              <a:rPr lang="bn-BD" b="1" dirty="0" smtClean="0">
                <a:solidFill>
                  <a:schemeClr val="tx2">
                    <a:lumMod val="50000"/>
                  </a:schemeClr>
                </a:solidFill>
                <a:latin typeface="NikoshBAN" panose="02000000000000000000" pitchFamily="2" charset="0"/>
                <a:cs typeface="NikoshBAN" panose="02000000000000000000" pitchFamily="2" charset="0"/>
              </a:rPr>
              <a:t>(ঘ) মাকরুহ তাহরীমি</a:t>
            </a:r>
            <a:endParaRPr lang="en-US" dirty="0">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838200" y="2209800"/>
            <a:ext cx="6629400" cy="2514600"/>
          </a:xfrm>
          <a:prstGeom prst="bevel">
            <a:avLst>
              <a:gd name="adj" fmla="val 3423"/>
            </a:avLst>
          </a:prstGeom>
          <a:noFill/>
          <a:ln w="571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buFont typeface="Wingdings" panose="05000000000000000000" pitchFamily="2" charset="2"/>
              <a:buChar char="v"/>
            </a:pPr>
            <a:r>
              <a:rPr lang="bn-IN" sz="2400" b="1" dirty="0">
                <a:solidFill>
                  <a:srgbClr val="003300"/>
                </a:solidFill>
                <a:latin typeface="NikoshBAN" panose="02000000000000000000" pitchFamily="2" charset="0"/>
                <a:cs typeface="NikoshBAN" panose="02000000000000000000" pitchFamily="2" charset="0"/>
              </a:rPr>
              <a:t>ইভটিজিং এর কুফল আলোচনা কর</a:t>
            </a:r>
            <a:r>
              <a:rPr lang="bn-IN" sz="2400" b="1" dirty="0" smtClean="0">
                <a:solidFill>
                  <a:srgbClr val="003300"/>
                </a:solidFill>
                <a:latin typeface="NikoshBAN" panose="02000000000000000000" pitchFamily="2" charset="0"/>
                <a:cs typeface="NikoshBAN" panose="02000000000000000000" pitchFamily="2" charset="0"/>
              </a:rPr>
              <a:t>!</a:t>
            </a:r>
            <a:endParaRPr lang="bn-BD" sz="2400" b="1" dirty="0" smtClean="0">
              <a:solidFill>
                <a:srgbClr val="003300"/>
              </a:solidFill>
              <a:latin typeface="NikoshBAN" panose="02000000000000000000" pitchFamily="2" charset="0"/>
              <a:cs typeface="NikoshBAN" panose="02000000000000000000" pitchFamily="2" charset="0"/>
            </a:endParaRPr>
          </a:p>
          <a:p>
            <a:pPr marL="685800" indent="-685800">
              <a:buFont typeface="Wingdings" panose="05000000000000000000" pitchFamily="2" charset="2"/>
              <a:buChar char="v"/>
            </a:pPr>
            <a:r>
              <a:rPr lang="bn-BD" sz="2400" b="1" dirty="0" smtClean="0">
                <a:solidFill>
                  <a:srgbClr val="003300"/>
                </a:solidFill>
                <a:latin typeface="NikoshBAN" panose="02000000000000000000" pitchFamily="2" charset="0"/>
                <a:cs typeface="NikoshBAN" panose="02000000000000000000" pitchFamily="2" charset="0"/>
              </a:rPr>
              <a:t>ইভটিজিং সমূলে উৎখাতের উপায় কী</a:t>
            </a:r>
            <a:r>
              <a:rPr lang="en-US" sz="2400" b="1" dirty="0" smtClean="0">
                <a:solidFill>
                  <a:srgbClr val="003300"/>
                </a:solidFill>
                <a:latin typeface="NikoshBAN" panose="02000000000000000000" pitchFamily="2" charset="0"/>
                <a:cs typeface="NikoshBAN" panose="02000000000000000000" pitchFamily="2" charset="0"/>
              </a:rPr>
              <a:t>?</a:t>
            </a:r>
            <a:r>
              <a:rPr lang="bn-BD" sz="2400" b="1" dirty="0" smtClean="0">
                <a:solidFill>
                  <a:srgbClr val="003300"/>
                </a:solidFill>
                <a:latin typeface="NikoshBAN" panose="02000000000000000000" pitchFamily="2" charset="0"/>
                <a:cs typeface="NikoshBAN" panose="02000000000000000000" pitchFamily="2" charset="0"/>
              </a:rPr>
              <a:t> বর্ণনা কর।</a:t>
            </a:r>
          </a:p>
          <a:p>
            <a:pPr marL="685800" indent="-685800">
              <a:buFont typeface="Wingdings" panose="05000000000000000000" pitchFamily="2" charset="2"/>
              <a:buChar char="v"/>
            </a:pPr>
            <a:r>
              <a:rPr lang="bn-BD" sz="2400" b="1" dirty="0" smtClean="0">
                <a:solidFill>
                  <a:srgbClr val="003300"/>
                </a:solidFill>
                <a:latin typeface="NikoshBAN" panose="02000000000000000000" pitchFamily="2" charset="0"/>
                <a:cs typeface="NikoshBAN" panose="02000000000000000000" pitchFamily="2" charset="0"/>
              </a:rPr>
              <a:t>নারী পুরুষ সবার জন্য পর্দা ফরজ্’’ বুঝিয়ে লিখ।</a:t>
            </a:r>
            <a:endParaRPr lang="en-US" sz="2400" b="1" dirty="0">
              <a:solidFill>
                <a:srgbClr val="003300"/>
              </a:solidFill>
              <a:latin typeface="NikoshBAN" panose="02000000000000000000" pitchFamily="2" charset="0"/>
              <a:cs typeface="NikoshBAN" panose="02000000000000000000" pitchFamily="2" charset="0"/>
            </a:endParaRPr>
          </a:p>
        </p:txBody>
      </p:sp>
      <p:sp>
        <p:nvSpPr>
          <p:cNvPr id="4" name="Rectangle 3"/>
          <p:cNvSpPr/>
          <p:nvPr/>
        </p:nvSpPr>
        <p:spPr>
          <a:xfrm>
            <a:off x="2895600" y="1447800"/>
            <a:ext cx="2514600" cy="619836"/>
          </a:xfrm>
          <a:prstGeom prst="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solidFill>
                  <a:srgbClr val="003300"/>
                </a:solidFill>
                <a:latin typeface="NikoshBAN" panose="02000000000000000000" pitchFamily="2" charset="0"/>
                <a:cs typeface="NikoshBAN" panose="02000000000000000000" pitchFamily="2" charset="0"/>
              </a:rPr>
              <a:t>দলীয় কাজ</a:t>
            </a:r>
            <a:endParaRPr lang="en-US" sz="3200" b="1" dirty="0">
              <a:solidFill>
                <a:srgbClr val="003300"/>
              </a:solidFill>
              <a:latin typeface="NikoshBAN" panose="02000000000000000000" pitchFamily="2" charset="0"/>
              <a:cs typeface="NikoshBAN" panose="02000000000000000000" pitchFamily="2" charset="0"/>
            </a:endParaRPr>
          </a:p>
        </p:txBody>
      </p:sp>
      <p:sp>
        <p:nvSpPr>
          <p:cNvPr id="5" name="Rectangle 4"/>
          <p:cNvSpPr/>
          <p:nvPr/>
        </p:nvSpPr>
        <p:spPr>
          <a:xfrm>
            <a:off x="4423562" y="3244334"/>
            <a:ext cx="296876" cy="369332"/>
          </a:xfrm>
          <a:prstGeom prst="rect">
            <a:avLst/>
          </a:prstGeom>
        </p:spPr>
        <p:txBody>
          <a:bodyPr wrap="none">
            <a:spAutoFit/>
          </a:bodyPr>
          <a:lstStyle/>
          <a:p>
            <a:r>
              <a:rPr lang="en-US" b="1" dirty="0">
                <a:solidFill>
                  <a:schemeClr val="tx2">
                    <a:lumMod val="50000"/>
                  </a:schemeClr>
                </a:solidFill>
                <a:latin typeface="NikoshBAN" panose="02000000000000000000" pitchFamily="2" charset="0"/>
                <a:cs typeface="NikoshBAN" panose="02000000000000000000" pitchFamily="2" charset="0"/>
              </a:rPr>
              <a:t>?</a:t>
            </a:r>
            <a:endParaRPr lang="en-US" dirty="0"/>
          </a:p>
        </p:txBody>
      </p:sp>
      <p:pic>
        <p:nvPicPr>
          <p:cNvPr id="6" name="Picture 5"/>
          <p:cNvPicPr>
            <a:picLocks noChangeAspect="1"/>
          </p:cNvPicPr>
          <p:nvPr/>
        </p:nvPicPr>
        <p:blipFill>
          <a:blip r:embed="rId2"/>
          <a:stretch>
            <a:fillRect/>
          </a:stretch>
        </p:blipFill>
        <p:spPr>
          <a:xfrm>
            <a:off x="4370814" y="3182090"/>
            <a:ext cx="402371" cy="4938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1447800" y="1447800"/>
            <a:ext cx="6019800" cy="685800"/>
          </a:xfrm>
          <a:prstGeom prst="triangle">
            <a:avLst>
              <a:gd name="adj" fmla="val 48187"/>
            </a:avLst>
          </a:prstGeom>
          <a:no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003300"/>
                </a:solidFill>
                <a:latin typeface="NikoshBAN" pitchFamily="2" charset="0"/>
                <a:cs typeface="NikoshBAN" pitchFamily="2" charset="0"/>
              </a:rPr>
              <a:t>বাড়ীর কাজ</a:t>
            </a:r>
            <a:endParaRPr lang="en-US" sz="3600" b="1" dirty="0">
              <a:solidFill>
                <a:srgbClr val="003300"/>
              </a:solidFill>
              <a:latin typeface="NikoshBAN" pitchFamily="2" charset="0"/>
              <a:cs typeface="NikoshBAN" pitchFamily="2" charset="0"/>
            </a:endParaRPr>
          </a:p>
        </p:txBody>
      </p:sp>
      <p:sp>
        <p:nvSpPr>
          <p:cNvPr id="3" name="Bevel 2"/>
          <p:cNvSpPr/>
          <p:nvPr/>
        </p:nvSpPr>
        <p:spPr>
          <a:xfrm>
            <a:off x="1371600" y="2514600"/>
            <a:ext cx="6096000" cy="2057400"/>
          </a:xfrm>
          <a:prstGeom prst="bevel">
            <a:avLst>
              <a:gd name="adj" fmla="val 2131"/>
            </a:avLst>
          </a:prstGeom>
          <a:noFill/>
          <a:ln w="38100">
            <a:solidFill>
              <a:srgbClr val="0066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anose="05000000000000000000" pitchFamily="2" charset="2"/>
              <a:buChar char="q"/>
            </a:pPr>
            <a:r>
              <a:rPr lang="bn-BD" sz="2800" b="1" dirty="0" smtClean="0">
                <a:solidFill>
                  <a:srgbClr val="006600"/>
                </a:solidFill>
                <a:latin typeface="NikoshBAN" pitchFamily="2" charset="0"/>
                <a:cs typeface="NikoshBAN" pitchFamily="2" charset="0"/>
              </a:rPr>
              <a:t>হযরত আলী (রাঃ) কে ছিলেন</a:t>
            </a:r>
            <a:r>
              <a:rPr lang="en-US" sz="2800" b="1" dirty="0" smtClean="0">
                <a:solidFill>
                  <a:srgbClr val="006600"/>
                </a:solidFill>
                <a:latin typeface="NikoshBAN" pitchFamily="2" charset="0"/>
                <a:cs typeface="NikoshBAN" pitchFamily="2" charset="0"/>
              </a:rPr>
              <a:t>? তাঁর মর্যাদা সম্পর্কে যা জান লেখ।</a:t>
            </a:r>
            <a:endParaRPr lang="bn-IN" sz="2800" b="1" dirty="0">
              <a:solidFill>
                <a:srgbClr val="006600"/>
              </a:solidFill>
              <a:latin typeface="NikoshBAN" pitchFamily="2" charset="0"/>
              <a:cs typeface="NikoshBAN" pitchFamily="2" charset="0"/>
            </a:endParaRPr>
          </a:p>
        </p:txBody>
      </p:sp>
      <p:sp>
        <p:nvSpPr>
          <p:cNvPr id="4" name="Rectangle 3"/>
          <p:cNvSpPr/>
          <p:nvPr/>
        </p:nvSpPr>
        <p:spPr>
          <a:xfrm>
            <a:off x="4423562" y="3244334"/>
            <a:ext cx="296876" cy="369332"/>
          </a:xfrm>
          <a:prstGeom prst="rect">
            <a:avLst/>
          </a:prstGeom>
        </p:spPr>
        <p:txBody>
          <a:bodyPr wrap="none">
            <a:spAutoFit/>
          </a:bodyPr>
          <a:lstStyle/>
          <a:p>
            <a:r>
              <a:rPr lang="en-US" b="1" dirty="0">
                <a:solidFill>
                  <a:schemeClr val="tx2">
                    <a:lumMod val="50000"/>
                  </a:schemeClr>
                </a:solidFill>
                <a:latin typeface="NikoshBAN" panose="02000000000000000000" pitchFamily="2" charset="0"/>
                <a:cs typeface="NikoshBAN" panose="02000000000000000000" pitchFamily="2" charset="0"/>
              </a:rPr>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23562" y="3244334"/>
            <a:ext cx="296876" cy="369332"/>
          </a:xfrm>
          <a:prstGeom prst="rect">
            <a:avLst/>
          </a:prstGeom>
        </p:spPr>
        <p:txBody>
          <a:bodyPr wrap="none">
            <a:spAutoFit/>
          </a:bodyPr>
          <a:lstStyle/>
          <a:p>
            <a:r>
              <a:rPr lang="en-US" b="1" dirty="0">
                <a:solidFill>
                  <a:schemeClr val="tx2">
                    <a:lumMod val="50000"/>
                  </a:schemeClr>
                </a:solidFill>
                <a:latin typeface="NikoshBAN" panose="02000000000000000000" pitchFamily="2" charset="0"/>
                <a:cs typeface="NikoshBAN" panose="02000000000000000000" pitchFamily="2" charset="0"/>
              </a:rPr>
              <a:t>?</a:t>
            </a:r>
            <a:endParaRPr lang="en-US" dirty="0"/>
          </a:p>
        </p:txBody>
      </p:sp>
      <p:pic>
        <p:nvPicPr>
          <p:cNvPr id="6" name="Picture 5"/>
          <p:cNvPicPr>
            <a:picLocks noChangeAspect="1"/>
          </p:cNvPicPr>
          <p:nvPr/>
        </p:nvPicPr>
        <p:blipFill>
          <a:blip r:embed="rId2"/>
          <a:stretch>
            <a:fillRect/>
          </a:stretch>
        </p:blipFill>
        <p:spPr>
          <a:xfrm>
            <a:off x="4370814" y="3182090"/>
            <a:ext cx="402371" cy="493819"/>
          </a:xfrm>
          <a:prstGeom prst="rect">
            <a:avLst/>
          </a:prstGeom>
        </p:spPr>
      </p:pic>
      <p:pic>
        <p:nvPicPr>
          <p:cNvPr id="7" name="Picture 2" descr="Related image">
            <a:extLst>
              <a:ext uri="{FF2B5EF4-FFF2-40B4-BE49-F238E27FC236}">
                <a16:creationId xmlns="" xmlns:a16="http://schemas.microsoft.com/office/drawing/2014/main" id="{67BB2A97-88E6-48C2-9490-F4C8324F91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092" y="1143000"/>
            <a:ext cx="3744416" cy="3600400"/>
          </a:xfrm>
          <a:prstGeom prst="rect">
            <a:avLst/>
          </a:prstGeom>
          <a:noFill/>
        </p:spPr>
      </p:pic>
      <p:sp>
        <p:nvSpPr>
          <p:cNvPr id="3" name="Rectangle 2"/>
          <p:cNvSpPr/>
          <p:nvPr/>
        </p:nvSpPr>
        <p:spPr>
          <a:xfrm>
            <a:off x="685800" y="5422611"/>
            <a:ext cx="6629400" cy="584775"/>
          </a:xfrm>
          <a:prstGeom prst="rect">
            <a:avLst/>
          </a:prstGeom>
        </p:spPr>
        <p:txBody>
          <a:bodyPr wrap="square">
            <a:spAutoFit/>
          </a:bodyPr>
          <a:lstStyle/>
          <a:p>
            <a:pPr algn="ctr" defTabSz="914400"/>
            <a:r>
              <a:rPr lang="en-US" sz="3200" b="1" dirty="0">
                <a:solidFill>
                  <a:srgbClr val="003399"/>
                </a:solidFill>
                <a:latin typeface="NikoshBAN" panose="02000000000000000000" pitchFamily="2" charset="0"/>
                <a:cs typeface="NikoshBAN" panose="02000000000000000000" pitchFamily="2" charset="0"/>
              </a:rPr>
              <a:t>আজকের পাঠে কারো কোন প্র</a:t>
            </a:r>
            <a:r>
              <a:rPr lang="bn-BD" sz="3200" b="1" dirty="0">
                <a:solidFill>
                  <a:srgbClr val="003399"/>
                </a:solidFill>
                <a:latin typeface="NikoshBAN" panose="02000000000000000000" pitchFamily="2" charset="0"/>
                <a:cs typeface="NikoshBAN" panose="02000000000000000000" pitchFamily="2" charset="0"/>
              </a:rPr>
              <a:t>শ</a:t>
            </a:r>
            <a:r>
              <a:rPr lang="en-US" sz="3200" b="1" dirty="0">
                <a:solidFill>
                  <a:srgbClr val="003399"/>
                </a:solidFill>
                <a:latin typeface="NikoshBAN" panose="02000000000000000000" pitchFamily="2" charset="0"/>
                <a:cs typeface="NikoshBAN" panose="02000000000000000000" pitchFamily="2" charset="0"/>
              </a:rPr>
              <a:t>্</a:t>
            </a:r>
            <a:r>
              <a:rPr lang="bn-BD" sz="3200" b="1" dirty="0">
                <a:solidFill>
                  <a:srgbClr val="003399"/>
                </a:solidFill>
                <a:latin typeface="NikoshBAN" panose="02000000000000000000" pitchFamily="2" charset="0"/>
                <a:cs typeface="NikoshBAN" panose="02000000000000000000" pitchFamily="2" charset="0"/>
              </a:rPr>
              <a:t>ন</a:t>
            </a:r>
            <a:r>
              <a:rPr lang="en-US" sz="3200" b="1" dirty="0">
                <a:solidFill>
                  <a:srgbClr val="003399"/>
                </a:solidFill>
                <a:latin typeface="NikoshBAN" panose="02000000000000000000" pitchFamily="2" charset="0"/>
                <a:cs typeface="NikoshBAN" panose="02000000000000000000" pitchFamily="2" charset="0"/>
              </a:rPr>
              <a:t> আছে </a:t>
            </a:r>
            <a:r>
              <a:rPr lang="en-US" sz="3200" b="1" dirty="0" smtClean="0">
                <a:solidFill>
                  <a:srgbClr val="003399"/>
                </a:solidFill>
                <a:latin typeface="NikoshBAN" panose="02000000000000000000" pitchFamily="2" charset="0"/>
                <a:cs typeface="NikoshBAN" panose="02000000000000000000" pitchFamily="2" charset="0"/>
              </a:rPr>
              <a:t>কি ??  </a:t>
            </a:r>
            <a:endParaRPr lang="en-US" sz="3200" b="1" dirty="0">
              <a:solidFill>
                <a:srgbClr val="003399"/>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82299436"/>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2840" y="1447800"/>
            <a:ext cx="7075512" cy="704056"/>
          </a:xfrm>
          <a:prstGeom prst="roundRect">
            <a:avLst/>
          </a:prstGeom>
          <a:noFill/>
          <a:ln>
            <a:solidFill>
              <a:schemeClr val="accent2">
                <a:lumMod val="50000"/>
              </a:schemeClr>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3600" b="1" dirty="0">
                <a:solidFill>
                  <a:srgbClr val="006600"/>
                </a:solidFill>
                <a:latin typeface="NikoshBAN" panose="02000000000000000000" pitchFamily="2" charset="0"/>
                <a:cs typeface="NikoshBAN" panose="02000000000000000000" pitchFamily="2" charset="0"/>
              </a:rPr>
              <a:t>আজকের পাঠে সহযোগিতার জন্য সকলকে</a:t>
            </a:r>
          </a:p>
        </p:txBody>
      </p:sp>
      <p:pic>
        <p:nvPicPr>
          <p:cNvPr id="3" name="Picture 2">
            <a:extLst>
              <a:ext uri="{FF2B5EF4-FFF2-40B4-BE49-F238E27FC236}">
                <a16:creationId xmlns="" xmlns:a16="http://schemas.microsoft.com/office/drawing/2014/main" id="{12191D75-1AFD-4CF4-B930-01FBF5C0E1DB}"/>
              </a:ext>
            </a:extLst>
          </p:cNvPr>
          <p:cNvPicPr>
            <a:picLocks noChangeAspect="1"/>
          </p:cNvPicPr>
          <p:nvPr/>
        </p:nvPicPr>
        <p:blipFill>
          <a:blip r:embed="rId2"/>
          <a:stretch>
            <a:fillRect/>
          </a:stretch>
        </p:blipFill>
        <p:spPr>
          <a:xfrm>
            <a:off x="609600" y="2667000"/>
            <a:ext cx="6768752" cy="3099792"/>
          </a:xfrm>
          <a:prstGeom prst="roundRect">
            <a:avLst>
              <a:gd name="adj" fmla="val 50000"/>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0927720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repeatCount="indefinite"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50" y="2400300"/>
            <a:ext cx="5257800" cy="2800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p:cNvSpPr txBox="1"/>
          <p:nvPr/>
        </p:nvSpPr>
        <p:spPr>
          <a:xfrm>
            <a:off x="2524125" y="1143000"/>
            <a:ext cx="2743199" cy="584775"/>
          </a:xfrm>
          <a:prstGeom prst="rect">
            <a:avLst/>
          </a:prstGeom>
          <a:noFill/>
          <a:ln w="38100">
            <a:noFill/>
          </a:ln>
        </p:spPr>
        <p:txBody>
          <a:bodyPr wrap="square" rtlCol="0">
            <a:spAutoFit/>
          </a:bodyPr>
          <a:lstStyle/>
          <a:p>
            <a:pPr algn="ctr"/>
            <a:r>
              <a:rPr lang="bn-IN" sz="3200" b="1" dirty="0">
                <a:solidFill>
                  <a:srgbClr val="003300"/>
                </a:solidFill>
                <a:latin typeface="NikoshBAN" pitchFamily="2" charset="0"/>
                <a:cs typeface="NikoshBAN" pitchFamily="2" charset="0"/>
              </a:rPr>
              <a:t>শিক্ষক পরিচিতি</a:t>
            </a:r>
            <a:endParaRPr lang="en-US" sz="3200" b="1" dirty="0">
              <a:solidFill>
                <a:srgbClr val="003300"/>
              </a:solidFill>
              <a:latin typeface="NikoshBAN" pitchFamily="2" charset="0"/>
              <a:cs typeface="NikoshBAN" pitchFamily="2" charset="0"/>
            </a:endParaRPr>
          </a:p>
        </p:txBody>
      </p:sp>
      <p:sp>
        <p:nvSpPr>
          <p:cNvPr id="6" name="TextBox 5"/>
          <p:cNvSpPr txBox="1"/>
          <p:nvPr/>
        </p:nvSpPr>
        <p:spPr>
          <a:xfrm>
            <a:off x="4038600" y="1828800"/>
            <a:ext cx="3409949" cy="3170099"/>
          </a:xfrm>
          <a:prstGeom prst="rect">
            <a:avLst/>
          </a:prstGeom>
          <a:noFill/>
          <a:ln w="38100">
            <a:solidFill>
              <a:srgbClr val="0066FF"/>
            </a:solidFill>
          </a:ln>
          <a:effectLst>
            <a:glow rad="228600">
              <a:schemeClr val="accent4">
                <a:satMod val="175000"/>
                <a:alpha val="40000"/>
              </a:schemeClr>
            </a:glow>
          </a:effectLst>
        </p:spPr>
        <p:txBody>
          <a:bodyPr wrap="square" rtlCol="0">
            <a:spAutoFit/>
          </a:bodyPr>
          <a:lstStyle/>
          <a:p>
            <a:pPr algn="ctr"/>
            <a:r>
              <a:rPr lang="en-US" sz="2800" b="1" dirty="0">
                <a:solidFill>
                  <a:schemeClr val="accent2">
                    <a:lumMod val="75000"/>
                  </a:schemeClr>
                </a:solidFill>
                <a:latin typeface="NikoshBAN" pitchFamily="2" charset="0"/>
                <a:cs typeface="NikoshBAN" pitchFamily="2" charset="0"/>
              </a:rPr>
              <a:t>মোঃ আজহারুল </a:t>
            </a:r>
            <a:r>
              <a:rPr lang="bn-IN" sz="2800" b="1" dirty="0">
                <a:solidFill>
                  <a:schemeClr val="accent2">
                    <a:lumMod val="75000"/>
                  </a:schemeClr>
                </a:solidFill>
                <a:latin typeface="NikoshBAN" pitchFamily="2" charset="0"/>
                <a:cs typeface="NikoshBAN" pitchFamily="2" charset="0"/>
              </a:rPr>
              <a:t> ইসলাম</a:t>
            </a:r>
          </a:p>
          <a:p>
            <a:pPr algn="ctr"/>
            <a:r>
              <a:rPr lang="en-US" sz="2000" b="1" dirty="0">
                <a:solidFill>
                  <a:schemeClr val="accent4">
                    <a:lumMod val="50000"/>
                  </a:schemeClr>
                </a:solidFill>
                <a:latin typeface="NikoshBAN" pitchFamily="2" charset="0"/>
                <a:cs typeface="NikoshBAN" pitchFamily="2" charset="0"/>
              </a:rPr>
              <a:t>স</a:t>
            </a:r>
            <a:r>
              <a:rPr lang="bn-BD" sz="2000" b="1" dirty="0">
                <a:solidFill>
                  <a:schemeClr val="accent4">
                    <a:lumMod val="50000"/>
                  </a:schemeClr>
                </a:solidFill>
                <a:latin typeface="NikoshBAN" pitchFamily="2" charset="0"/>
                <a:cs typeface="NikoshBAN" pitchFamily="2" charset="0"/>
              </a:rPr>
              <a:t>হ</a:t>
            </a:r>
            <a:r>
              <a:rPr lang="en-US" sz="2000" b="1" dirty="0">
                <a:solidFill>
                  <a:schemeClr val="accent4">
                    <a:lumMod val="50000"/>
                  </a:schemeClr>
                </a:solidFill>
                <a:latin typeface="NikoshBAN" pitchFamily="2" charset="0"/>
                <a:cs typeface="NikoshBAN" pitchFamily="2" charset="0"/>
              </a:rPr>
              <a:t>ঃ</a:t>
            </a:r>
            <a:r>
              <a:rPr lang="bn-IN" sz="2000" b="1" dirty="0">
                <a:solidFill>
                  <a:schemeClr val="accent4">
                    <a:lumMod val="50000"/>
                  </a:schemeClr>
                </a:solidFill>
                <a:latin typeface="NikoshBAN" pitchFamily="2" charset="0"/>
                <a:cs typeface="NikoshBAN" pitchFamily="2" charset="0"/>
              </a:rPr>
              <a:t>সুপার</a:t>
            </a:r>
          </a:p>
          <a:p>
            <a:pPr algn="ctr"/>
            <a:r>
              <a:rPr lang="bn-IN" sz="2000" b="1" dirty="0">
                <a:solidFill>
                  <a:schemeClr val="accent4">
                    <a:lumMod val="50000"/>
                  </a:schemeClr>
                </a:solidFill>
                <a:latin typeface="NikoshBAN" pitchFamily="2" charset="0"/>
                <a:cs typeface="NikoshBAN" pitchFamily="2" charset="0"/>
              </a:rPr>
              <a:t>চিলাকাড়া রাশিদিয়া বালিকা দাখিল মাদরাসা</a:t>
            </a:r>
          </a:p>
          <a:p>
            <a:pPr algn="ctr"/>
            <a:r>
              <a:rPr lang="bn-IN" sz="2000" b="1" dirty="0">
                <a:solidFill>
                  <a:schemeClr val="accent4">
                    <a:lumMod val="50000"/>
                  </a:schemeClr>
                </a:solidFill>
                <a:latin typeface="NikoshBAN" pitchFamily="2" charset="0"/>
                <a:cs typeface="NikoshBAN" pitchFamily="2" charset="0"/>
              </a:rPr>
              <a:t>পাকুন্দিয়া, কিশোরগঞ্জ।</a:t>
            </a:r>
          </a:p>
          <a:p>
            <a:pPr algn="ctr"/>
            <a:r>
              <a:rPr lang="bn-IN" sz="2000" b="1" dirty="0">
                <a:solidFill>
                  <a:schemeClr val="accent3">
                    <a:lumMod val="50000"/>
                  </a:schemeClr>
                </a:solidFill>
                <a:latin typeface="NikoshBAN" pitchFamily="2" charset="0"/>
                <a:cs typeface="NikoshBAN" pitchFamily="2" charset="0"/>
              </a:rPr>
              <a:t>মোবাইল- ০১৬৮৫৫৪৬৫৩৪</a:t>
            </a:r>
          </a:p>
          <a:p>
            <a:pPr algn="ctr"/>
            <a:r>
              <a:rPr lang="en-US" b="1" dirty="0">
                <a:solidFill>
                  <a:schemeClr val="accent3">
                    <a:lumMod val="50000"/>
                  </a:schemeClr>
                </a:solidFill>
                <a:latin typeface="NikoshBAN" pitchFamily="2" charset="0"/>
                <a:cs typeface="NikoshBAN" pitchFamily="2" charset="0"/>
              </a:rPr>
              <a:t>Email</a:t>
            </a:r>
            <a:r>
              <a:rPr lang="bn-IN" b="1" dirty="0">
                <a:solidFill>
                  <a:schemeClr val="accent3">
                    <a:lumMod val="50000"/>
                  </a:schemeClr>
                </a:solidFill>
                <a:latin typeface="NikoshBAN" pitchFamily="2" charset="0"/>
                <a:cs typeface="NikoshBAN" pitchFamily="2" charset="0"/>
              </a:rPr>
              <a:t>- </a:t>
            </a:r>
            <a:r>
              <a:rPr lang="en-US" b="1" dirty="0">
                <a:solidFill>
                  <a:schemeClr val="accent3">
                    <a:lumMod val="50000"/>
                  </a:schemeClr>
                </a:solidFill>
                <a:latin typeface="NikoshBAN" pitchFamily="2" charset="0"/>
                <a:cs typeface="NikoshBAN" pitchFamily="2" charset="0"/>
              </a:rPr>
              <a:t>azharchimad@gmail.com</a:t>
            </a:r>
          </a:p>
          <a:p>
            <a:pPr algn="ctr"/>
            <a:fld id="{4ABDCD6A-8861-4902-95B0-3ADC107FABAD}" type="datetime2">
              <a:rPr lang="en-US" b="1">
                <a:solidFill>
                  <a:srgbClr val="333300"/>
                </a:solidFill>
                <a:latin typeface="NikoshBAN" pitchFamily="2" charset="0"/>
                <a:cs typeface="NikoshBAN" pitchFamily="2" charset="0"/>
              </a:rPr>
              <a:t>Sunday, September 20, 2020</a:t>
            </a:fld>
            <a:endParaRPr lang="en-US" b="1" dirty="0">
              <a:solidFill>
                <a:srgbClr val="333300"/>
              </a:solidFill>
              <a:latin typeface="NikoshBAN" pitchFamily="2" charset="0"/>
              <a:cs typeface="NikoshBAN" pitchFamily="2" charset="0"/>
            </a:endParaRPr>
          </a:p>
        </p:txBody>
      </p:sp>
      <p:pic>
        <p:nvPicPr>
          <p:cNvPr id="4" name="Picture 3">
            <a:extLst>
              <a:ext uri="{FF2B5EF4-FFF2-40B4-BE49-F238E27FC236}">
                <a16:creationId xmlns="" xmlns:a16="http://schemas.microsoft.com/office/drawing/2014/main" id="{778CA1DB-ACF7-4383-965A-429C7ED67D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828800"/>
            <a:ext cx="2971801" cy="3170099"/>
          </a:xfrm>
          <a:prstGeom prst="rect">
            <a:avLst/>
          </a:prstGeom>
          <a:ln w="57150">
            <a:solidFill>
              <a:srgbClr val="0066FF"/>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3000069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BEB31-F116-4C33-94E0-0D25C0EDE7EA}"/>
              </a:ext>
            </a:extLst>
          </p:cNvPr>
          <p:cNvSpPr>
            <a:spLocks noGrp="1"/>
          </p:cNvSpPr>
          <p:nvPr>
            <p:ph type="title"/>
          </p:nvPr>
        </p:nvSpPr>
        <p:spPr>
          <a:xfrm>
            <a:off x="2612810" y="1295400"/>
            <a:ext cx="3259604" cy="609600"/>
          </a:xfrm>
          <a:noFill/>
          <a:ln w="12700">
            <a:solidFill>
              <a:schemeClr val="accent1"/>
            </a:solidFill>
          </a:ln>
        </p:spPr>
        <p:txBody>
          <a:bodyPr>
            <a:normAutofit/>
          </a:bodyPr>
          <a:lstStyle/>
          <a:p>
            <a:pPr algn="ctr"/>
            <a:r>
              <a:rPr lang="bn-IN" sz="3200" b="1" dirty="0">
                <a:solidFill>
                  <a:srgbClr val="006600"/>
                </a:solidFill>
                <a:latin typeface="NikoshBAN" pitchFamily="2" charset="0"/>
                <a:cs typeface="NikoshBAN" pitchFamily="2" charset="0"/>
              </a:rPr>
              <a:t>আজকের </a:t>
            </a:r>
            <a:r>
              <a:rPr lang="bn-IN" sz="3200" b="1" dirty="0" smtClean="0">
                <a:solidFill>
                  <a:srgbClr val="006600"/>
                </a:solidFill>
                <a:latin typeface="NikoshBAN" pitchFamily="2" charset="0"/>
                <a:cs typeface="NikoshBAN" pitchFamily="2" charset="0"/>
              </a:rPr>
              <a:t>পাঠ</a:t>
            </a:r>
            <a:endParaRPr lang="en-GB" sz="3200" b="1" dirty="0">
              <a:solidFill>
                <a:srgbClr val="006600"/>
              </a:solidFill>
              <a:latin typeface="NikoshBAN" pitchFamily="2" charset="0"/>
              <a:cs typeface="NikoshBAN" pitchFamily="2" charset="0"/>
            </a:endParaRPr>
          </a:p>
        </p:txBody>
      </p:sp>
      <p:sp>
        <p:nvSpPr>
          <p:cNvPr id="6" name="Rectangle 5">
            <a:extLst>
              <a:ext uri="{FF2B5EF4-FFF2-40B4-BE49-F238E27FC236}">
                <a16:creationId xmlns="" xmlns:a16="http://schemas.microsoft.com/office/drawing/2014/main" id="{B93B4350-1A16-4CC3-896D-0020EF671134}"/>
              </a:ext>
            </a:extLst>
          </p:cNvPr>
          <p:cNvSpPr/>
          <p:nvPr/>
        </p:nvSpPr>
        <p:spPr>
          <a:xfrm flipH="1">
            <a:off x="838200" y="2367887"/>
            <a:ext cx="2971800" cy="299085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বিষয়ঃ </a:t>
            </a:r>
            <a:r>
              <a:rPr lang="bn-IN" sz="28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হাদিস</a:t>
            </a:r>
            <a:r>
              <a:rPr lang="en-US" sz="28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 </a:t>
            </a:r>
            <a:r>
              <a:rPr lang="bn-BD" sz="28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শরীফ</a:t>
            </a:r>
            <a:endParaRPr lang="bn-IN" sz="2800" b="1" dirty="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endParaRPr>
          </a:p>
          <a:p>
            <a:pPr algn="ctr"/>
            <a:r>
              <a:rPr lang="bn-IN" sz="28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rPr>
              <a:t>দাখিল দশম</a:t>
            </a:r>
            <a:r>
              <a:rPr lang="bn-BD" sz="28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rPr>
              <a:t> </a:t>
            </a:r>
            <a:r>
              <a:rPr lang="bn-IN" sz="28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rPr>
              <a:t>শ্রেণিঃ</a:t>
            </a:r>
            <a:endParaRPr lang="bn-BD" sz="28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endParaRPr>
          </a:p>
          <a:p>
            <a:pPr algn="ctr"/>
            <a:r>
              <a:rPr lang="bn-BD" sz="24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rPr>
              <a:t>একত্রিংশ অধ্যায়-</a:t>
            </a:r>
          </a:p>
          <a:p>
            <a:pPr algn="ctr"/>
            <a:r>
              <a:rPr lang="bn-BD" sz="2400" b="1" dirty="0" smtClean="0">
                <a:ln w="10541" cmpd="sng">
                  <a:solidFill>
                    <a:schemeClr val="accent1">
                      <a:shade val="88000"/>
                      <a:satMod val="110000"/>
                    </a:schemeClr>
                  </a:solidFill>
                  <a:prstDash val="solid"/>
                </a:ln>
                <a:solidFill>
                  <a:schemeClr val="tx1"/>
                </a:solidFill>
                <a:latin typeface="NikoshBAN" pitchFamily="2" charset="0"/>
                <a:cs typeface="NikoshBAN" pitchFamily="2" charset="0"/>
              </a:rPr>
              <a:t> </a:t>
            </a:r>
            <a:r>
              <a:rPr lang="ar-SA" sz="2400" b="1" dirty="0" smtClean="0">
                <a:ln w="10541" cmpd="sng">
                  <a:solidFill>
                    <a:schemeClr val="accent1">
                      <a:shade val="88000"/>
                      <a:satMod val="110000"/>
                    </a:schemeClr>
                  </a:solidFill>
                  <a:prstDash val="solid"/>
                </a:ln>
                <a:solidFill>
                  <a:schemeClr val="tx1"/>
                </a:solidFill>
                <a:latin typeface="NikoshBAN" panose="02000000000000000000" pitchFamily="2" charset="0"/>
                <a:cs typeface="Arial" panose="020B0604020202020204" pitchFamily="34" charset="0"/>
              </a:rPr>
              <a:t>بَابُ ِايّذاءِ النِّسَاءِ</a:t>
            </a:r>
            <a:endParaRPr lang="bn-IN" sz="2400" b="1" dirty="0">
              <a:ln w="10541" cmpd="sng">
                <a:solidFill>
                  <a:schemeClr val="accent1">
                    <a:shade val="88000"/>
                    <a:satMod val="110000"/>
                  </a:schemeClr>
                </a:solidFill>
                <a:prstDash val="solid"/>
              </a:ln>
              <a:solidFill>
                <a:schemeClr val="tx1"/>
              </a:solidFill>
              <a:latin typeface="NikoshBAN" pitchFamily="2" charset="0"/>
              <a:cs typeface="NikoshBAN" pitchFamily="2" charset="0"/>
            </a:endParaRPr>
          </a:p>
          <a:p>
            <a:pPr algn="ctr"/>
            <a:r>
              <a:rPr lang="bn-BD" sz="20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নারীদের উত্ত্যক্ত করা</a:t>
            </a:r>
            <a:r>
              <a:rPr lang="en-US" sz="20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 / </a:t>
            </a:r>
            <a:r>
              <a:rPr lang="bn-BD" sz="2000" b="1" dirty="0" smtClean="0">
                <a:ln w="1905"/>
                <a:solidFill>
                  <a:schemeClr val="tx1">
                    <a:lumMod val="95000"/>
                    <a:lumOff val="5000"/>
                  </a:schemeClr>
                </a:solidFill>
                <a:effectLst>
                  <a:innerShdw blurRad="69850" dist="43180" dir="5400000">
                    <a:srgbClr val="000000">
                      <a:alpha val="65000"/>
                    </a:srgbClr>
                  </a:innerShdw>
                </a:effectLst>
                <a:latin typeface="NikoshBAN" pitchFamily="2" charset="0"/>
                <a:cs typeface="NikoshBAN" pitchFamily="2" charset="0"/>
              </a:rPr>
              <a:t>ইভটিজিং</a:t>
            </a:r>
          </a:p>
          <a:p>
            <a:pPr algn="ctr"/>
            <a:r>
              <a:rPr lang="bn-IN" sz="2400" b="1" dirty="0" smtClean="0">
                <a:ln w="1905"/>
                <a:solidFill>
                  <a:schemeClr val="tx2"/>
                </a:solidFill>
                <a:effectLst>
                  <a:innerShdw blurRad="69850" dist="43180" dir="5400000">
                    <a:srgbClr val="000000">
                      <a:alpha val="65000"/>
                    </a:srgbClr>
                  </a:innerShdw>
                </a:effectLst>
                <a:latin typeface="NikoshBAN" pitchFamily="2" charset="0"/>
                <a:cs typeface="NikoshBAN" pitchFamily="2" charset="0"/>
              </a:rPr>
              <a:t>সময়ঃ </a:t>
            </a:r>
            <a:r>
              <a:rPr lang="bn-IN" sz="2400" b="1" dirty="0">
                <a:ln w="1905"/>
                <a:solidFill>
                  <a:schemeClr val="tx2"/>
                </a:solidFill>
                <a:effectLst>
                  <a:innerShdw blurRad="69850" dist="43180" dir="5400000">
                    <a:srgbClr val="000000">
                      <a:alpha val="65000"/>
                    </a:srgbClr>
                  </a:innerShdw>
                </a:effectLst>
                <a:latin typeface="NikoshBAN" pitchFamily="2" charset="0"/>
                <a:cs typeface="NikoshBAN" pitchFamily="2" charset="0"/>
              </a:rPr>
              <a:t>৪</a:t>
            </a:r>
            <a:r>
              <a:rPr lang="en-US" sz="2400" b="1" dirty="0">
                <a:ln w="1905"/>
                <a:solidFill>
                  <a:schemeClr val="tx2"/>
                </a:solidFill>
                <a:effectLst>
                  <a:innerShdw blurRad="69850" dist="43180" dir="5400000">
                    <a:srgbClr val="000000">
                      <a:alpha val="65000"/>
                    </a:srgbClr>
                  </a:innerShdw>
                </a:effectLst>
                <a:latin typeface="NikoshBAN" pitchFamily="2" charset="0"/>
                <a:cs typeface="NikoshBAN" pitchFamily="2" charset="0"/>
              </a:rPr>
              <a:t>৫</a:t>
            </a:r>
            <a:r>
              <a:rPr lang="bn-IN" sz="2400" b="1" dirty="0">
                <a:ln w="1905"/>
                <a:solidFill>
                  <a:schemeClr val="tx2"/>
                </a:solidFill>
                <a:effectLst>
                  <a:innerShdw blurRad="69850" dist="43180" dir="5400000">
                    <a:srgbClr val="000000">
                      <a:alpha val="65000"/>
                    </a:srgbClr>
                  </a:innerShdw>
                </a:effectLst>
                <a:latin typeface="NikoshBAN" pitchFamily="2" charset="0"/>
                <a:cs typeface="NikoshBAN" pitchFamily="2" charset="0"/>
              </a:rPr>
              <a:t> </a:t>
            </a:r>
            <a:r>
              <a:rPr lang="bn-IN" sz="2400" b="1" dirty="0" smtClean="0">
                <a:ln w="1905"/>
                <a:solidFill>
                  <a:schemeClr val="tx2"/>
                </a:solidFill>
                <a:effectLst>
                  <a:innerShdw blurRad="69850" dist="43180" dir="5400000">
                    <a:srgbClr val="000000">
                      <a:alpha val="65000"/>
                    </a:srgbClr>
                  </a:innerShdw>
                </a:effectLst>
                <a:latin typeface="NikoshBAN" pitchFamily="2" charset="0"/>
                <a:cs typeface="NikoshBAN" pitchFamily="2" charset="0"/>
              </a:rPr>
              <a:t>মিনিট</a:t>
            </a:r>
            <a:endParaRPr lang="bn-BD" sz="2400" b="1" dirty="0" smtClean="0">
              <a:ln w="1905"/>
              <a:solidFill>
                <a:schemeClr val="tx2"/>
              </a:solidFill>
              <a:effectLst>
                <a:innerShdw blurRad="69850" dist="43180" dir="5400000">
                  <a:srgbClr val="000000">
                    <a:alpha val="65000"/>
                  </a:srgbClr>
                </a:innerShdw>
              </a:effectLst>
              <a:latin typeface="NikoshBAN" pitchFamily="2" charset="0"/>
              <a:cs typeface="NikoshBAN" pitchFamily="2" charset="0"/>
            </a:endParaRPr>
          </a:p>
          <a:p>
            <a:pPr algn="ctr"/>
            <a:fld id="{6B97BFE7-E411-4701-8095-5A70CEFECB0E}" type="datetime4">
              <a:rPr lang="bn-IN" sz="2400" b="1">
                <a:ln w="1905"/>
                <a:solidFill>
                  <a:schemeClr val="tx2"/>
                </a:solidFill>
                <a:effectLst>
                  <a:innerShdw blurRad="69850" dist="43180" dir="5400000">
                    <a:srgbClr val="000000">
                      <a:alpha val="65000"/>
                    </a:srgbClr>
                  </a:innerShdw>
                </a:effectLst>
                <a:latin typeface="NikoshBAN" pitchFamily="2" charset="0"/>
                <a:cs typeface="NikoshBAN" pitchFamily="2" charset="0"/>
              </a:rPr>
              <a:t>20 সেপ্টেম্বর 2020</a:t>
            </a:fld>
            <a:endParaRPr lang="bn-IN" sz="2400" b="1" dirty="0">
              <a:ln w="1905"/>
              <a:solidFill>
                <a:schemeClr val="tx2"/>
              </a:solidFill>
              <a:effectLst>
                <a:innerShdw blurRad="69850" dist="43180" dir="5400000">
                  <a:srgbClr val="000000">
                    <a:alpha val="65000"/>
                  </a:srgbClr>
                </a:innerShdw>
              </a:effectLst>
              <a:latin typeface="NikoshBAN" pitchFamily="2" charset="0"/>
              <a:cs typeface="NikoshBAN" pitchFamily="2" charset="0"/>
            </a:endParaRPr>
          </a:p>
        </p:txBody>
      </p:sp>
      <p:pic>
        <p:nvPicPr>
          <p:cNvPr id="3" name="Picture 2"/>
          <p:cNvPicPr>
            <a:picLocks noChangeAspect="1"/>
          </p:cNvPicPr>
          <p:nvPr/>
        </p:nvPicPr>
        <p:blipFill>
          <a:blip r:embed="rId2"/>
          <a:stretch>
            <a:fillRect/>
          </a:stretch>
        </p:blipFill>
        <p:spPr>
          <a:xfrm>
            <a:off x="3962400" y="2362200"/>
            <a:ext cx="2895600" cy="2990850"/>
          </a:xfrm>
          <a:prstGeom prst="rect">
            <a:avLst/>
          </a:prstGeom>
        </p:spPr>
      </p:pic>
    </p:spTree>
    <p:extLst>
      <p:ext uri="{BB962C8B-B14F-4D97-AF65-F5344CB8AC3E}">
        <p14:creationId xmlns:p14="http://schemas.microsoft.com/office/powerpoint/2010/main" val="26203024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1" y="1143000"/>
            <a:ext cx="2514600" cy="609600"/>
          </a:xfrm>
          <a:ln w="28575">
            <a:solidFill>
              <a:srgbClr val="00B050"/>
            </a:solidFill>
            <a:prstDash val="sysDash"/>
          </a:ln>
        </p:spPr>
        <p:txBody>
          <a:bodyPr>
            <a:normAutofit/>
          </a:bodyPr>
          <a:lstStyle/>
          <a:p>
            <a:pPr algn="ctr"/>
            <a:r>
              <a:rPr lang="bn-BD" sz="3200" b="1" dirty="0" smtClean="0">
                <a:solidFill>
                  <a:srgbClr val="003300"/>
                </a:solidFill>
                <a:latin typeface="NikoshBAN" panose="02000000000000000000" pitchFamily="2" charset="0"/>
                <a:cs typeface="NikoshBAN" panose="02000000000000000000" pitchFamily="2" charset="0"/>
              </a:rPr>
              <a:t>পাঠ উপস্থাপন</a:t>
            </a:r>
            <a:endParaRPr lang="en-US" sz="3200" b="1" dirty="0">
              <a:solidFill>
                <a:srgbClr val="0033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81200"/>
            <a:ext cx="3595687" cy="3552825"/>
          </a:xfrm>
          <a:prstGeom prst="rect">
            <a:avLst/>
          </a:prstGeom>
          <a:ln w="19050">
            <a:solidFill>
              <a:srgbClr val="003300"/>
            </a:solidFill>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1981200"/>
            <a:ext cx="3581400" cy="3552825"/>
          </a:xfrm>
          <a:prstGeom prst="rect">
            <a:avLst/>
          </a:prstGeom>
          <a:ln w="19050">
            <a:solidFill>
              <a:srgbClr val="003300"/>
            </a:solidFill>
          </a:ln>
        </p:spPr>
      </p:pic>
    </p:spTree>
    <p:extLst>
      <p:ext uri="{BB962C8B-B14F-4D97-AF65-F5344CB8AC3E}">
        <p14:creationId xmlns:p14="http://schemas.microsoft.com/office/powerpoint/2010/main" val="185399030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0" y="76200"/>
            <a:ext cx="8839200" cy="6858000"/>
          </a:xfrm>
          <a:prstGeom prst="flowChartPredefined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057400" y="1447800"/>
            <a:ext cx="5334000" cy="2246769"/>
          </a:xfrm>
          <a:prstGeom prst="rect">
            <a:avLst/>
          </a:prstGeom>
          <a:ln>
            <a:solidFill>
              <a:schemeClr val="accent5">
                <a:lumMod val="75000"/>
              </a:schemeClr>
            </a:solidFill>
            <a:prstDash val="sysDash"/>
          </a:ln>
        </p:spPr>
        <p:txBody>
          <a:bodyPr wrap="square">
            <a:spAutoFit/>
          </a:bodyPr>
          <a:lstStyle/>
          <a:p>
            <a:pPr algn="ctr"/>
            <a:r>
              <a:rPr lang="bn-BD" sz="2800" b="1" dirty="0" smtClean="0">
                <a:solidFill>
                  <a:srgbClr val="003300"/>
                </a:solidFill>
                <a:latin typeface="NikoshBAN" pitchFamily="2" charset="0"/>
                <a:cs typeface="NikoshBAN" pitchFamily="2" charset="0"/>
              </a:rPr>
              <a:t>আজকের পাঠ শিরোনাম</a:t>
            </a:r>
          </a:p>
          <a:p>
            <a:pPr algn="ctr"/>
            <a:endParaRPr lang="bn-BD" sz="2800" b="1" dirty="0" smtClean="0">
              <a:solidFill>
                <a:srgbClr val="003300"/>
              </a:solidFill>
              <a:latin typeface="NikoshBAN" pitchFamily="2" charset="0"/>
              <a:cs typeface="NikoshBAN" pitchFamily="2" charset="0"/>
            </a:endParaRPr>
          </a:p>
          <a:p>
            <a:pPr algn="just"/>
            <a:r>
              <a:rPr lang="bn-BD" sz="2800" b="1" dirty="0" smtClean="0">
                <a:solidFill>
                  <a:srgbClr val="003300"/>
                </a:solidFill>
                <a:latin typeface="NikoshBAN" pitchFamily="2" charset="0"/>
                <a:cs typeface="NikoshBAN" pitchFamily="2" charset="0"/>
              </a:rPr>
              <a:t>আরবীতে </a:t>
            </a:r>
            <a:r>
              <a:rPr lang="bn-BD" sz="2800" b="1" dirty="0">
                <a:solidFill>
                  <a:srgbClr val="003300"/>
                </a:solidFill>
                <a:latin typeface="NikoshBAN" pitchFamily="2" charset="0"/>
                <a:cs typeface="NikoshBAN" pitchFamily="2" charset="0"/>
              </a:rPr>
              <a:t>বলা হয়-</a:t>
            </a:r>
            <a:r>
              <a:rPr lang="ar-SA" sz="28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n-BD" sz="2800" b="1" dirty="0" smtClean="0">
                <a:solidFill>
                  <a:srgbClr val="003300"/>
                </a:solidFill>
                <a:latin typeface="NikoshBAN" pitchFamily="2" charset="0"/>
                <a:cs typeface="NikoshBAN" pitchFamily="2" charset="0"/>
              </a:rPr>
              <a:t> </a:t>
            </a:r>
            <a:r>
              <a:rPr lang="ar-SA" sz="2800" b="1" dirty="0" smtClean="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bn-BD" sz="2800" b="1" dirty="0" smtClean="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 </a:t>
            </a:r>
            <a:r>
              <a:rPr lang="ar-SA" sz="2800" b="1" dirty="0" smtClean="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باب </a:t>
            </a:r>
            <a:r>
              <a:rPr lang="ar-SA" sz="2800" b="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ايّذاءِ النِّسَاءِ</a:t>
            </a:r>
            <a:r>
              <a:rPr lang="bn-BD" sz="2800" b="1" dirty="0">
                <a:solidFill>
                  <a:srgbClr val="003300"/>
                </a:solidFill>
                <a:latin typeface="NikoshBAN" pitchFamily="2" charset="0"/>
                <a:cs typeface="NikoshBAN" pitchFamily="2" charset="0"/>
              </a:rPr>
              <a:t>  </a:t>
            </a:r>
            <a:r>
              <a:rPr lang="bn-BD" sz="2800" b="1" dirty="0" smtClean="0">
                <a:solidFill>
                  <a:srgbClr val="003300"/>
                </a:solidFill>
                <a:latin typeface="NikoshBAN" pitchFamily="2" charset="0"/>
                <a:cs typeface="NikoshBAN" pitchFamily="2" charset="0"/>
              </a:rPr>
              <a:t>ইংরেজিতে বলা হয়- </a:t>
            </a:r>
            <a:r>
              <a:rPr lang="bn-IN" sz="2800" b="1" dirty="0" smtClean="0">
                <a:solidFill>
                  <a:srgbClr val="003300"/>
                </a:solidFill>
                <a:latin typeface="NikoshBAN" pitchFamily="2" charset="0"/>
                <a:cs typeface="NikoshBAN" pitchFamily="2" charset="0"/>
              </a:rPr>
              <a:t>ইভটিজিং</a:t>
            </a:r>
            <a:r>
              <a:rPr lang="bn-BD" sz="2800" b="1" dirty="0" smtClean="0">
                <a:solidFill>
                  <a:srgbClr val="003300"/>
                </a:solidFill>
                <a:latin typeface="NikoshBAN" pitchFamily="2" charset="0"/>
                <a:cs typeface="NikoshBAN" pitchFamily="2" charset="0"/>
              </a:rPr>
              <a:t> , আর বাংলায় বলা হয়, </a:t>
            </a:r>
            <a:r>
              <a:rPr lang="bn-IN" sz="2800" b="1" dirty="0" smtClean="0">
                <a:solidFill>
                  <a:srgbClr val="003300"/>
                </a:solidFill>
                <a:latin typeface="NikoshBAN" pitchFamily="2" charset="0"/>
                <a:cs typeface="NikoshBAN" pitchFamily="2" charset="0"/>
              </a:rPr>
              <a:t>নারীদের </a:t>
            </a:r>
            <a:r>
              <a:rPr lang="bn-BD" sz="2800" b="1" dirty="0" smtClean="0">
                <a:solidFill>
                  <a:srgbClr val="003300"/>
                </a:solidFill>
                <a:latin typeface="NikoshBAN" pitchFamily="2" charset="0"/>
                <a:cs typeface="NikoshBAN" pitchFamily="2" charset="0"/>
              </a:rPr>
              <a:t>উত্ত্যক্ত করা বা কষ্ট দেয়া</a:t>
            </a:r>
            <a:r>
              <a:rPr lang="bn-BD" sz="2800" b="1" dirty="0">
                <a:solidFill>
                  <a:srgbClr val="003300"/>
                </a:solidFill>
                <a:latin typeface="NikoshBAN" pitchFamily="2" charset="0"/>
                <a:cs typeface="NikoshBAN" pitchFamily="2" charset="0"/>
              </a:rPr>
              <a:t> </a:t>
            </a:r>
            <a:r>
              <a:rPr lang="bn-BD" sz="2800" b="1" dirty="0" smtClean="0">
                <a:solidFill>
                  <a:srgbClr val="003300"/>
                </a:solidFill>
                <a:latin typeface="NikoshBAN" pitchFamily="2" charset="0"/>
                <a:cs typeface="NikoshBAN" pitchFamily="2" charset="0"/>
              </a:rPr>
              <a:t>।</a:t>
            </a:r>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0" y="76200"/>
            <a:ext cx="8839200" cy="6858000"/>
          </a:xfrm>
          <a:prstGeom prst="flowChartPredefined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447799" y="2285256"/>
            <a:ext cx="5943600" cy="1569660"/>
          </a:xfrm>
          <a:prstGeom prst="rect">
            <a:avLst/>
          </a:prstGeom>
          <a:ln>
            <a:solidFill>
              <a:schemeClr val="accent5">
                <a:lumMod val="75000"/>
              </a:schemeClr>
            </a:solidFill>
            <a:prstDash val="sysDash"/>
          </a:ln>
        </p:spPr>
        <p:txBody>
          <a:bodyPr wrap="square">
            <a:spAutoFit/>
          </a:bodyPr>
          <a:lstStyle/>
          <a:p>
            <a:pPr>
              <a:buFont typeface="Wingdings" pitchFamily="2" charset="2"/>
              <a:buChar char="v"/>
            </a:pPr>
            <a:r>
              <a:rPr lang="bn-BD" sz="2400" b="1" dirty="0" smtClean="0">
                <a:solidFill>
                  <a:srgbClr val="003300"/>
                </a:solidFill>
                <a:latin typeface="NikoshBAN" pitchFamily="2" charset="0"/>
                <a:cs typeface="NikoshBAN" pitchFamily="2" charset="0"/>
              </a:rPr>
              <a:t> </a:t>
            </a:r>
            <a:r>
              <a:rPr lang="bn-IN" sz="2400" b="1" dirty="0" smtClean="0">
                <a:solidFill>
                  <a:srgbClr val="003300"/>
                </a:solidFill>
                <a:latin typeface="NikoshBAN" pitchFamily="2" charset="0"/>
                <a:cs typeface="NikoshBAN" pitchFamily="2" charset="0"/>
              </a:rPr>
              <a:t>ইভটিজিং </a:t>
            </a:r>
            <a:r>
              <a:rPr lang="bn-BD" sz="2400" b="1" dirty="0" smtClean="0">
                <a:solidFill>
                  <a:srgbClr val="003300"/>
                </a:solidFill>
                <a:latin typeface="NikoshBAN" pitchFamily="2" charset="0"/>
                <a:cs typeface="NikoshBAN" pitchFamily="2" charset="0"/>
              </a:rPr>
              <a:t>কাহাকে বলে বলতে </a:t>
            </a:r>
            <a:r>
              <a:rPr lang="bn-IN" sz="2400" b="1" dirty="0" smtClean="0">
                <a:solidFill>
                  <a:srgbClr val="003300"/>
                </a:solidFill>
                <a:latin typeface="NikoshBAN" pitchFamily="2" charset="0"/>
                <a:cs typeface="NikoshBAN" pitchFamily="2" charset="0"/>
              </a:rPr>
              <a:t>পারবে</a:t>
            </a:r>
            <a:r>
              <a:rPr lang="bn-BD" sz="2400" b="1" dirty="0" smtClean="0">
                <a:solidFill>
                  <a:srgbClr val="003300"/>
                </a:solidFill>
                <a:latin typeface="NikoshBAN" pitchFamily="2" charset="0"/>
                <a:cs typeface="NikoshBAN" pitchFamily="2" charset="0"/>
              </a:rPr>
              <a:t> </a:t>
            </a:r>
            <a:r>
              <a:rPr lang="bn-IN" sz="2400" b="1" dirty="0" smtClean="0">
                <a:solidFill>
                  <a:srgbClr val="003300"/>
                </a:solidFill>
                <a:latin typeface="NikoshBAN" pitchFamily="2" charset="0"/>
                <a:cs typeface="NikoshBAN" pitchFamily="2" charset="0"/>
              </a:rPr>
              <a:t>?</a:t>
            </a:r>
            <a:endParaRPr lang="bn-IN" sz="2400" b="1" dirty="0">
              <a:solidFill>
                <a:srgbClr val="003300"/>
              </a:solidFill>
              <a:latin typeface="NikoshBAN" pitchFamily="2" charset="0"/>
              <a:cs typeface="NikoshBAN" pitchFamily="2" charset="0"/>
            </a:endParaRPr>
          </a:p>
          <a:p>
            <a:pPr>
              <a:buFont typeface="Wingdings" pitchFamily="2" charset="2"/>
              <a:buChar char="v"/>
            </a:pPr>
            <a:r>
              <a:rPr lang="bn-BD" sz="2400" b="1" dirty="0" smtClean="0">
                <a:solidFill>
                  <a:srgbClr val="003300"/>
                </a:solidFill>
                <a:latin typeface="NikoshBAN" pitchFamily="2" charset="0"/>
                <a:cs typeface="NikoshBAN" pitchFamily="2" charset="0"/>
              </a:rPr>
              <a:t> </a:t>
            </a:r>
            <a:r>
              <a:rPr lang="bn-IN" sz="2400" b="1" dirty="0" smtClean="0">
                <a:solidFill>
                  <a:srgbClr val="003300"/>
                </a:solidFill>
                <a:latin typeface="NikoshBAN" pitchFamily="2" charset="0"/>
                <a:cs typeface="NikoshBAN" pitchFamily="2" charset="0"/>
              </a:rPr>
              <a:t>নারীদের </a:t>
            </a:r>
            <a:r>
              <a:rPr lang="bn-IN" sz="2400" b="1" dirty="0">
                <a:solidFill>
                  <a:srgbClr val="003300"/>
                </a:solidFill>
                <a:latin typeface="NikoshBAN" pitchFamily="2" charset="0"/>
                <a:cs typeface="NikoshBAN" pitchFamily="2" charset="0"/>
              </a:rPr>
              <a:t>প্রতি দৃষ্টি নিক্ষেপের বিধান বলতে পারবে।</a:t>
            </a:r>
          </a:p>
          <a:p>
            <a:pPr>
              <a:buFont typeface="Wingdings" pitchFamily="2" charset="2"/>
              <a:buChar char="v"/>
            </a:pPr>
            <a:r>
              <a:rPr lang="bn-BD" sz="2400" b="1" dirty="0" smtClean="0">
                <a:solidFill>
                  <a:srgbClr val="003300"/>
                </a:solidFill>
                <a:latin typeface="NikoshBAN" pitchFamily="2" charset="0"/>
                <a:cs typeface="NikoshBAN" pitchFamily="2" charset="0"/>
              </a:rPr>
              <a:t> </a:t>
            </a:r>
            <a:r>
              <a:rPr lang="bn-IN" sz="2400" b="1" dirty="0" smtClean="0">
                <a:solidFill>
                  <a:srgbClr val="003300"/>
                </a:solidFill>
                <a:latin typeface="NikoshBAN" pitchFamily="2" charset="0"/>
                <a:cs typeface="NikoshBAN" pitchFamily="2" charset="0"/>
              </a:rPr>
              <a:t>শব্দ </a:t>
            </a:r>
            <a:r>
              <a:rPr lang="bn-IN" sz="2400" b="1" dirty="0">
                <a:solidFill>
                  <a:srgbClr val="003300"/>
                </a:solidFill>
                <a:latin typeface="NikoshBAN" pitchFamily="2" charset="0"/>
                <a:cs typeface="NikoshBAN" pitchFamily="2" charset="0"/>
              </a:rPr>
              <a:t>ও বাক্য বিশ্লেষণ করতে</a:t>
            </a:r>
            <a:r>
              <a:rPr lang="en-US" sz="2400" b="1" dirty="0">
                <a:solidFill>
                  <a:srgbClr val="003300"/>
                </a:solidFill>
                <a:latin typeface="NikoshBAN" pitchFamily="2" charset="0"/>
                <a:cs typeface="NikoshBAN" pitchFamily="2" charset="0"/>
              </a:rPr>
              <a:t> </a:t>
            </a:r>
            <a:r>
              <a:rPr lang="bn-IN" sz="2400" b="1" dirty="0">
                <a:solidFill>
                  <a:srgbClr val="003300"/>
                </a:solidFill>
                <a:latin typeface="NikoshBAN" pitchFamily="2" charset="0"/>
                <a:cs typeface="NikoshBAN" pitchFamily="2" charset="0"/>
              </a:rPr>
              <a:t>পারবে</a:t>
            </a:r>
            <a:r>
              <a:rPr lang="bn-IN" sz="2400" b="1" dirty="0" smtClean="0">
                <a:solidFill>
                  <a:srgbClr val="003300"/>
                </a:solidFill>
                <a:latin typeface="NikoshBAN" pitchFamily="2" charset="0"/>
                <a:cs typeface="NikoshBAN" pitchFamily="2" charset="0"/>
              </a:rPr>
              <a:t>।</a:t>
            </a:r>
            <a:endParaRPr lang="bn-BD" sz="2400" b="1" dirty="0" smtClean="0">
              <a:solidFill>
                <a:srgbClr val="003300"/>
              </a:solidFill>
              <a:latin typeface="NikoshBAN" pitchFamily="2" charset="0"/>
              <a:cs typeface="NikoshBAN" pitchFamily="2" charset="0"/>
            </a:endParaRPr>
          </a:p>
          <a:p>
            <a:pPr>
              <a:buFont typeface="Wingdings" pitchFamily="2" charset="2"/>
              <a:buChar char="v"/>
            </a:pPr>
            <a:r>
              <a:rPr lang="bn-BD" sz="2400" b="1" dirty="0" smtClean="0">
                <a:solidFill>
                  <a:srgbClr val="003300"/>
                </a:solidFill>
                <a:latin typeface="NikoshBAN" pitchFamily="2" charset="0"/>
                <a:cs typeface="NikoshBAN" pitchFamily="2" charset="0"/>
              </a:rPr>
              <a:t> ইভটিজিং এর পরিনতি অত্যন্ত ভয়াবহ তা লিখতে পারবে।</a:t>
            </a:r>
            <a:endParaRPr lang="bn-IN" sz="2400" b="1" dirty="0">
              <a:solidFill>
                <a:srgbClr val="003300"/>
              </a:solidFill>
              <a:latin typeface="NikoshBAN" pitchFamily="2" charset="0"/>
              <a:cs typeface="NikoshBAN" pitchFamily="2" charset="0"/>
            </a:endParaRPr>
          </a:p>
        </p:txBody>
      </p:sp>
      <p:sp>
        <p:nvSpPr>
          <p:cNvPr id="5" name="Rectangle 4"/>
          <p:cNvSpPr/>
          <p:nvPr/>
        </p:nvSpPr>
        <p:spPr>
          <a:xfrm>
            <a:off x="3606717" y="1219200"/>
            <a:ext cx="1625765" cy="707886"/>
          </a:xfrm>
          <a:prstGeom prst="rect">
            <a:avLst/>
          </a:prstGeom>
          <a:noFill/>
          <a:ln w="28575">
            <a:solidFill>
              <a:schemeClr val="accent5">
                <a:lumMod val="75000"/>
              </a:schemeClr>
            </a:solidFill>
          </a:ln>
        </p:spPr>
        <p:txBody>
          <a:bodyPr wrap="none" lIns="91440" tIns="45720" rIns="91440" bIns="45720">
            <a:spAutoFit/>
          </a:bodyPr>
          <a:lstStyle/>
          <a:p>
            <a:pPr algn="ctr"/>
            <a:r>
              <a:rPr lang="bn-IN" sz="4000" b="1" dirty="0" smtClean="0">
                <a:ln w="9525">
                  <a:solidFill>
                    <a:schemeClr val="bg1"/>
                  </a:solidFill>
                  <a:prstDash val="solid"/>
                </a:ln>
                <a:solidFill>
                  <a:srgbClr val="003300"/>
                </a:solidFill>
                <a:effectLst>
                  <a:outerShdw blurRad="38100" dist="38100" dir="2700000" algn="tl">
                    <a:srgbClr val="000000">
                      <a:alpha val="43137"/>
                    </a:srgbClr>
                  </a:outerShdw>
                </a:effectLst>
                <a:latin typeface="NikoshBAN" pitchFamily="2" charset="0"/>
                <a:cs typeface="NikoshBAN" pitchFamily="2" charset="0"/>
              </a:rPr>
              <a:t>শিখনফল</a:t>
            </a:r>
            <a:endParaRPr lang="en-US" sz="4000" b="1" dirty="0">
              <a:ln w="9525">
                <a:solidFill>
                  <a:schemeClr val="bg1"/>
                </a:solidFill>
                <a:prstDash val="solid"/>
              </a:ln>
              <a:solidFill>
                <a:srgbClr val="00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768130"/>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4067" y="1388492"/>
            <a:ext cx="6476999" cy="1569660"/>
          </a:xfrm>
          <a:prstGeom prst="rect">
            <a:avLst/>
          </a:prstGeom>
          <a:ln w="19050">
            <a:solidFill>
              <a:srgbClr val="003300"/>
            </a:solidFill>
          </a:ln>
        </p:spPr>
        <p:txBody>
          <a:bodyPr wrap="square">
            <a:spAutoFit/>
          </a:bodyPr>
          <a:lstStyle/>
          <a:p>
            <a:pPr algn="ctr" rtl="1"/>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 এটা যৌগিক </a:t>
            </a:r>
            <a:r>
              <a:rPr lang="bn-BD" sz="2400" b="1" dirty="0" smtClean="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শব্দ,</a:t>
            </a:r>
            <a:r>
              <a:rPr lang="ar-SA" sz="24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 </a:t>
            </a:r>
            <a:r>
              <a:rPr lang="ar-SA" sz="2400" b="1" dirty="0" smtClean="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SA" sz="24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ايّذاءِ </a:t>
            </a:r>
            <a:r>
              <a:rPr lang="ar-SA" sz="2400" b="1" dirty="0" smtClean="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النِّسَاءِ</a:t>
            </a:r>
            <a:r>
              <a:rPr lang="bn-BD" sz="2400" b="1" dirty="0" smtClean="0">
                <a:solidFill>
                  <a:srgbClr val="CC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প্রাসঙ্গিক আলোচনাঃ-</a:t>
            </a:r>
            <a:r>
              <a:rPr lang="bn-BD" sz="2400" b="1" dirty="0" smtClean="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ar-SA" sz="24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rtl="1"/>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 - কষ্ট দেয়া, </a:t>
            </a:r>
            <a:r>
              <a:rPr lang="ar-SA" sz="24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ايذاءٍ</a:t>
            </a:r>
          </a:p>
          <a:p>
            <a:pPr algn="ctr" rtl="1"/>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 হলো নারীগন।</a:t>
            </a:r>
            <a:r>
              <a:rPr lang="ar-SA" sz="24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النساء</a:t>
            </a:r>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-আর- </a:t>
            </a:r>
          </a:p>
          <a:p>
            <a:pPr algn="ctr" rtl="1"/>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সুতরাং একত্রে – হলো নারীদের </a:t>
            </a:r>
            <a:r>
              <a:rPr lang="bn-BD" sz="2400" b="1" dirty="0" smtClean="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কষ্ট দেয়া বা উত্ত্যক্ত </a:t>
            </a:r>
            <a:r>
              <a:rPr lang="bn-BD"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rPr>
              <a:t>করা।</a:t>
            </a:r>
            <a:endParaRPr lang="bn-IN" sz="2400" b="1" dirty="0">
              <a:solidFill>
                <a:srgbClr val="006600"/>
              </a:solidFill>
              <a:effectLst>
                <a:outerShdw blurRad="38100" dist="38100" dir="2700000" algn="tl">
                  <a:srgbClr val="000000">
                    <a:alpha val="43137"/>
                  </a:srgbClr>
                </a:outerShdw>
              </a:effectLst>
              <a:latin typeface="Arial" panose="020B0604020202020204" pitchFamily="34" charset="0"/>
              <a:cs typeface="NikoshBAN" panose="02000000000000000000" pitchFamily="2" charset="0"/>
            </a:endParaRPr>
          </a:p>
        </p:txBody>
      </p:sp>
      <p:sp>
        <p:nvSpPr>
          <p:cNvPr id="4" name="Rectangle 3"/>
          <p:cNvSpPr/>
          <p:nvPr/>
        </p:nvSpPr>
        <p:spPr>
          <a:xfrm>
            <a:off x="953637" y="2971800"/>
            <a:ext cx="6477000" cy="1706940"/>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v"/>
            </a:pPr>
            <a:r>
              <a:rPr lang="bn-BD" sz="2400" b="1" dirty="0" smtClean="0">
                <a:solidFill>
                  <a:srgbClr val="003300"/>
                </a:solidFill>
                <a:latin typeface="NikoshBAN" panose="02000000000000000000" pitchFamily="2" charset="0"/>
                <a:cs typeface="NikoshBAN" panose="02000000000000000000" pitchFamily="2" charset="0"/>
              </a:rPr>
              <a:t>সমাজের বখাটে, দুশ্চরিত্র, মাদকাসক্ত ও উচ্ছৃঙ্খল ছেলেরাই ইভটিজিং এর হোতা। কথায়, কাজে, অঙ্গভঙ্গি ও ইশারা ইঙ্গিতে, তথ্যপ্রযুক্তির অপব্যবহার করে যা সম্পূর্ণ গর্হিত ও শাস্তিযোগ্য অপরাধ।</a:t>
            </a:r>
            <a:endParaRPr lang="en-US" sz="2400" b="1" dirty="0">
              <a:solidFill>
                <a:srgbClr val="003300"/>
              </a:solidFill>
              <a:latin typeface="NikoshBAN" panose="02000000000000000000" pitchFamily="2" charset="0"/>
              <a:cs typeface="NikoshBAN" panose="02000000000000000000" pitchFamily="2"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219200"/>
            <a:ext cx="6858000" cy="3847207"/>
          </a:xfrm>
          <a:prstGeom prst="rect">
            <a:avLst/>
          </a:prstGeom>
          <a:noFill/>
          <a:ln w="28575">
            <a:solidFill>
              <a:srgbClr val="006600"/>
            </a:solidFill>
          </a:ln>
        </p:spPr>
        <p:txBody>
          <a:bodyPr wrap="square">
            <a:spAutoFit/>
          </a:bodyPr>
          <a:lstStyle/>
          <a:p>
            <a:pPr algn="ctr" rtl="1"/>
            <a:r>
              <a:rPr lang="bn-IN" sz="2800" b="1" u="sng" dirty="0">
                <a:solidFill>
                  <a:srgbClr val="333300"/>
                </a:solidFill>
                <a:latin typeface="Arial" panose="020B0604020202020204" pitchFamily="34" charset="0"/>
                <a:cs typeface="NikoshBAN" pitchFamily="2" charset="0"/>
              </a:rPr>
              <a:t>হাদিস -</a:t>
            </a:r>
            <a:r>
              <a:rPr lang="bn-IN" sz="2800" b="1" u="sng" dirty="0" smtClean="0">
                <a:solidFill>
                  <a:srgbClr val="333300"/>
                </a:solidFill>
                <a:latin typeface="Arial" panose="020B0604020202020204" pitchFamily="34" charset="0"/>
                <a:cs typeface="NikoshBAN" pitchFamily="2" charset="0"/>
              </a:rPr>
              <a:t>৩০৩</a:t>
            </a:r>
            <a:endParaRPr lang="bn-IN" sz="2400" dirty="0">
              <a:latin typeface="Arial" panose="020B0604020202020204" pitchFamily="34" charset="0"/>
              <a:cs typeface="NikoshBAN" pitchFamily="2" charset="0"/>
            </a:endParaRPr>
          </a:p>
          <a:p>
            <a:pPr algn="just" rtl="1"/>
            <a:r>
              <a:rPr lang="ar-AE" sz="2400" b="1" dirty="0">
                <a:solidFill>
                  <a:srgbClr val="006600"/>
                </a:solidFill>
                <a:latin typeface="Arial" panose="020B0604020202020204" pitchFamily="34" charset="0"/>
                <a:cs typeface="Arial" panose="020B0604020202020204" pitchFamily="34" charset="0"/>
              </a:rPr>
              <a:t>عن </a:t>
            </a:r>
            <a:r>
              <a:rPr lang="ar-AE" sz="2400" b="1" dirty="0" smtClean="0">
                <a:solidFill>
                  <a:srgbClr val="006600"/>
                </a:solidFill>
                <a:latin typeface="Arial" panose="020B0604020202020204" pitchFamily="34" charset="0"/>
                <a:cs typeface="Arial" panose="020B0604020202020204" pitchFamily="34" charset="0"/>
              </a:rPr>
              <a:t>علي</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ب</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AE" sz="2400" b="1" dirty="0">
                <a:solidFill>
                  <a:srgbClr val="006600"/>
                </a:solidFill>
                <a:latin typeface="Arial" panose="020B0604020202020204" pitchFamily="34" charset="0"/>
                <a:cs typeface="Arial" panose="020B0604020202020204" pitchFamily="34" charset="0"/>
              </a:rPr>
              <a:t>ابي </a:t>
            </a:r>
            <a:r>
              <a:rPr lang="ar-AE" sz="2400" b="1" dirty="0" smtClean="0">
                <a:solidFill>
                  <a:srgbClr val="006600"/>
                </a:solidFill>
                <a:latin typeface="Arial" panose="020B0604020202020204" pitchFamily="34" charset="0"/>
                <a:cs typeface="Arial" panose="020B0604020202020204" pitchFamily="34" charset="0"/>
              </a:rPr>
              <a:t>طالب</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AE" sz="2400" b="1" dirty="0">
                <a:solidFill>
                  <a:srgbClr val="006600"/>
                </a:solidFill>
                <a:latin typeface="Arial" panose="020B0604020202020204" pitchFamily="34" charset="0"/>
                <a:cs typeface="Arial" panose="020B0604020202020204" pitchFamily="34" charset="0"/>
              </a:rPr>
              <a:t>رضي الله عنه </a:t>
            </a:r>
            <a:r>
              <a:rPr lang="ar-AE" sz="2400" b="1" dirty="0" smtClean="0">
                <a:solidFill>
                  <a:srgbClr val="006600"/>
                </a:solidFill>
                <a:latin typeface="Arial" panose="020B0604020202020204" pitchFamily="34" charset="0"/>
                <a:cs typeface="Arial" panose="020B0604020202020204" pitchFamily="34" charset="0"/>
              </a:rPr>
              <a:t>ا</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 النبي</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AE" sz="2400" b="1" dirty="0">
                <a:solidFill>
                  <a:srgbClr val="006600"/>
                </a:solidFill>
                <a:latin typeface="Arial" panose="020B0604020202020204" pitchFamily="34" charset="0"/>
                <a:cs typeface="Arial" panose="020B0604020202020204" pitchFamily="34" charset="0"/>
              </a:rPr>
              <a:t>صلّى اللّه عليه </a:t>
            </a:r>
            <a:r>
              <a:rPr lang="ar-AE" sz="2400" b="1" dirty="0" smtClean="0">
                <a:solidFill>
                  <a:srgbClr val="006600"/>
                </a:solidFill>
                <a:latin typeface="Arial" panose="020B0604020202020204" pitchFamily="34" charset="0"/>
                <a:cs typeface="Arial" panose="020B0604020202020204" pitchFamily="34" charset="0"/>
              </a:rPr>
              <a:t>وىسلّم</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AE" sz="2400" b="1" dirty="0">
                <a:solidFill>
                  <a:srgbClr val="006600"/>
                </a:solidFill>
                <a:latin typeface="Arial" panose="020B0604020202020204" pitchFamily="34" charset="0"/>
                <a:cs typeface="Arial" panose="020B0604020202020204" pitchFamily="34" charset="0"/>
              </a:rPr>
              <a:t>قال له يا عليّ </a:t>
            </a:r>
            <a:r>
              <a:rPr lang="ar-AE" sz="2400" b="1" dirty="0" smtClean="0">
                <a:solidFill>
                  <a:srgbClr val="006600"/>
                </a:solidFill>
                <a:latin typeface="Arial" panose="020B0604020202020204" pitchFamily="34" charset="0"/>
                <a:cs typeface="Arial" panose="020B0604020202020204" pitchFamily="34" charset="0"/>
              </a:rPr>
              <a:t>ا</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ل</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ك</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كنز</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ا </a:t>
            </a:r>
            <a:r>
              <a:rPr lang="ar-AE" sz="2400" b="1" dirty="0">
                <a:solidFill>
                  <a:srgbClr val="006600"/>
                </a:solidFill>
                <a:latin typeface="Arial" panose="020B0604020202020204" pitchFamily="34" charset="0"/>
                <a:cs typeface="Arial" panose="020B0604020202020204" pitchFamily="34" charset="0"/>
              </a:rPr>
              <a:t>في </a:t>
            </a:r>
            <a:r>
              <a:rPr lang="ar-AE" sz="2400" b="1" dirty="0" smtClean="0">
                <a:solidFill>
                  <a:srgbClr val="006600"/>
                </a:solidFill>
                <a:latin typeface="Arial" panose="020B0604020202020204" pitchFamily="34" charset="0"/>
                <a:cs typeface="Arial" panose="020B0604020202020204" pitchFamily="34" charset="0"/>
              </a:rPr>
              <a:t>الجنة</a:t>
            </a:r>
            <a:r>
              <a:rPr lang="ar-SA" sz="2400" b="1" dirty="0" smtClean="0">
                <a:solidFill>
                  <a:srgbClr val="006600"/>
                </a:solidFill>
                <a:latin typeface="Arial" panose="020B0604020202020204" pitchFamily="34" charset="0"/>
                <a:cs typeface="Arial" panose="020B0604020202020204" pitchFamily="34" charset="0"/>
              </a:rPr>
              <a:t>ِ </a:t>
            </a:r>
            <a:r>
              <a:rPr lang="ar-AE" sz="2400" b="1" dirty="0" smtClean="0">
                <a:solidFill>
                  <a:srgbClr val="006600"/>
                </a:solidFill>
                <a:latin typeface="Arial" panose="020B0604020202020204" pitchFamily="34" charset="0"/>
                <a:cs typeface="Arial" panose="020B0604020202020204" pitchFamily="34" charset="0"/>
              </a:rPr>
              <a:t>و</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ا</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ك</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ذ</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ؤ ق</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ر</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يه</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ا </a:t>
            </a:r>
            <a:r>
              <a:rPr lang="ar-AE" sz="2400" b="1" dirty="0">
                <a:solidFill>
                  <a:srgbClr val="006600"/>
                </a:solidFill>
                <a:latin typeface="Arial" panose="020B0604020202020204" pitchFamily="34" charset="0"/>
                <a:cs typeface="Arial" panose="020B0604020202020204" pitchFamily="34" charset="0"/>
              </a:rPr>
              <a:t>فلا </a:t>
            </a:r>
            <a:r>
              <a:rPr lang="ar-AE" sz="2400" b="1" dirty="0" smtClean="0">
                <a:solidFill>
                  <a:srgbClr val="006600"/>
                </a:solidFill>
                <a:latin typeface="Arial" panose="020B0604020202020204" pitchFamily="34" charset="0"/>
                <a:cs typeface="Arial" panose="020B0604020202020204" pitchFamily="34" charset="0"/>
              </a:rPr>
              <a:t>تتبع</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الن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ظ</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ر</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ة</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الن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ظ</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ر</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ة</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ف</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ا</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م</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ا ل</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ك</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الا</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ولى و</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ليست</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AE" sz="2400" b="1" dirty="0">
                <a:solidFill>
                  <a:srgbClr val="006600"/>
                </a:solidFill>
                <a:latin typeface="Arial" panose="020B0604020202020204" pitchFamily="34" charset="0"/>
                <a:cs typeface="Arial" panose="020B0604020202020204" pitchFamily="34" charset="0"/>
              </a:rPr>
              <a:t>لك </a:t>
            </a:r>
            <a:r>
              <a:rPr lang="ar-AE" sz="2400" b="1" dirty="0" smtClean="0">
                <a:solidFill>
                  <a:srgbClr val="006600"/>
                </a:solidFill>
                <a:latin typeface="Arial" panose="020B0604020202020204" pitchFamily="34" charset="0"/>
                <a:cs typeface="Arial" panose="020B0604020202020204" pitchFamily="34" charset="0"/>
              </a:rPr>
              <a:t>الاخرة</a:t>
            </a:r>
            <a:r>
              <a:rPr lang="ar-SA" sz="2400" b="1" dirty="0" smtClean="0">
                <a:solidFill>
                  <a:srgbClr val="006600"/>
                </a:solidFill>
                <a:latin typeface="Arial" panose="020B0604020202020204" pitchFamily="34" charset="0"/>
                <a:cs typeface="Arial" panose="020B0604020202020204" pitchFamily="34" charset="0"/>
              </a:rPr>
              <a:t>ُ –</a:t>
            </a:r>
          </a:p>
          <a:p>
            <a:pPr algn="just" rtl="1"/>
            <a:endParaRPr lang="ar-SA" sz="2400" dirty="0">
              <a:latin typeface="Arial" panose="020B0604020202020204" pitchFamily="34" charset="0"/>
              <a:cs typeface="Arial" panose="020B0604020202020204" pitchFamily="34" charset="0"/>
            </a:endParaRPr>
          </a:p>
          <a:p>
            <a:pPr algn="just"/>
            <a:r>
              <a:rPr lang="bn-BD" sz="2400" b="1" dirty="0" smtClean="0">
                <a:solidFill>
                  <a:srgbClr val="FF3300"/>
                </a:solidFill>
                <a:latin typeface="NikoshBAN" panose="02000000000000000000" pitchFamily="2" charset="0"/>
                <a:cs typeface="NikoshBAN" panose="02000000000000000000" pitchFamily="2" charset="0"/>
              </a:rPr>
              <a:t>প্রথম হাদিস-অনুবাদঃ- </a:t>
            </a:r>
            <a:r>
              <a:rPr lang="bn-BD" sz="2400" b="1" dirty="0" smtClean="0">
                <a:solidFill>
                  <a:srgbClr val="003366"/>
                </a:solidFill>
                <a:latin typeface="NikoshBAN" panose="02000000000000000000" pitchFamily="2" charset="0"/>
                <a:cs typeface="NikoshBAN" panose="02000000000000000000" pitchFamily="2" charset="0"/>
              </a:rPr>
              <a:t>হযরত আলী ইবনে আবু তালিব (রঃ) হতে বর্ণিত । নিশ্চই নবী (সঃ) তাকে বলেছেন, হে আলী ! তোমার জন্য রয়েছে জান্নাতে একটি গুপ্ত ভান্ডার, আর নিশ্চই তুমি জান্নাতের দু্’প্রান্তের মালিক হবে। সুতরাং তুমি একবার দৃষ্টি নিক্ষেপের পর আবার দৃষ্টি নিক্ষেপ করবেনা। কেননা প্রথম দৃষ্টি তোমার সপক্ষে, কিন্তু পরবর্তী দৃষ্টি তোমার সপক্ষে নয়।</a:t>
            </a:r>
            <a:endParaRPr lang="en-US" sz="2400" b="1" dirty="0">
              <a:solidFill>
                <a:srgbClr val="003366"/>
              </a:solidFill>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219200"/>
            <a:ext cx="7162800" cy="4585871"/>
          </a:xfrm>
          <a:prstGeom prst="rect">
            <a:avLst/>
          </a:prstGeom>
          <a:noFill/>
          <a:ln w="28575">
            <a:solidFill>
              <a:srgbClr val="006600"/>
            </a:solidFill>
          </a:ln>
        </p:spPr>
        <p:txBody>
          <a:bodyPr wrap="square">
            <a:spAutoFit/>
          </a:bodyPr>
          <a:lstStyle/>
          <a:p>
            <a:pPr algn="ctr" rtl="1"/>
            <a:r>
              <a:rPr lang="bn-IN" sz="2800" b="1" u="sng" dirty="0">
                <a:solidFill>
                  <a:srgbClr val="333300"/>
                </a:solidFill>
                <a:latin typeface="Arial" panose="020B0604020202020204" pitchFamily="34" charset="0"/>
                <a:cs typeface="NikoshBAN" pitchFamily="2" charset="0"/>
              </a:rPr>
              <a:t>হাদিস -</a:t>
            </a:r>
            <a:r>
              <a:rPr lang="bn-IN" sz="2800" b="1" u="sng" dirty="0" smtClean="0">
                <a:solidFill>
                  <a:srgbClr val="333300"/>
                </a:solidFill>
                <a:latin typeface="Arial" panose="020B0604020202020204" pitchFamily="34" charset="0"/>
                <a:cs typeface="NikoshBAN" pitchFamily="2" charset="0"/>
              </a:rPr>
              <a:t>৩০</a:t>
            </a:r>
            <a:r>
              <a:rPr lang="bn-BD" sz="2800" b="1" u="sng" dirty="0" smtClean="0">
                <a:solidFill>
                  <a:srgbClr val="333300"/>
                </a:solidFill>
                <a:latin typeface="Arial" panose="020B0604020202020204" pitchFamily="34" charset="0"/>
                <a:cs typeface="NikoshBAN" pitchFamily="2" charset="0"/>
              </a:rPr>
              <a:t>৪</a:t>
            </a:r>
            <a:endParaRPr lang="bn-IN" sz="2400" dirty="0">
              <a:latin typeface="Arial" panose="020B0604020202020204" pitchFamily="34" charset="0"/>
              <a:cs typeface="NikoshBAN" pitchFamily="2" charset="0"/>
            </a:endParaRPr>
          </a:p>
          <a:p>
            <a:pPr algn="just" rtl="1"/>
            <a:r>
              <a:rPr lang="ar-AE" sz="2400" b="1" dirty="0" smtClean="0">
                <a:solidFill>
                  <a:srgbClr val="006600"/>
                </a:solidFill>
                <a:latin typeface="Arial" panose="020B0604020202020204" pitchFamily="34" charset="0"/>
                <a:cs typeface="Arial" panose="020B0604020202020204" pitchFamily="34" charset="0"/>
              </a:rPr>
              <a:t>ع</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SA" sz="2400" b="1" dirty="0" smtClean="0">
                <a:solidFill>
                  <a:srgbClr val="006600"/>
                </a:solidFill>
                <a:latin typeface="Arial" panose="020B0604020202020204" pitchFamily="34" charset="0"/>
                <a:cs typeface="Arial" panose="020B0604020202020204" pitchFamily="34" charset="0"/>
              </a:rPr>
              <a:t>الّقَاسِمِ</a:t>
            </a:r>
            <a:r>
              <a:rPr lang="ar-AE" sz="2400" b="1" dirty="0" smtClean="0">
                <a:solidFill>
                  <a:srgbClr val="006600"/>
                </a:solidFill>
                <a:latin typeface="Arial" panose="020B0604020202020204" pitchFamily="34" charset="0"/>
                <a:cs typeface="Arial" panose="020B0604020202020204" pitchFamily="34" charset="0"/>
              </a:rPr>
              <a:t> ب</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SA" sz="2400" b="1" dirty="0" smtClean="0">
                <a:solidFill>
                  <a:srgbClr val="006600"/>
                </a:solidFill>
                <a:latin typeface="Arial" panose="020B0604020202020204" pitchFamily="34" charset="0"/>
                <a:cs typeface="Arial" panose="020B0604020202020204" pitchFamily="34" charset="0"/>
              </a:rPr>
              <a:t>عَبدِ</a:t>
            </a:r>
            <a:r>
              <a:rPr lang="ar-SA" sz="2400" b="1" dirty="0">
                <a:solidFill>
                  <a:srgbClr val="006600"/>
                </a:solidFill>
                <a:latin typeface="Arial" panose="020B0604020202020204" pitchFamily="34" charset="0"/>
                <a:cs typeface="Arial" panose="020B0604020202020204" pitchFamily="34" charset="0"/>
              </a:rPr>
              <a:t> </a:t>
            </a:r>
            <a:r>
              <a:rPr lang="ar-SA" sz="2400" b="1" dirty="0" smtClean="0">
                <a:solidFill>
                  <a:srgbClr val="006600"/>
                </a:solidFill>
                <a:latin typeface="Arial" panose="020B0604020202020204" pitchFamily="34" charset="0"/>
                <a:cs typeface="Arial" panose="020B0604020202020204" pitchFamily="34" charset="0"/>
              </a:rPr>
              <a:t>الرَّحمانِ عن اَبيهِ عن عَبدِ اللهِ بّنِ مسعودٍ </a:t>
            </a:r>
            <a:r>
              <a:rPr lang="ar-AE" sz="2400" b="1" dirty="0" smtClean="0">
                <a:solidFill>
                  <a:srgbClr val="006600"/>
                </a:solidFill>
                <a:latin typeface="Arial" panose="020B0604020202020204" pitchFamily="34" charset="0"/>
                <a:cs typeface="Arial" panose="020B0604020202020204" pitchFamily="34" charset="0"/>
              </a:rPr>
              <a:t>رضي الله</a:t>
            </a:r>
            <a:r>
              <a:rPr lang="ar-SA" sz="2400" b="1" dirty="0" smtClean="0">
                <a:solidFill>
                  <a:srgbClr val="006600"/>
                </a:solidFill>
                <a:latin typeface="Arial" panose="020B0604020202020204" pitchFamily="34" charset="0"/>
                <a:cs typeface="Arial" panose="020B0604020202020204" pitchFamily="34" charset="0"/>
              </a:rPr>
              <a:t>ُ </a:t>
            </a:r>
            <a:r>
              <a:rPr lang="ar-AE" sz="2400" b="1" dirty="0" smtClean="0">
                <a:solidFill>
                  <a:srgbClr val="006600"/>
                </a:solidFill>
                <a:latin typeface="Arial" panose="020B0604020202020204" pitchFamily="34" charset="0"/>
                <a:cs typeface="Arial" panose="020B0604020202020204" pitchFamily="34" charset="0"/>
              </a:rPr>
              <a:t>عنه</a:t>
            </a:r>
            <a:r>
              <a:rPr lang="ar-SA" sz="2400" b="1" dirty="0" smtClean="0">
                <a:solidFill>
                  <a:srgbClr val="006600"/>
                </a:solidFill>
                <a:latin typeface="Arial" panose="020B0604020202020204" pitchFamily="34" charset="0"/>
                <a:cs typeface="Arial" panose="020B0604020202020204" pitchFamily="34" charset="0"/>
              </a:rPr>
              <a:t>ُ قال قال رَسولُ اللهِ </a:t>
            </a:r>
            <a:r>
              <a:rPr lang="ar-AE" sz="2400" b="1" dirty="0" smtClean="0">
                <a:solidFill>
                  <a:srgbClr val="006600"/>
                </a:solidFill>
                <a:latin typeface="Arial" panose="020B0604020202020204" pitchFamily="34" charset="0"/>
                <a:cs typeface="Arial" panose="020B0604020202020204" pitchFamily="34" charset="0"/>
              </a:rPr>
              <a:t>صلّى </a:t>
            </a:r>
            <a:r>
              <a:rPr lang="ar-AE" sz="2400" b="1" dirty="0">
                <a:solidFill>
                  <a:srgbClr val="006600"/>
                </a:solidFill>
                <a:latin typeface="Arial" panose="020B0604020202020204" pitchFamily="34" charset="0"/>
                <a:cs typeface="Arial" panose="020B0604020202020204" pitchFamily="34" charset="0"/>
              </a:rPr>
              <a:t>اللّه عليه </a:t>
            </a:r>
            <a:r>
              <a:rPr lang="ar-AE" sz="2400" b="1" dirty="0" smtClean="0">
                <a:solidFill>
                  <a:srgbClr val="006600"/>
                </a:solidFill>
                <a:latin typeface="Arial" panose="020B0604020202020204" pitchFamily="34" charset="0"/>
                <a:cs typeface="Arial" panose="020B0604020202020204" pitchFamily="34" charset="0"/>
              </a:rPr>
              <a:t>وىسلّم</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 </a:t>
            </a:r>
            <a:r>
              <a:rPr lang="ar-SA" sz="2400" b="1" dirty="0" smtClean="0">
                <a:solidFill>
                  <a:srgbClr val="006600"/>
                </a:solidFill>
                <a:latin typeface="Arial" panose="020B0604020202020204" pitchFamily="34" charset="0"/>
                <a:cs typeface="Arial" panose="020B0604020202020204" pitchFamily="34" charset="0"/>
              </a:rPr>
              <a:t>اِنَّ</a:t>
            </a:r>
            <a:r>
              <a:rPr lang="ar-AE" sz="2400" b="1" dirty="0" smtClean="0">
                <a:solidFill>
                  <a:srgbClr val="006600"/>
                </a:solidFill>
                <a:latin typeface="Arial" panose="020B0604020202020204" pitchFamily="34" charset="0"/>
                <a:cs typeface="Arial" panose="020B0604020202020204" pitchFamily="34" charset="0"/>
              </a:rPr>
              <a:t> الن</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ظ</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ر</a:t>
            </a:r>
            <a:r>
              <a:rPr lang="ar-SA" sz="2400" b="1" dirty="0" smtClean="0">
                <a:solidFill>
                  <a:srgbClr val="006600"/>
                </a:solidFill>
                <a:latin typeface="Arial" panose="020B0604020202020204" pitchFamily="34" charset="0"/>
                <a:cs typeface="Arial" panose="020B0604020202020204" pitchFamily="34" charset="0"/>
              </a:rPr>
              <a:t>َ</a:t>
            </a:r>
            <a:r>
              <a:rPr lang="ar-AE" sz="2400" b="1" dirty="0" smtClean="0">
                <a:solidFill>
                  <a:srgbClr val="006600"/>
                </a:solidFill>
                <a:latin typeface="Arial" panose="020B0604020202020204" pitchFamily="34" charset="0"/>
                <a:cs typeface="Arial" panose="020B0604020202020204" pitchFamily="34" charset="0"/>
              </a:rPr>
              <a:t>ة</a:t>
            </a:r>
            <a:r>
              <a:rPr lang="ar-SA" sz="2400" b="1" dirty="0" smtClean="0">
                <a:solidFill>
                  <a:srgbClr val="006600"/>
                </a:solidFill>
                <a:latin typeface="Arial" panose="020B0604020202020204" pitchFamily="34" charset="0"/>
                <a:cs typeface="Arial" panose="020B0604020202020204" pitchFamily="34" charset="0"/>
              </a:rPr>
              <a:t>َ سَهّمٌ</a:t>
            </a:r>
            <a:r>
              <a:rPr lang="ar-AE" sz="2400" b="1" dirty="0" smtClean="0">
                <a:solidFill>
                  <a:srgbClr val="006600"/>
                </a:solidFill>
                <a:latin typeface="Arial" panose="020B0604020202020204" pitchFamily="34" charset="0"/>
                <a:cs typeface="Arial" panose="020B0604020202020204" pitchFamily="34" charset="0"/>
              </a:rPr>
              <a:t> </a:t>
            </a:r>
            <a:r>
              <a:rPr lang="ar-SA" sz="2400" b="1" dirty="0" smtClean="0">
                <a:solidFill>
                  <a:srgbClr val="006600"/>
                </a:solidFill>
                <a:latin typeface="Arial" panose="020B0604020202020204" pitchFamily="34" charset="0"/>
                <a:cs typeface="Arial" panose="020B0604020202020204" pitchFamily="34" charset="0"/>
              </a:rPr>
              <a:t> مِنّ سِهَا مِ اِبليسَ مَسّمُومٌ  مَنّ تَرَكَهَا مَخا فَتى اَبّدَلّتُهُ اِيمَانًا يَجِدُ حَلا وَتَهُ فى قَلّبهِ – ( رواه طبرانى)</a:t>
            </a:r>
          </a:p>
          <a:p>
            <a:pPr algn="just" rtl="1"/>
            <a:endParaRPr lang="ar-SA" sz="2400" dirty="0" smtClean="0">
              <a:latin typeface="Arial" panose="020B0604020202020204" pitchFamily="34" charset="0"/>
              <a:cs typeface="Arial" panose="020B0604020202020204" pitchFamily="34" charset="0"/>
            </a:endParaRPr>
          </a:p>
          <a:p>
            <a:pPr algn="just"/>
            <a:r>
              <a:rPr lang="bn-BD" sz="2400" b="1" dirty="0" smtClean="0">
                <a:solidFill>
                  <a:srgbClr val="FF3300"/>
                </a:solidFill>
                <a:latin typeface="NikoshBAN" panose="02000000000000000000" pitchFamily="2" charset="0"/>
                <a:cs typeface="NikoshBAN" panose="02000000000000000000" pitchFamily="2" charset="0"/>
              </a:rPr>
              <a:t>দ্বিতীয় হাদিস-অনুবাদঃ- </a:t>
            </a:r>
            <a:r>
              <a:rPr lang="bn-BD" sz="2400" b="1" dirty="0" smtClean="0">
                <a:solidFill>
                  <a:srgbClr val="003366"/>
                </a:solidFill>
                <a:latin typeface="NikoshBAN" panose="02000000000000000000" pitchFamily="2" charset="0"/>
                <a:cs typeface="NikoshBAN" panose="02000000000000000000" pitchFamily="2" charset="0"/>
              </a:rPr>
              <a:t>হযরত কাসিম ইবনে আব্দুর রহমান (রঃ) তাঁর পিতা আব্দুর রহমান হতে বর্ণনা করেন। তিনি হযরত আব্দুল্লাহ ইবনে মাসউদ (রাঃ) হতে বর্ণনা করেন। তিনি বলেন রাসুলুল্লাহ (সঃ) এরশাদ করেন, চোখের দৃষ্টি ইবলিশের বিষাক্ত তীরগুলোর মধ্য হতে একটি তীর। যে ব্যক্তি আমার ভয়ে দৃষ্টি নিক্ষেপ বর্জন করবে, আল্লাহ তায়ালা তার পরিবর্তে তাকে এমন ইামান দান করবেন, যার স্বাদ সে অন্তরে অনুভব করবে।</a:t>
            </a:r>
            <a:endParaRPr lang="en-US" sz="2400" b="1" dirty="0">
              <a:solidFill>
                <a:srgbClr val="003366"/>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65852523"/>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1524</TotalTime>
  <Words>859</Words>
  <Application>Microsoft Office PowerPoint</Application>
  <PresentationFormat>On-screen Show (4:3)</PresentationFormat>
  <Paragraphs>91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NikoshBAN</vt:lpstr>
      <vt:lpstr>Trebuchet MS</vt:lpstr>
      <vt:lpstr>Wingdings</vt:lpstr>
      <vt:lpstr>Wingdings 3</vt:lpstr>
      <vt:lpstr>Facet</vt:lpstr>
      <vt:lpstr>PowerPoint Presentation</vt:lpstr>
      <vt:lpstr>PowerPoint Presentation</vt:lpstr>
      <vt:lpstr>আজকের পাঠ</vt:lpstr>
      <vt:lpstr>পাঠ উপস্থাপন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Moyinul</dc:creator>
  <cp:lastModifiedBy>Microsoft account</cp:lastModifiedBy>
  <cp:revision>161</cp:revision>
  <dcterms:created xsi:type="dcterms:W3CDTF">2006-08-16T00:00:00Z</dcterms:created>
  <dcterms:modified xsi:type="dcterms:W3CDTF">2020-09-20T04:57:03Z</dcterms:modified>
</cp:coreProperties>
</file>