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43"/>
  </p:notesMasterIdLst>
  <p:sldIdLst>
    <p:sldId id="301" r:id="rId5"/>
    <p:sldId id="302" r:id="rId6"/>
    <p:sldId id="258" r:id="rId7"/>
    <p:sldId id="259" r:id="rId8"/>
    <p:sldId id="318" r:id="rId9"/>
    <p:sldId id="260" r:id="rId10"/>
    <p:sldId id="261" r:id="rId11"/>
    <p:sldId id="262" r:id="rId12"/>
    <p:sldId id="263" r:id="rId13"/>
    <p:sldId id="303" r:id="rId14"/>
    <p:sldId id="304" r:id="rId15"/>
    <p:sldId id="305" r:id="rId16"/>
    <p:sldId id="264" r:id="rId17"/>
    <p:sldId id="300" r:id="rId18"/>
    <p:sldId id="265" r:id="rId19"/>
    <p:sldId id="266" r:id="rId20"/>
    <p:sldId id="298" r:id="rId21"/>
    <p:sldId id="269" r:id="rId22"/>
    <p:sldId id="317" r:id="rId23"/>
    <p:sldId id="270" r:id="rId24"/>
    <p:sldId id="271" r:id="rId25"/>
    <p:sldId id="272" r:id="rId26"/>
    <p:sldId id="273" r:id="rId27"/>
    <p:sldId id="316" r:id="rId28"/>
    <p:sldId id="274" r:id="rId29"/>
    <p:sldId id="275" r:id="rId30"/>
    <p:sldId id="299" r:id="rId31"/>
    <p:sldId id="306" r:id="rId32"/>
    <p:sldId id="307" r:id="rId33"/>
    <p:sldId id="308" r:id="rId34"/>
    <p:sldId id="309" r:id="rId35"/>
    <p:sldId id="310" r:id="rId36"/>
    <p:sldId id="311" r:id="rId37"/>
    <p:sldId id="312" r:id="rId38"/>
    <p:sldId id="313" r:id="rId39"/>
    <p:sldId id="314" r:id="rId40"/>
    <p:sldId id="293" r:id="rId41"/>
    <p:sldId id="29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B5F50F-A1CE-4085-A637-C61E912F67B5}"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39B506D7-5D81-411A-B40B-7EED5BD34AC6}">
      <dgm:prSet phldrT="[Text]" custT="1"/>
      <dgm:spPr/>
      <dgm:t>
        <a:bodyPr/>
        <a:lstStyle/>
        <a:p>
          <a:r>
            <a:rPr lang="bn-BD" sz="2400" dirty="0" smtClean="0">
              <a:latin typeface="Nikosh" pitchFamily="2" charset="0"/>
              <a:cs typeface="Nikosh" pitchFamily="2" charset="0"/>
            </a:rPr>
            <a:t>আইনসভার কার্যাবলি </a:t>
          </a:r>
          <a:endParaRPr lang="en-US" sz="2400" dirty="0">
            <a:latin typeface="Nikosh" pitchFamily="2" charset="0"/>
            <a:cs typeface="Nikosh" pitchFamily="2" charset="0"/>
          </a:endParaRPr>
        </a:p>
      </dgm:t>
    </dgm:pt>
    <dgm:pt modelId="{FE29DC95-F6AB-412C-AC89-23BB2A3C5174}" type="parTrans" cxnId="{55BBEEBF-D6E4-42A4-992E-0007D6301A90}">
      <dgm:prSet/>
      <dgm:spPr/>
      <dgm:t>
        <a:bodyPr/>
        <a:lstStyle/>
        <a:p>
          <a:endParaRPr lang="en-US"/>
        </a:p>
      </dgm:t>
    </dgm:pt>
    <dgm:pt modelId="{8F3E652F-5C22-4713-95F1-A752D8C1902B}" type="sibTrans" cxnId="{55BBEEBF-D6E4-42A4-992E-0007D6301A90}">
      <dgm:prSet/>
      <dgm:spPr/>
      <dgm:t>
        <a:bodyPr/>
        <a:lstStyle/>
        <a:p>
          <a:endParaRPr lang="en-US"/>
        </a:p>
      </dgm:t>
    </dgm:pt>
    <dgm:pt modelId="{3A99E517-E9F7-4B9E-925C-0709BA106EFB}">
      <dgm:prSet phldrT="[Text]" custT="1"/>
      <dgm:spPr/>
      <dgm:t>
        <a:bodyPr/>
        <a:lstStyle/>
        <a:p>
          <a:r>
            <a:rPr lang="bn-BD" sz="2400" dirty="0" smtClean="0">
              <a:latin typeface="Nikosh" pitchFamily="2" charset="0"/>
              <a:cs typeface="Nikosh" pitchFamily="2" charset="0"/>
            </a:rPr>
            <a:t>প্রত্যক্ষ কার্যাবলি </a:t>
          </a:r>
          <a:endParaRPr lang="en-US" sz="2400" dirty="0">
            <a:latin typeface="Nikosh" pitchFamily="2" charset="0"/>
            <a:cs typeface="Nikosh" pitchFamily="2" charset="0"/>
          </a:endParaRPr>
        </a:p>
      </dgm:t>
    </dgm:pt>
    <dgm:pt modelId="{F22A34AF-B6AB-42B8-9332-FE1A2DB46C82}" type="parTrans" cxnId="{DE3DEBC4-8944-49D9-B7EC-0EFDCB0BBF00}">
      <dgm:prSet/>
      <dgm:spPr/>
      <dgm:t>
        <a:bodyPr/>
        <a:lstStyle/>
        <a:p>
          <a:endParaRPr lang="en-US"/>
        </a:p>
      </dgm:t>
    </dgm:pt>
    <dgm:pt modelId="{C75F0854-7ABA-4DA3-8F0E-269C0C79A63A}" type="sibTrans" cxnId="{DE3DEBC4-8944-49D9-B7EC-0EFDCB0BBF00}">
      <dgm:prSet/>
      <dgm:spPr/>
      <dgm:t>
        <a:bodyPr/>
        <a:lstStyle/>
        <a:p>
          <a:endParaRPr lang="en-US"/>
        </a:p>
      </dgm:t>
    </dgm:pt>
    <dgm:pt modelId="{FD40D9EA-6AA0-422C-9099-08B70A597EDD}">
      <dgm:prSet phldrT="[Text]" custT="1"/>
      <dgm:spPr/>
      <dgm:t>
        <a:bodyPr/>
        <a:lstStyle/>
        <a:p>
          <a:pPr algn="l"/>
          <a:r>
            <a:rPr lang="bn-BD" sz="1600" dirty="0" smtClean="0">
              <a:latin typeface="Nikosh" pitchFamily="2" charset="0"/>
              <a:cs typeface="Nikosh" pitchFamily="2" charset="0"/>
            </a:rPr>
            <a:t>১। আইন প্রণয়ন ও সংশোধন করে</a:t>
          </a:r>
        </a:p>
        <a:p>
          <a:pPr algn="l"/>
          <a:r>
            <a:rPr lang="bn-BD" sz="1600" dirty="0" smtClean="0">
              <a:latin typeface="Nikosh" pitchFamily="2" charset="0"/>
              <a:cs typeface="Nikosh" pitchFamily="2" charset="0"/>
            </a:rPr>
            <a:t>২। শাসন বিভাগকে নিয়ন্ত্রণ করে</a:t>
          </a:r>
          <a:endParaRPr lang="bn-BD" sz="1600" b="1" dirty="0" smtClean="0">
            <a:latin typeface="Nikosh" pitchFamily="2" charset="0"/>
            <a:cs typeface="Nikosh" pitchFamily="2" charset="0"/>
          </a:endParaRPr>
        </a:p>
        <a:p>
          <a:pPr algn="l"/>
          <a:r>
            <a:rPr lang="bn-BD" sz="1600" b="1" dirty="0" smtClean="0">
              <a:latin typeface="Nikosh" pitchFamily="2" charset="0"/>
              <a:cs typeface="Nikosh" pitchFamily="2" charset="0"/>
            </a:rPr>
            <a:t>৩। নির্বাচনমুলক কাজ করে</a:t>
          </a:r>
        </a:p>
        <a:p>
          <a:pPr algn="l"/>
          <a:r>
            <a:rPr lang="bn-BD" sz="1600" dirty="0" smtClean="0">
              <a:latin typeface="Nikosh" pitchFamily="2" charset="0"/>
              <a:cs typeface="Nikosh" pitchFamily="2" charset="0"/>
            </a:rPr>
            <a:t>৪। সংবিধানের ব্যাখ্যা প্রদান করে</a:t>
          </a:r>
        </a:p>
        <a:p>
          <a:pPr algn="l"/>
          <a:r>
            <a:rPr lang="bn-BD" sz="1600" dirty="0" smtClean="0">
              <a:latin typeface="Nikosh" pitchFamily="2" charset="0"/>
              <a:cs typeface="Nikosh" pitchFamily="2" charset="0"/>
            </a:rPr>
            <a:t>৫। জাতীয় অর্থ নিয়ন্ত্রণ ও তদারক</a:t>
          </a:r>
        </a:p>
        <a:p>
          <a:pPr algn="l"/>
          <a:r>
            <a:rPr lang="bn-BD" sz="1600" dirty="0" smtClean="0">
              <a:latin typeface="Nikosh" pitchFamily="2" charset="0"/>
              <a:cs typeface="Nikosh" pitchFamily="2" charset="0"/>
            </a:rPr>
            <a:t>৬। বিচার  সংক্রান্ত (অপসারণমুলক)</a:t>
          </a:r>
        </a:p>
        <a:p>
          <a:pPr algn="l"/>
          <a:r>
            <a:rPr lang="bn-BD" sz="1600" dirty="0" smtClean="0">
              <a:latin typeface="Nikosh" pitchFamily="2" charset="0"/>
              <a:cs typeface="Nikosh" pitchFamily="2" charset="0"/>
            </a:rPr>
            <a:t>৭। বির্তক ও আলোচনার মাধ্যমে জনমত গঠন </a:t>
          </a:r>
        </a:p>
        <a:p>
          <a:pPr algn="l"/>
          <a:r>
            <a:rPr lang="bn-BD" sz="1600" dirty="0" smtClean="0">
              <a:latin typeface="Nikosh" pitchFamily="2" charset="0"/>
              <a:cs typeface="Nikosh" pitchFamily="2" charset="0"/>
            </a:rPr>
            <a:t>৮। সংযোগ সাধন</a:t>
          </a:r>
        </a:p>
        <a:p>
          <a:pPr algn="l"/>
          <a:r>
            <a:rPr lang="bn-BD" sz="1600" dirty="0" smtClean="0">
              <a:latin typeface="Nikosh" pitchFamily="2" charset="0"/>
              <a:cs typeface="Nikosh" pitchFamily="2" charset="0"/>
            </a:rPr>
            <a:t>৯। তদন্ত বা অনুসন্ধান </a:t>
          </a:r>
          <a:endParaRPr lang="en-US" sz="1600" dirty="0">
            <a:latin typeface="Nikosh" pitchFamily="2" charset="0"/>
            <a:cs typeface="Nikosh" pitchFamily="2" charset="0"/>
          </a:endParaRPr>
        </a:p>
      </dgm:t>
    </dgm:pt>
    <dgm:pt modelId="{32FAF7AF-A192-416E-97EB-FD5F71B766D8}" type="parTrans" cxnId="{43AF5CD3-B9B4-4F78-AA48-2313ECB3AB63}">
      <dgm:prSet/>
      <dgm:spPr/>
      <dgm:t>
        <a:bodyPr/>
        <a:lstStyle/>
        <a:p>
          <a:endParaRPr lang="en-US"/>
        </a:p>
      </dgm:t>
    </dgm:pt>
    <dgm:pt modelId="{1C6BFBDF-D407-447E-BAA3-1EFBD3C99AFD}" type="sibTrans" cxnId="{43AF5CD3-B9B4-4F78-AA48-2313ECB3AB63}">
      <dgm:prSet/>
      <dgm:spPr/>
      <dgm:t>
        <a:bodyPr/>
        <a:lstStyle/>
        <a:p>
          <a:endParaRPr lang="en-US"/>
        </a:p>
      </dgm:t>
    </dgm:pt>
    <dgm:pt modelId="{BFAAE12A-DDCA-4E96-AC10-D45FBD7A42C0}">
      <dgm:prSet phldrT="[Text]" custT="1"/>
      <dgm:spPr/>
      <dgm:t>
        <a:bodyPr/>
        <a:lstStyle/>
        <a:p>
          <a:r>
            <a:rPr lang="bn-BD" sz="2400" dirty="0" smtClean="0">
              <a:latin typeface="Nikosh" pitchFamily="2" charset="0"/>
              <a:cs typeface="Nikosh" pitchFamily="2" charset="0"/>
            </a:rPr>
            <a:t>পরোক্ষ কার্যাবলি</a:t>
          </a:r>
          <a:endParaRPr lang="en-US" sz="2400" dirty="0">
            <a:latin typeface="Nikosh" pitchFamily="2" charset="0"/>
            <a:cs typeface="Nikosh" pitchFamily="2" charset="0"/>
          </a:endParaRPr>
        </a:p>
      </dgm:t>
    </dgm:pt>
    <dgm:pt modelId="{D4852F43-4460-42DD-9EDA-D2FE952F6342}" type="parTrans" cxnId="{1FBAACFB-7DDC-4201-AD5D-63D1E3A813AB}">
      <dgm:prSet/>
      <dgm:spPr/>
      <dgm:t>
        <a:bodyPr/>
        <a:lstStyle/>
        <a:p>
          <a:endParaRPr lang="en-US"/>
        </a:p>
      </dgm:t>
    </dgm:pt>
    <dgm:pt modelId="{5DBA7761-217D-452E-AAFE-D55194F1BC86}" type="sibTrans" cxnId="{1FBAACFB-7DDC-4201-AD5D-63D1E3A813AB}">
      <dgm:prSet/>
      <dgm:spPr/>
      <dgm:t>
        <a:bodyPr/>
        <a:lstStyle/>
        <a:p>
          <a:endParaRPr lang="en-US"/>
        </a:p>
      </dgm:t>
    </dgm:pt>
    <dgm:pt modelId="{422EEAD4-9374-40EA-B472-EFEFAED2CAFA}">
      <dgm:prSet phldrT="[Text]" custT="1"/>
      <dgm:spPr/>
      <dgm:t>
        <a:bodyPr/>
        <a:lstStyle/>
        <a:p>
          <a:pPr algn="l"/>
          <a:r>
            <a:rPr lang="bn-BD" sz="2000" dirty="0" smtClean="0">
              <a:latin typeface="Nikosh" pitchFamily="2" charset="0"/>
              <a:cs typeface="Nikosh" pitchFamily="2" charset="0"/>
            </a:rPr>
            <a:t>১। বৈধ্যকরণ</a:t>
          </a:r>
        </a:p>
        <a:p>
          <a:pPr algn="l"/>
          <a:r>
            <a:rPr lang="bn-BD" sz="2000" dirty="0" smtClean="0">
              <a:latin typeface="Nikosh" pitchFamily="2" charset="0"/>
              <a:cs typeface="Nikosh" pitchFamily="2" charset="0"/>
            </a:rPr>
            <a:t>২। সামাজিকীকরণ</a:t>
          </a:r>
        </a:p>
        <a:p>
          <a:pPr algn="l"/>
          <a:r>
            <a:rPr lang="bn-BD" sz="2000" dirty="0" smtClean="0">
              <a:latin typeface="Nikosh" pitchFamily="2" charset="0"/>
              <a:cs typeface="Nikosh" pitchFamily="2" charset="0"/>
            </a:rPr>
            <a:t>৩। রাজনৈতিক অংশগ্রহণ </a:t>
          </a:r>
        </a:p>
        <a:p>
          <a:pPr algn="l"/>
          <a:r>
            <a:rPr lang="bn-BD" sz="2000" dirty="0" smtClean="0">
              <a:latin typeface="Nikosh" pitchFamily="2" charset="0"/>
              <a:cs typeface="Nikosh" pitchFamily="2" charset="0"/>
            </a:rPr>
            <a:t>৪। রাজনৈতিক নিয়োগ </a:t>
          </a:r>
        </a:p>
        <a:p>
          <a:pPr algn="l"/>
          <a:r>
            <a:rPr lang="bn-BD" sz="2000" dirty="0" smtClean="0">
              <a:latin typeface="Nikosh" pitchFamily="2" charset="0"/>
              <a:cs typeface="Nikosh" pitchFamily="2" charset="0"/>
            </a:rPr>
            <a:t>৫। রাজনৈতিক মতৈক্য সৃষ্টি</a:t>
          </a:r>
        </a:p>
        <a:p>
          <a:pPr algn="l"/>
          <a:r>
            <a:rPr lang="bn-BD" sz="2000" dirty="0" smtClean="0">
              <a:latin typeface="Nikosh" pitchFamily="2" charset="0"/>
              <a:cs typeface="Nikosh" pitchFamily="2" charset="0"/>
            </a:rPr>
            <a:t>৬। রাজনৈতিক বিরোধ দুরীকরণ </a:t>
          </a:r>
          <a:endParaRPr lang="en-US" sz="2000" dirty="0">
            <a:latin typeface="Nikosh" pitchFamily="2" charset="0"/>
            <a:cs typeface="Nikosh" pitchFamily="2" charset="0"/>
          </a:endParaRPr>
        </a:p>
      </dgm:t>
    </dgm:pt>
    <dgm:pt modelId="{CECBDD37-C81C-409C-8C3C-CBCA13D136E5}" type="parTrans" cxnId="{9522DEE9-C9D0-48AE-B631-2C8BEB3BE006}">
      <dgm:prSet/>
      <dgm:spPr/>
      <dgm:t>
        <a:bodyPr/>
        <a:lstStyle/>
        <a:p>
          <a:endParaRPr lang="en-US"/>
        </a:p>
      </dgm:t>
    </dgm:pt>
    <dgm:pt modelId="{105C2A1E-4C5F-445C-9AF5-CB808B8C6214}" type="sibTrans" cxnId="{9522DEE9-C9D0-48AE-B631-2C8BEB3BE006}">
      <dgm:prSet/>
      <dgm:spPr/>
      <dgm:t>
        <a:bodyPr/>
        <a:lstStyle/>
        <a:p>
          <a:endParaRPr lang="en-US"/>
        </a:p>
      </dgm:t>
    </dgm:pt>
    <dgm:pt modelId="{B9815051-89BA-49CC-B58E-4EC2B3787B73}" type="pres">
      <dgm:prSet presAssocID="{A2B5F50F-A1CE-4085-A637-C61E912F67B5}" presName="Name0" presStyleCnt="0">
        <dgm:presLayoutVars>
          <dgm:chPref val="1"/>
          <dgm:dir/>
          <dgm:animOne val="branch"/>
          <dgm:animLvl val="lvl"/>
          <dgm:resizeHandles/>
        </dgm:presLayoutVars>
      </dgm:prSet>
      <dgm:spPr/>
      <dgm:t>
        <a:bodyPr/>
        <a:lstStyle/>
        <a:p>
          <a:endParaRPr lang="en-US"/>
        </a:p>
      </dgm:t>
    </dgm:pt>
    <dgm:pt modelId="{FD0C0BB7-CF37-4DEE-8CE5-AA62BD8DECBB}" type="pres">
      <dgm:prSet presAssocID="{39B506D7-5D81-411A-B40B-7EED5BD34AC6}" presName="vertOne" presStyleCnt="0"/>
      <dgm:spPr/>
    </dgm:pt>
    <dgm:pt modelId="{BF35D4B6-EECC-4572-B2C3-F68EB62BB5A2}" type="pres">
      <dgm:prSet presAssocID="{39B506D7-5D81-411A-B40B-7EED5BD34AC6}" presName="txOne" presStyleLbl="node0" presStyleIdx="0" presStyleCnt="1" custScaleY="27450">
        <dgm:presLayoutVars>
          <dgm:chPref val="3"/>
        </dgm:presLayoutVars>
      </dgm:prSet>
      <dgm:spPr/>
      <dgm:t>
        <a:bodyPr/>
        <a:lstStyle/>
        <a:p>
          <a:endParaRPr lang="en-US"/>
        </a:p>
      </dgm:t>
    </dgm:pt>
    <dgm:pt modelId="{8841BF93-B0C4-4A85-B49C-CB491CA732A6}" type="pres">
      <dgm:prSet presAssocID="{39B506D7-5D81-411A-B40B-7EED5BD34AC6}" presName="parTransOne" presStyleCnt="0"/>
      <dgm:spPr/>
    </dgm:pt>
    <dgm:pt modelId="{C1C559D3-E75D-4DF7-B794-2BBB866DA695}" type="pres">
      <dgm:prSet presAssocID="{39B506D7-5D81-411A-B40B-7EED5BD34AC6}" presName="horzOne" presStyleCnt="0"/>
      <dgm:spPr/>
    </dgm:pt>
    <dgm:pt modelId="{921A38BA-57CB-4C90-8CF5-6860F14C05EE}" type="pres">
      <dgm:prSet presAssocID="{3A99E517-E9F7-4B9E-925C-0709BA106EFB}" presName="vertTwo" presStyleCnt="0"/>
      <dgm:spPr/>
    </dgm:pt>
    <dgm:pt modelId="{79DFF1D9-A027-45AA-ACF0-11D4574DBABF}" type="pres">
      <dgm:prSet presAssocID="{3A99E517-E9F7-4B9E-925C-0709BA106EFB}" presName="txTwo" presStyleLbl="node2" presStyleIdx="0" presStyleCnt="2" custScaleY="24584" custLinFactNeighborX="-281" custLinFactNeighborY="-54580">
        <dgm:presLayoutVars>
          <dgm:chPref val="3"/>
        </dgm:presLayoutVars>
      </dgm:prSet>
      <dgm:spPr/>
      <dgm:t>
        <a:bodyPr/>
        <a:lstStyle/>
        <a:p>
          <a:endParaRPr lang="en-US"/>
        </a:p>
      </dgm:t>
    </dgm:pt>
    <dgm:pt modelId="{59818E3D-56A8-4065-8C12-D00B60100D69}" type="pres">
      <dgm:prSet presAssocID="{3A99E517-E9F7-4B9E-925C-0709BA106EFB}" presName="parTransTwo" presStyleCnt="0"/>
      <dgm:spPr/>
    </dgm:pt>
    <dgm:pt modelId="{CF07F174-B508-4CAE-91F8-4DC7B49FABE3}" type="pres">
      <dgm:prSet presAssocID="{3A99E517-E9F7-4B9E-925C-0709BA106EFB}" presName="horzTwo" presStyleCnt="0"/>
      <dgm:spPr/>
    </dgm:pt>
    <dgm:pt modelId="{E2677810-7510-42C6-AF76-C4A91A4591B4}" type="pres">
      <dgm:prSet presAssocID="{FD40D9EA-6AA0-422C-9099-08B70A597EDD}" presName="vertThree" presStyleCnt="0"/>
      <dgm:spPr/>
    </dgm:pt>
    <dgm:pt modelId="{912423A8-E4E8-4A34-98C4-10C82131DE15}" type="pres">
      <dgm:prSet presAssocID="{FD40D9EA-6AA0-422C-9099-08B70A597EDD}" presName="txThree" presStyleLbl="node3" presStyleIdx="0" presStyleCnt="2" custScaleY="161420" custLinFactNeighborX="-478" custLinFactNeighborY="-8980">
        <dgm:presLayoutVars>
          <dgm:chPref val="3"/>
        </dgm:presLayoutVars>
      </dgm:prSet>
      <dgm:spPr/>
      <dgm:t>
        <a:bodyPr/>
        <a:lstStyle/>
        <a:p>
          <a:endParaRPr lang="en-US"/>
        </a:p>
      </dgm:t>
    </dgm:pt>
    <dgm:pt modelId="{C6622E40-5B08-45AB-AB3D-8C03852A01A9}" type="pres">
      <dgm:prSet presAssocID="{FD40D9EA-6AA0-422C-9099-08B70A597EDD}" presName="horzThree" presStyleCnt="0"/>
      <dgm:spPr/>
    </dgm:pt>
    <dgm:pt modelId="{A518E7D7-393E-41B1-804A-DD8BBE97386C}" type="pres">
      <dgm:prSet presAssocID="{C75F0854-7ABA-4DA3-8F0E-269C0C79A63A}" presName="sibSpaceTwo" presStyleCnt="0"/>
      <dgm:spPr/>
    </dgm:pt>
    <dgm:pt modelId="{A97ECCB8-A8AA-460F-A2C6-DAEBC1F93251}" type="pres">
      <dgm:prSet presAssocID="{BFAAE12A-DDCA-4E96-AC10-D45FBD7A42C0}" presName="vertTwo" presStyleCnt="0"/>
      <dgm:spPr/>
    </dgm:pt>
    <dgm:pt modelId="{BF12BD14-EA40-46FB-A2CE-FFDC45531412}" type="pres">
      <dgm:prSet presAssocID="{BFAAE12A-DDCA-4E96-AC10-D45FBD7A42C0}" presName="txTwo" presStyleLbl="node2" presStyleIdx="1" presStyleCnt="2" custScaleY="25302" custLinFactNeighborX="423" custLinFactNeighborY="-32791">
        <dgm:presLayoutVars>
          <dgm:chPref val="3"/>
        </dgm:presLayoutVars>
      </dgm:prSet>
      <dgm:spPr/>
      <dgm:t>
        <a:bodyPr/>
        <a:lstStyle/>
        <a:p>
          <a:endParaRPr lang="en-US"/>
        </a:p>
      </dgm:t>
    </dgm:pt>
    <dgm:pt modelId="{6D102CA0-1565-4E38-8BD3-08C34F1AE55A}" type="pres">
      <dgm:prSet presAssocID="{BFAAE12A-DDCA-4E96-AC10-D45FBD7A42C0}" presName="parTransTwo" presStyleCnt="0"/>
      <dgm:spPr/>
    </dgm:pt>
    <dgm:pt modelId="{5722623F-4D77-4E0E-A077-54C16A98D9DC}" type="pres">
      <dgm:prSet presAssocID="{BFAAE12A-DDCA-4E96-AC10-D45FBD7A42C0}" presName="horzTwo" presStyleCnt="0"/>
      <dgm:spPr/>
    </dgm:pt>
    <dgm:pt modelId="{210802E7-1AF4-4CC0-86F2-8C05F4BAD982}" type="pres">
      <dgm:prSet presAssocID="{422EEAD4-9374-40EA-B472-EFEFAED2CAFA}" presName="vertThree" presStyleCnt="0"/>
      <dgm:spPr/>
    </dgm:pt>
    <dgm:pt modelId="{15C10B94-D73F-4A7B-B0E0-ECDE1B5BA65B}" type="pres">
      <dgm:prSet presAssocID="{422EEAD4-9374-40EA-B472-EFEFAED2CAFA}" presName="txThree" presStyleLbl="node3" presStyleIdx="1" presStyleCnt="2" custScaleY="151086" custLinFactNeighborX="229" custLinFactNeighborY="-4225">
        <dgm:presLayoutVars>
          <dgm:chPref val="3"/>
        </dgm:presLayoutVars>
      </dgm:prSet>
      <dgm:spPr/>
      <dgm:t>
        <a:bodyPr/>
        <a:lstStyle/>
        <a:p>
          <a:endParaRPr lang="en-US"/>
        </a:p>
      </dgm:t>
    </dgm:pt>
    <dgm:pt modelId="{2BAE8CE8-5541-42C8-8628-C57A37CEAEB0}" type="pres">
      <dgm:prSet presAssocID="{422EEAD4-9374-40EA-B472-EFEFAED2CAFA}" presName="horzThree" presStyleCnt="0"/>
      <dgm:spPr/>
    </dgm:pt>
  </dgm:ptLst>
  <dgm:cxnLst>
    <dgm:cxn modelId="{DE3DEBC4-8944-49D9-B7EC-0EFDCB0BBF00}" srcId="{39B506D7-5D81-411A-B40B-7EED5BD34AC6}" destId="{3A99E517-E9F7-4B9E-925C-0709BA106EFB}" srcOrd="0" destOrd="0" parTransId="{F22A34AF-B6AB-42B8-9332-FE1A2DB46C82}" sibTransId="{C75F0854-7ABA-4DA3-8F0E-269C0C79A63A}"/>
    <dgm:cxn modelId="{BE9FB1FC-BE88-48F1-91C1-B1CEC147BE7C}" type="presOf" srcId="{FD40D9EA-6AA0-422C-9099-08B70A597EDD}" destId="{912423A8-E4E8-4A34-98C4-10C82131DE15}" srcOrd="0" destOrd="0" presId="urn:microsoft.com/office/officeart/2005/8/layout/hierarchy4"/>
    <dgm:cxn modelId="{E1A75815-0E51-4DEF-BFD6-3B1470330ACB}" type="presOf" srcId="{39B506D7-5D81-411A-B40B-7EED5BD34AC6}" destId="{BF35D4B6-EECC-4572-B2C3-F68EB62BB5A2}" srcOrd="0" destOrd="0" presId="urn:microsoft.com/office/officeart/2005/8/layout/hierarchy4"/>
    <dgm:cxn modelId="{4B404BF6-609C-4C8C-89C7-F0D4D88E5B8A}" type="presOf" srcId="{3A99E517-E9F7-4B9E-925C-0709BA106EFB}" destId="{79DFF1D9-A027-45AA-ACF0-11D4574DBABF}" srcOrd="0" destOrd="0" presId="urn:microsoft.com/office/officeart/2005/8/layout/hierarchy4"/>
    <dgm:cxn modelId="{6200BE3B-586F-49AE-826A-5A98ACA18775}" type="presOf" srcId="{A2B5F50F-A1CE-4085-A637-C61E912F67B5}" destId="{B9815051-89BA-49CC-B58E-4EC2B3787B73}" srcOrd="0" destOrd="0" presId="urn:microsoft.com/office/officeart/2005/8/layout/hierarchy4"/>
    <dgm:cxn modelId="{1FBAACFB-7DDC-4201-AD5D-63D1E3A813AB}" srcId="{39B506D7-5D81-411A-B40B-7EED5BD34AC6}" destId="{BFAAE12A-DDCA-4E96-AC10-D45FBD7A42C0}" srcOrd="1" destOrd="0" parTransId="{D4852F43-4460-42DD-9EDA-D2FE952F6342}" sibTransId="{5DBA7761-217D-452E-AAFE-D55194F1BC86}"/>
    <dgm:cxn modelId="{8A367F55-91F6-4291-8CC8-3F05F519F875}" type="presOf" srcId="{422EEAD4-9374-40EA-B472-EFEFAED2CAFA}" destId="{15C10B94-D73F-4A7B-B0E0-ECDE1B5BA65B}" srcOrd="0" destOrd="0" presId="urn:microsoft.com/office/officeart/2005/8/layout/hierarchy4"/>
    <dgm:cxn modelId="{43AF5CD3-B9B4-4F78-AA48-2313ECB3AB63}" srcId="{3A99E517-E9F7-4B9E-925C-0709BA106EFB}" destId="{FD40D9EA-6AA0-422C-9099-08B70A597EDD}" srcOrd="0" destOrd="0" parTransId="{32FAF7AF-A192-416E-97EB-FD5F71B766D8}" sibTransId="{1C6BFBDF-D407-447E-BAA3-1EFBD3C99AFD}"/>
    <dgm:cxn modelId="{9522DEE9-C9D0-48AE-B631-2C8BEB3BE006}" srcId="{BFAAE12A-DDCA-4E96-AC10-D45FBD7A42C0}" destId="{422EEAD4-9374-40EA-B472-EFEFAED2CAFA}" srcOrd="0" destOrd="0" parTransId="{CECBDD37-C81C-409C-8C3C-CBCA13D136E5}" sibTransId="{105C2A1E-4C5F-445C-9AF5-CB808B8C6214}"/>
    <dgm:cxn modelId="{5FE8B054-5D23-4BF5-AC76-FE7D595D2249}" type="presOf" srcId="{BFAAE12A-DDCA-4E96-AC10-D45FBD7A42C0}" destId="{BF12BD14-EA40-46FB-A2CE-FFDC45531412}" srcOrd="0" destOrd="0" presId="urn:microsoft.com/office/officeart/2005/8/layout/hierarchy4"/>
    <dgm:cxn modelId="{55BBEEBF-D6E4-42A4-992E-0007D6301A90}" srcId="{A2B5F50F-A1CE-4085-A637-C61E912F67B5}" destId="{39B506D7-5D81-411A-B40B-7EED5BD34AC6}" srcOrd="0" destOrd="0" parTransId="{FE29DC95-F6AB-412C-AC89-23BB2A3C5174}" sibTransId="{8F3E652F-5C22-4713-95F1-A752D8C1902B}"/>
    <dgm:cxn modelId="{8B2508EC-0A9A-407D-A417-D84F753F7B9F}" type="presParOf" srcId="{B9815051-89BA-49CC-B58E-4EC2B3787B73}" destId="{FD0C0BB7-CF37-4DEE-8CE5-AA62BD8DECBB}" srcOrd="0" destOrd="0" presId="urn:microsoft.com/office/officeart/2005/8/layout/hierarchy4"/>
    <dgm:cxn modelId="{75FE92D5-0C02-4778-8BBD-BB2A0DDD3315}" type="presParOf" srcId="{FD0C0BB7-CF37-4DEE-8CE5-AA62BD8DECBB}" destId="{BF35D4B6-EECC-4572-B2C3-F68EB62BB5A2}" srcOrd="0" destOrd="0" presId="urn:microsoft.com/office/officeart/2005/8/layout/hierarchy4"/>
    <dgm:cxn modelId="{D4B06B75-3CCA-42A8-801D-18BE2383BD2E}" type="presParOf" srcId="{FD0C0BB7-CF37-4DEE-8CE5-AA62BD8DECBB}" destId="{8841BF93-B0C4-4A85-B49C-CB491CA732A6}" srcOrd="1" destOrd="0" presId="urn:microsoft.com/office/officeart/2005/8/layout/hierarchy4"/>
    <dgm:cxn modelId="{837C78EC-49C6-463D-97A1-908DAA0AE7EB}" type="presParOf" srcId="{FD0C0BB7-CF37-4DEE-8CE5-AA62BD8DECBB}" destId="{C1C559D3-E75D-4DF7-B794-2BBB866DA695}" srcOrd="2" destOrd="0" presId="urn:microsoft.com/office/officeart/2005/8/layout/hierarchy4"/>
    <dgm:cxn modelId="{5CDBD107-4608-4ED2-B625-BE9E929A2534}" type="presParOf" srcId="{C1C559D3-E75D-4DF7-B794-2BBB866DA695}" destId="{921A38BA-57CB-4C90-8CF5-6860F14C05EE}" srcOrd="0" destOrd="0" presId="urn:microsoft.com/office/officeart/2005/8/layout/hierarchy4"/>
    <dgm:cxn modelId="{F15DA075-8371-4546-829F-64CC9FE93316}" type="presParOf" srcId="{921A38BA-57CB-4C90-8CF5-6860F14C05EE}" destId="{79DFF1D9-A027-45AA-ACF0-11D4574DBABF}" srcOrd="0" destOrd="0" presId="urn:microsoft.com/office/officeart/2005/8/layout/hierarchy4"/>
    <dgm:cxn modelId="{2E3C3BC0-7752-4452-83CB-728A9D40A1A3}" type="presParOf" srcId="{921A38BA-57CB-4C90-8CF5-6860F14C05EE}" destId="{59818E3D-56A8-4065-8C12-D00B60100D69}" srcOrd="1" destOrd="0" presId="urn:microsoft.com/office/officeart/2005/8/layout/hierarchy4"/>
    <dgm:cxn modelId="{BD499F12-74BD-414E-9559-FD4378C3408B}" type="presParOf" srcId="{921A38BA-57CB-4C90-8CF5-6860F14C05EE}" destId="{CF07F174-B508-4CAE-91F8-4DC7B49FABE3}" srcOrd="2" destOrd="0" presId="urn:microsoft.com/office/officeart/2005/8/layout/hierarchy4"/>
    <dgm:cxn modelId="{829703F4-5B5C-4D2C-BE3E-D6C10FC2DE00}" type="presParOf" srcId="{CF07F174-B508-4CAE-91F8-4DC7B49FABE3}" destId="{E2677810-7510-42C6-AF76-C4A91A4591B4}" srcOrd="0" destOrd="0" presId="urn:microsoft.com/office/officeart/2005/8/layout/hierarchy4"/>
    <dgm:cxn modelId="{3AC941E1-FF6C-4748-A350-5F822CB6882F}" type="presParOf" srcId="{E2677810-7510-42C6-AF76-C4A91A4591B4}" destId="{912423A8-E4E8-4A34-98C4-10C82131DE15}" srcOrd="0" destOrd="0" presId="urn:microsoft.com/office/officeart/2005/8/layout/hierarchy4"/>
    <dgm:cxn modelId="{BFB6E587-A55A-4F99-98ED-746CAE9EE2FC}" type="presParOf" srcId="{E2677810-7510-42C6-AF76-C4A91A4591B4}" destId="{C6622E40-5B08-45AB-AB3D-8C03852A01A9}" srcOrd="1" destOrd="0" presId="urn:microsoft.com/office/officeart/2005/8/layout/hierarchy4"/>
    <dgm:cxn modelId="{B4626279-8220-4F20-8375-3E06DCCA27AB}" type="presParOf" srcId="{C1C559D3-E75D-4DF7-B794-2BBB866DA695}" destId="{A518E7D7-393E-41B1-804A-DD8BBE97386C}" srcOrd="1" destOrd="0" presId="urn:microsoft.com/office/officeart/2005/8/layout/hierarchy4"/>
    <dgm:cxn modelId="{6BDCEBE6-39D2-46E3-A8AB-E99A1D110784}" type="presParOf" srcId="{C1C559D3-E75D-4DF7-B794-2BBB866DA695}" destId="{A97ECCB8-A8AA-460F-A2C6-DAEBC1F93251}" srcOrd="2" destOrd="0" presId="urn:microsoft.com/office/officeart/2005/8/layout/hierarchy4"/>
    <dgm:cxn modelId="{16DC2A79-3584-4C30-94FB-058E6CE803CC}" type="presParOf" srcId="{A97ECCB8-A8AA-460F-A2C6-DAEBC1F93251}" destId="{BF12BD14-EA40-46FB-A2CE-FFDC45531412}" srcOrd="0" destOrd="0" presId="urn:microsoft.com/office/officeart/2005/8/layout/hierarchy4"/>
    <dgm:cxn modelId="{D61385CC-AC32-4362-8AB8-72079F5C711A}" type="presParOf" srcId="{A97ECCB8-A8AA-460F-A2C6-DAEBC1F93251}" destId="{6D102CA0-1565-4E38-8BD3-08C34F1AE55A}" srcOrd="1" destOrd="0" presId="urn:microsoft.com/office/officeart/2005/8/layout/hierarchy4"/>
    <dgm:cxn modelId="{0C8CCA14-09BE-4835-87BF-FFC058DD0AD4}" type="presParOf" srcId="{A97ECCB8-A8AA-460F-A2C6-DAEBC1F93251}" destId="{5722623F-4D77-4E0E-A077-54C16A98D9DC}" srcOrd="2" destOrd="0" presId="urn:microsoft.com/office/officeart/2005/8/layout/hierarchy4"/>
    <dgm:cxn modelId="{89A1E09D-22FE-48BE-83DB-2A8970391479}" type="presParOf" srcId="{5722623F-4D77-4E0E-A077-54C16A98D9DC}" destId="{210802E7-1AF4-4CC0-86F2-8C05F4BAD982}" srcOrd="0" destOrd="0" presId="urn:microsoft.com/office/officeart/2005/8/layout/hierarchy4"/>
    <dgm:cxn modelId="{E4C91536-9AD6-43B4-88DB-9BA975201C29}" type="presParOf" srcId="{210802E7-1AF4-4CC0-86F2-8C05F4BAD982}" destId="{15C10B94-D73F-4A7B-B0E0-ECDE1B5BA65B}" srcOrd="0" destOrd="0" presId="urn:microsoft.com/office/officeart/2005/8/layout/hierarchy4"/>
    <dgm:cxn modelId="{FCC15B19-09C0-472B-AABA-EE5499666F65}" type="presParOf" srcId="{210802E7-1AF4-4CC0-86F2-8C05F4BAD982}" destId="{2BAE8CE8-5541-42C8-8628-C57A37CEAEB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9A9C95-DB6D-4AB4-8583-5139E8669BB9}" type="datetimeFigureOut">
              <a:rPr lang="en-US" smtClean="0"/>
              <a:t>20-Sep-20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16B858-B1B7-420C-AB8B-C64EB4E6D327}" type="slidenum">
              <a:rPr lang="en-US" smtClean="0"/>
              <a:t>‹#›</a:t>
            </a:fld>
            <a:endParaRPr lang="en-US"/>
          </a:p>
        </p:txBody>
      </p:sp>
    </p:spTree>
    <p:extLst>
      <p:ext uri="{BB962C8B-B14F-4D97-AF65-F5344CB8AC3E}">
        <p14:creationId xmlns:p14="http://schemas.microsoft.com/office/powerpoint/2010/main" val="340172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20-Sep-20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20-Sep-20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20-Sep-20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20-Sep-20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8928954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20-Sep-20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88037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20-Sep-20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48260772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20-Sep-20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00801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20-Sep-20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9460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20-Sep-20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443988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20-Sep-20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27420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20-Sep-20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1253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20-Sep-20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20-Sep-20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48447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20-Sep-20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40392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20-Sep-20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75970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20-Sep-20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17615600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20-Sep-20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206435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20-Sep-20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18012035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20-Sep-20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7128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20-Sep-20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48606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20-Sep-20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612788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20-Sep-20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58247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20-Sep-20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20-Sep-20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793194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20-Sep-20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4265946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20-Sep-20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95924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20-Sep-20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98027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20-Sep-20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060907846"/>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20-Sep-20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245795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20-Sep-20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16162323"/>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20-Sep-20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926495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20-Sep-20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098436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20-Sep-20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33824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20-Sep-20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20-Sep-20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401694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20-Sep-20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351448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20-Sep-20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5267838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20-Sep-20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63182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20-Sep-20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32481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20-Sep-20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20-Sep-20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20-Sep-20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20-Sep-20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20-Sep-20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20-Sep-20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20-Sep-20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9145164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20-Sep-20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9895550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20-Sep-20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416527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mdorhelal@gmail.com" TargetMode="Externa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5029200" cy="1143000"/>
          </a:xfrm>
        </p:spPr>
        <p:txBody>
          <a:bodyPr/>
          <a:lstStyle/>
          <a:p>
            <a:pPr algn="ctr"/>
            <a:r>
              <a:rPr lang="bn-BD" dirty="0" smtClean="0">
                <a:latin typeface="Nikosh" pitchFamily="2" charset="0"/>
                <a:cs typeface="Nikosh" pitchFamily="2" charset="0"/>
              </a:rPr>
              <a:t>       </a:t>
            </a:r>
            <a:r>
              <a:rPr lang="en-US" dirty="0" smtClean="0">
                <a:latin typeface="Nikosh" pitchFamily="2" charset="0"/>
                <a:cs typeface="Nikosh" pitchFamily="2" charset="0"/>
              </a:rPr>
              <a:t> </a:t>
            </a:r>
            <a:r>
              <a:rPr lang="bn-BD" dirty="0" smtClean="0">
                <a:latin typeface="Nikosh" pitchFamily="2" charset="0"/>
                <a:cs typeface="Nikosh" pitchFamily="2" charset="0"/>
              </a:rPr>
              <a:t>শুভেচ্ছা/ স্বাগতম</a:t>
            </a:r>
            <a:endParaRPr lang="en-US" dirty="0">
              <a:latin typeface="Nikosh" pitchFamily="2" charset="0"/>
              <a:cs typeface="Nikosh" pitchFamily="2"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740739"/>
            <a:ext cx="4191000" cy="2728673"/>
          </a:xfrm>
        </p:spPr>
      </p:pic>
    </p:spTree>
    <p:extLst>
      <p:ext uri="{BB962C8B-B14F-4D97-AF65-F5344CB8AC3E}">
        <p14:creationId xmlns:p14="http://schemas.microsoft.com/office/powerpoint/2010/main" val="1940885519"/>
      </p:ext>
    </p:extLst>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n w="22225">
                  <a:solidFill>
                    <a:srgbClr val="009DD9"/>
                  </a:solidFill>
                  <a:prstDash val="solid"/>
                </a:ln>
                <a:solidFill>
                  <a:srgbClr val="009DD9">
                    <a:lumMod val="40000"/>
                    <a:lumOff val="60000"/>
                  </a:srgbClr>
                </a:solidFill>
                <a:latin typeface="Nikosh" pitchFamily="2" charset="0"/>
                <a:cs typeface="Nikosh" pitchFamily="2" charset="0"/>
              </a:rPr>
              <a:t>নিচের</a:t>
            </a:r>
            <a:r>
              <a:rPr lang="en-US" b="1" dirty="0">
                <a:ln w="22225">
                  <a:solidFill>
                    <a:srgbClr val="009DD9"/>
                  </a:solidFill>
                  <a:prstDash val="solid"/>
                </a:ln>
                <a:solidFill>
                  <a:srgbClr val="009DD9">
                    <a:lumMod val="40000"/>
                    <a:lumOff val="60000"/>
                  </a:srgbClr>
                </a:solidFill>
                <a:latin typeface="Nikosh" pitchFamily="2" charset="0"/>
                <a:cs typeface="Nikosh" pitchFamily="2" charset="0"/>
              </a:rPr>
              <a:t>  ছ</a:t>
            </a:r>
            <a:r>
              <a:rPr lang="bn-IN" b="1" dirty="0">
                <a:ln w="22225">
                  <a:solidFill>
                    <a:srgbClr val="009DD9"/>
                  </a:solidFill>
                  <a:prstDash val="solid"/>
                </a:ln>
                <a:solidFill>
                  <a:srgbClr val="009DD9">
                    <a:lumMod val="40000"/>
                    <a:lumOff val="60000"/>
                  </a:srgbClr>
                </a:solidFill>
                <a:latin typeface="Nikosh" pitchFamily="2" charset="0"/>
                <a:cs typeface="Nikosh" pitchFamily="2" charset="0"/>
              </a:rPr>
              <a:t>বি গুলো লক্ষ্য করি</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990600" y="2209800"/>
            <a:ext cx="3200400" cy="4250788"/>
          </a:xfrm>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029200" y="2667000"/>
            <a:ext cx="3783724" cy="3747347"/>
          </a:xfrm>
        </p:spPr>
      </p:pic>
    </p:spTree>
    <p:extLst>
      <p:ext uri="{BB962C8B-B14F-4D97-AF65-F5344CB8AC3E}">
        <p14:creationId xmlns:p14="http://schemas.microsoft.com/office/powerpoint/2010/main" val="3364464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n w="22225">
                  <a:solidFill>
                    <a:srgbClr val="009DD9"/>
                  </a:solidFill>
                  <a:prstDash val="solid"/>
                </a:ln>
                <a:solidFill>
                  <a:srgbClr val="009DD9">
                    <a:lumMod val="40000"/>
                    <a:lumOff val="60000"/>
                  </a:srgbClr>
                </a:solidFill>
                <a:latin typeface="Nikosh" pitchFamily="2" charset="0"/>
                <a:cs typeface="Nikosh" pitchFamily="2" charset="0"/>
              </a:rPr>
              <a:t>নিচের</a:t>
            </a:r>
            <a:r>
              <a:rPr lang="en-US" b="1" dirty="0">
                <a:ln w="22225">
                  <a:solidFill>
                    <a:srgbClr val="009DD9"/>
                  </a:solidFill>
                  <a:prstDash val="solid"/>
                </a:ln>
                <a:solidFill>
                  <a:srgbClr val="009DD9">
                    <a:lumMod val="40000"/>
                    <a:lumOff val="60000"/>
                  </a:srgbClr>
                </a:solidFill>
                <a:latin typeface="Nikosh" pitchFamily="2" charset="0"/>
                <a:cs typeface="Nikosh" pitchFamily="2" charset="0"/>
              </a:rPr>
              <a:t>  ছ</a:t>
            </a:r>
            <a:r>
              <a:rPr lang="bn-IN" b="1" dirty="0">
                <a:ln w="22225">
                  <a:solidFill>
                    <a:srgbClr val="009DD9"/>
                  </a:solidFill>
                  <a:prstDash val="solid"/>
                </a:ln>
                <a:solidFill>
                  <a:srgbClr val="009DD9">
                    <a:lumMod val="40000"/>
                    <a:lumOff val="60000"/>
                  </a:srgbClr>
                </a:solidFill>
                <a:latin typeface="Nikosh" pitchFamily="2" charset="0"/>
                <a:cs typeface="Nikosh" pitchFamily="2" charset="0"/>
              </a:rPr>
              <a:t>বি গুলো লক্ষ্য করি</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6" name="Content Placeholder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09600" y="2372127"/>
            <a:ext cx="3733800" cy="4181073"/>
          </a:xfr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76800" y="2514599"/>
            <a:ext cx="3668636" cy="3970833"/>
          </a:xfrm>
        </p:spPr>
      </p:pic>
    </p:spTree>
    <p:extLst>
      <p:ext uri="{BB962C8B-B14F-4D97-AF65-F5344CB8AC3E}">
        <p14:creationId xmlns:p14="http://schemas.microsoft.com/office/powerpoint/2010/main" val="771154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n w="22225">
                  <a:solidFill>
                    <a:srgbClr val="009DD9"/>
                  </a:solidFill>
                  <a:prstDash val="solid"/>
                </a:ln>
                <a:solidFill>
                  <a:srgbClr val="009DD9">
                    <a:lumMod val="40000"/>
                    <a:lumOff val="60000"/>
                  </a:srgbClr>
                </a:solidFill>
                <a:latin typeface="Nikosh" pitchFamily="2" charset="0"/>
                <a:cs typeface="Nikosh" pitchFamily="2" charset="0"/>
              </a:rPr>
              <a:t>নিচের</a:t>
            </a:r>
            <a:r>
              <a:rPr lang="en-US" b="1" dirty="0">
                <a:ln w="22225">
                  <a:solidFill>
                    <a:srgbClr val="009DD9"/>
                  </a:solidFill>
                  <a:prstDash val="solid"/>
                </a:ln>
                <a:solidFill>
                  <a:srgbClr val="009DD9">
                    <a:lumMod val="40000"/>
                    <a:lumOff val="60000"/>
                  </a:srgbClr>
                </a:solidFill>
                <a:latin typeface="Nikosh" pitchFamily="2" charset="0"/>
                <a:cs typeface="Nikosh" pitchFamily="2" charset="0"/>
              </a:rPr>
              <a:t>  ছ</a:t>
            </a:r>
            <a:r>
              <a:rPr lang="bn-IN" b="1" dirty="0">
                <a:ln w="22225">
                  <a:solidFill>
                    <a:srgbClr val="009DD9"/>
                  </a:solidFill>
                  <a:prstDash val="solid"/>
                </a:ln>
                <a:solidFill>
                  <a:srgbClr val="009DD9">
                    <a:lumMod val="40000"/>
                    <a:lumOff val="60000"/>
                  </a:srgbClr>
                </a:solidFill>
                <a:latin typeface="Nikosh" pitchFamily="2" charset="0"/>
                <a:cs typeface="Nikosh" pitchFamily="2" charset="0"/>
              </a:rPr>
              <a:t>বি গুলো লক্ষ্য করি</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6" name="Content Placeholder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33400" y="2971800"/>
            <a:ext cx="3810000" cy="3392575"/>
          </a:xfr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00600" y="2971800"/>
            <a:ext cx="4114800" cy="3505200"/>
          </a:xfrm>
        </p:spPr>
      </p:pic>
    </p:spTree>
    <p:extLst>
      <p:ext uri="{BB962C8B-B14F-4D97-AF65-F5344CB8AC3E}">
        <p14:creationId xmlns:p14="http://schemas.microsoft.com/office/powerpoint/2010/main" val="3142791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438400"/>
            <a:ext cx="7696200" cy="2026920"/>
          </a:xfrm>
        </p:spPr>
        <p:txBody>
          <a:bodyPr>
            <a:normAutofit/>
          </a:bodyPr>
          <a:lstStyle/>
          <a:p>
            <a:pPr algn="ctr">
              <a:buNone/>
            </a:pPr>
            <a:r>
              <a:rPr lang="bn-BD" sz="2600" dirty="0" smtClean="0">
                <a:latin typeface="Nikosh" pitchFamily="2" charset="0"/>
                <a:cs typeface="Nikosh" pitchFamily="2" charset="0"/>
              </a:rPr>
              <a:t>  </a:t>
            </a:r>
            <a:r>
              <a:rPr lang="bn-BD" sz="4000" dirty="0" smtClean="0">
                <a:latin typeface="Nikosh" pitchFamily="2" charset="0"/>
                <a:cs typeface="Nikosh" pitchFamily="2" charset="0"/>
              </a:rPr>
              <a:t>আইনসভা কি </a:t>
            </a:r>
            <a:endParaRPr lang="en-US" sz="4000" dirty="0"/>
          </a:p>
        </p:txBody>
      </p:sp>
      <p:sp>
        <p:nvSpPr>
          <p:cNvPr id="2" name="Title 1"/>
          <p:cNvSpPr>
            <a:spLocks noGrp="1"/>
          </p:cNvSpPr>
          <p:nvPr>
            <p:ph type="title"/>
          </p:nvPr>
        </p:nvSpPr>
        <p:spPr>
          <a:xfrm>
            <a:off x="2667000" y="704088"/>
            <a:ext cx="3352800" cy="1143000"/>
          </a:xfrm>
        </p:spPr>
        <p:txBody>
          <a:bodyPr/>
          <a:lstStyle/>
          <a:p>
            <a:pPr algn="ctr"/>
            <a:r>
              <a:rPr lang="en-US" dirty="0" err="1" smtClean="0">
                <a:latin typeface="Nikosh" pitchFamily="2" charset="0"/>
                <a:cs typeface="Nikosh" pitchFamily="2" charset="0"/>
              </a:rPr>
              <a:t>প্রারম্ভিক</a:t>
            </a:r>
            <a:r>
              <a:rPr lang="en-US" dirty="0" smtClean="0">
                <a:latin typeface="Nikosh" pitchFamily="2" charset="0"/>
                <a:cs typeface="Nikosh" pitchFamily="2" charset="0"/>
              </a:rPr>
              <a:t> </a:t>
            </a:r>
            <a:r>
              <a:rPr lang="en-US" dirty="0" err="1" smtClean="0">
                <a:latin typeface="Nikosh" pitchFamily="2" charset="0"/>
                <a:cs typeface="Nikosh" pitchFamily="2" charset="0"/>
              </a:rPr>
              <a:t>বক্তব্য</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1"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anim calcmode="lin" valueType="num">
                                      <p:cBhvr>
                                        <p:cTn id="19" dur="2000" fill="hold"/>
                                        <p:tgtEl>
                                          <p:spTgt spid="2"/>
                                        </p:tgtEl>
                                        <p:attrNameLst>
                                          <p:attrName>ppt_w</p:attrName>
                                        </p:attrNameLst>
                                      </p:cBhvr>
                                      <p:tavLst>
                                        <p:tav tm="0" fmla="#ppt_w*sin(2.5*pi*$)">
                                          <p:val>
                                            <p:fltVal val="0"/>
                                          </p:val>
                                        </p:tav>
                                        <p:tav tm="100000">
                                          <p:val>
                                            <p:fltVal val="1"/>
                                          </p:val>
                                        </p:tav>
                                      </p:tavLst>
                                    </p:anim>
                                    <p:anim calcmode="lin" valueType="num">
                                      <p:cBhvr>
                                        <p:cTn id="20"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438400"/>
            <a:ext cx="8610600" cy="3048000"/>
          </a:xfrm>
        </p:spPr>
        <p:txBody>
          <a:bodyPr>
            <a:normAutofit/>
          </a:bodyPr>
          <a:lstStyle/>
          <a:p>
            <a:pPr>
              <a:buNone/>
            </a:pPr>
            <a:r>
              <a:rPr lang="bn-BD" sz="4000" dirty="0" smtClean="0">
                <a:latin typeface="Nikosh" pitchFamily="2" charset="0"/>
                <a:cs typeface="Nikosh" pitchFamily="2" charset="0"/>
              </a:rPr>
              <a:t>১।  আইনসভা কি বলতে পারবে?                </a:t>
            </a:r>
          </a:p>
          <a:p>
            <a:pPr>
              <a:buNone/>
            </a:pPr>
            <a:r>
              <a:rPr lang="bn-BD" sz="4000" dirty="0" smtClean="0">
                <a:latin typeface="Nikosh" pitchFamily="2" charset="0"/>
                <a:cs typeface="Nikosh" pitchFamily="2" charset="0"/>
              </a:rPr>
              <a:t>২। আইনসভার  কার্যাবলি কয় প্রকার বলতে পারবে? </a:t>
            </a:r>
          </a:p>
          <a:p>
            <a:pPr>
              <a:buNone/>
            </a:pPr>
            <a:r>
              <a:rPr lang="bn-BD" sz="4000" dirty="0" smtClean="0">
                <a:latin typeface="Nikosh" pitchFamily="2" charset="0"/>
                <a:cs typeface="Nikosh" pitchFamily="2" charset="0"/>
              </a:rPr>
              <a:t>৩। আইনসভার ক্ষমতা ও কার্যাবলি কি বলতে পারবে?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
        <p:nvSpPr>
          <p:cNvPr id="2" name="Title 1"/>
          <p:cNvSpPr>
            <a:spLocks noGrp="1"/>
          </p:cNvSpPr>
          <p:nvPr>
            <p:ph type="title"/>
          </p:nvPr>
        </p:nvSpPr>
        <p:spPr>
          <a:xfrm>
            <a:off x="2667000" y="704088"/>
            <a:ext cx="3352800" cy="1143000"/>
          </a:xfrm>
        </p:spPr>
        <p:txBody>
          <a:bodyPr/>
          <a:lstStyle/>
          <a:p>
            <a:pPr algn="ctr"/>
            <a:r>
              <a:rPr lang="bn-BD" dirty="0" smtClean="0">
                <a:latin typeface="Nikosh" pitchFamily="2" charset="0"/>
                <a:cs typeface="Nikosh" pitchFamily="2" charset="0"/>
              </a:rPr>
              <a:t>   শিখন ফল </a:t>
            </a:r>
            <a:endParaRPr lang="en-US" dirty="0">
              <a:latin typeface="Nikosh" pitchFamily="2" charset="0"/>
              <a:cs typeface="Nikosh" pitchFamily="2" charset="0"/>
            </a:endParaRPr>
          </a:p>
        </p:txBody>
      </p:sp>
    </p:spTree>
    <p:extLst>
      <p:ext uri="{BB962C8B-B14F-4D97-AF65-F5344CB8AC3E}">
        <p14:creationId xmlns:p14="http://schemas.microsoft.com/office/powerpoint/2010/main" val="684465393"/>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1"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2000"/>
                                        <p:tgtEl>
                                          <p:spTgt spid="2"/>
                                        </p:tgtEl>
                                      </p:cBhvr>
                                    </p:animEffect>
                                    <p:anim calcmode="lin" valueType="num">
                                      <p:cBhvr>
                                        <p:cTn id="27" dur="2000" fill="hold"/>
                                        <p:tgtEl>
                                          <p:spTgt spid="2"/>
                                        </p:tgtEl>
                                        <p:attrNameLst>
                                          <p:attrName>ppt_w</p:attrName>
                                        </p:attrNameLst>
                                      </p:cBhvr>
                                      <p:tavLst>
                                        <p:tav tm="0" fmla="#ppt_w*sin(2.5*pi*$)">
                                          <p:val>
                                            <p:fltVal val="0"/>
                                          </p:val>
                                        </p:tav>
                                        <p:tav tm="100000">
                                          <p:val>
                                            <p:fltVal val="1"/>
                                          </p:val>
                                        </p:tav>
                                      </p:tavLst>
                                    </p:anim>
                                    <p:anim calcmode="lin" valueType="num">
                                      <p:cBhvr>
                                        <p:cTn id="28"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09800"/>
            <a:ext cx="8610600" cy="2819400"/>
          </a:xfrm>
        </p:spPr>
        <p:txBody>
          <a:bodyPr>
            <a:normAutofit/>
          </a:bodyPr>
          <a:lstStyle/>
          <a:p>
            <a:pPr>
              <a:buNone/>
            </a:pPr>
            <a:r>
              <a:rPr lang="bn-BD" sz="4000" dirty="0" smtClean="0">
                <a:latin typeface="Nikosh" pitchFamily="2" charset="0"/>
                <a:cs typeface="Nikosh" pitchFamily="2" charset="0"/>
              </a:rPr>
              <a:t>১।  আইনসভা কি বল?                </a:t>
            </a:r>
          </a:p>
          <a:p>
            <a:pPr>
              <a:buNone/>
            </a:pPr>
            <a:r>
              <a:rPr lang="bn-BD" sz="4000" dirty="0" smtClean="0">
                <a:latin typeface="Nikosh" pitchFamily="2" charset="0"/>
                <a:cs typeface="Nikosh" pitchFamily="2" charset="0"/>
              </a:rPr>
              <a:t>২। আইনসভার  কার্যাবলি কয় প্রকার বল? </a:t>
            </a:r>
          </a:p>
          <a:p>
            <a:pPr>
              <a:buNone/>
            </a:pPr>
            <a:r>
              <a:rPr lang="bn-BD" sz="4000" dirty="0" smtClean="0">
                <a:latin typeface="Nikosh" pitchFamily="2" charset="0"/>
                <a:cs typeface="Nikosh" pitchFamily="2" charset="0"/>
              </a:rPr>
              <a:t>৩। আইনসভার ক্ষমতা ও কার্যাবলি কি লিখ?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p:txBody>
      </p:sp>
      <p:sp>
        <p:nvSpPr>
          <p:cNvPr id="2" name="Title 1"/>
          <p:cNvSpPr>
            <a:spLocks noGrp="1"/>
          </p:cNvSpPr>
          <p:nvPr>
            <p:ph type="title"/>
          </p:nvPr>
        </p:nvSpPr>
        <p:spPr>
          <a:xfrm>
            <a:off x="1600200" y="381000"/>
            <a:ext cx="6096000" cy="1143000"/>
          </a:xfrm>
        </p:spPr>
        <p:txBody>
          <a:bodyPr/>
          <a:lstStyle/>
          <a:p>
            <a:pPr algn="ctr"/>
            <a:r>
              <a:rPr lang="bn-BD" dirty="0" smtClean="0">
                <a:latin typeface="Nikosh" pitchFamily="2" charset="0"/>
                <a:cs typeface="Nikosh" pitchFamily="2" charset="0"/>
              </a:rPr>
              <a:t> শিখন ফলের আলোকে প্রশ্ন  </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133600"/>
            <a:ext cx="7543800" cy="1752600"/>
          </a:xfrm>
        </p:spPr>
        <p:txBody>
          <a:bodyPr>
            <a:normAutofit lnSpcReduction="10000"/>
          </a:bodyPr>
          <a:lstStyle/>
          <a:p>
            <a:pPr algn="ctr">
              <a:buNone/>
            </a:pPr>
            <a:r>
              <a:rPr lang="bn-BD" sz="4000" dirty="0" smtClean="0">
                <a:latin typeface="Nikosh" pitchFamily="2" charset="0"/>
                <a:cs typeface="Nikosh" pitchFamily="2" charset="0"/>
              </a:rPr>
              <a:t>আইনসভা কি বল?</a:t>
            </a:r>
            <a:endParaRPr lang="bn-BD" sz="3800" dirty="0" smtClean="0">
              <a:latin typeface="Nikosh" pitchFamily="2" charset="0"/>
              <a:cs typeface="Nikosh" pitchFamily="2" charset="0"/>
            </a:endParaRPr>
          </a:p>
          <a:p>
            <a:pPr algn="ctr">
              <a:buNone/>
            </a:pPr>
            <a:r>
              <a:rPr lang="bn-BD" sz="3800" dirty="0" smtClean="0">
                <a:latin typeface="Nikosh" pitchFamily="2" charset="0"/>
                <a:cs typeface="Nikosh" pitchFamily="2" charset="0"/>
              </a:rPr>
              <a:t>সময়ঃ ৫ মিনিট  </a:t>
            </a:r>
          </a:p>
          <a:p>
            <a:pPr>
              <a:buNone/>
            </a:pPr>
            <a:r>
              <a:rPr lang="bn-BD" dirty="0" smtClean="0">
                <a:latin typeface="Nikosh" pitchFamily="2" charset="0"/>
                <a:cs typeface="Nikosh" pitchFamily="2" charset="0"/>
              </a:rPr>
              <a:t> </a:t>
            </a:r>
            <a:endParaRPr lang="en-US" dirty="0">
              <a:latin typeface="Nikosh" pitchFamily="2" charset="0"/>
              <a:cs typeface="Nikosh" pitchFamily="2" charset="0"/>
            </a:endParaRPr>
          </a:p>
        </p:txBody>
      </p:sp>
      <p:sp>
        <p:nvSpPr>
          <p:cNvPr id="2" name="Title 1"/>
          <p:cNvSpPr>
            <a:spLocks noGrp="1"/>
          </p:cNvSpPr>
          <p:nvPr>
            <p:ph type="title"/>
          </p:nvPr>
        </p:nvSpPr>
        <p:spPr>
          <a:xfrm>
            <a:off x="2209800" y="381000"/>
            <a:ext cx="4419600" cy="1143000"/>
          </a:xfrm>
        </p:spPr>
        <p:txBody>
          <a:bodyPr/>
          <a:lstStyle/>
          <a:p>
            <a:pPr algn="ctr"/>
            <a:r>
              <a:rPr lang="bn-BD" dirty="0" smtClean="0">
                <a:latin typeface="Nikosh" pitchFamily="2" charset="0"/>
                <a:cs typeface="Nikosh" pitchFamily="2" charset="0"/>
              </a:rPr>
              <a:t>   একক কাজের প্রশ্ন</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1"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1524000"/>
            <a:ext cx="8991600" cy="5181600"/>
          </a:xfrm>
        </p:spPr>
        <p:txBody>
          <a:bodyPr>
            <a:normAutofit/>
          </a:bodyPr>
          <a:lstStyle/>
          <a:p>
            <a:pPr>
              <a:buNone/>
            </a:pPr>
            <a:r>
              <a:rPr lang="bn-BD" sz="2800" dirty="0" smtClean="0">
                <a:latin typeface="Times New Roman" pitchFamily="18" charset="0"/>
                <a:cs typeface="Nikosh" pitchFamily="2" charset="0"/>
              </a:rPr>
              <a:t>সরকারের যে বিভাগ আইন প্রণয়ন, পরিবর্তন ও সংশোধন করে তাকে আইন বিভাগ বলে। গণতান্ত্রিক শাসন ব্যবস্থায় বিশেষ করে সংসদীয় গণতন্ত্র আইন সভার গুরুত্ব অপরিসীম। আইন সভা প্রণীত আইনের আলোকেই একটি দেশের প্রশাসনিক কাজকর্ম পরিচালিত হয়। আইন সভা প্রণীত আইনকে বাস্তবায়িত করার জন্যই শাসন বিভাগ ও বিচার বিভাগের প্রয়োজনীয়তা দেখা দেয়। আইন সভার সদস্যগণ হলেন জনপ্রতিনিধি। জনগনের আশা-আকাঙ্খা তারা আইনসভায় তুলে ধরেন। সরকারের সকল কাজে আইনসভার অনুমোদন প্রয়োজন হয়। আইনসভার অনুমোদন ছাড়া সরকার আর্থিক কাজ সম্পন্ন করতে পারেনা। আইনসভা শাসন বিভাগকে সংগঠন করে, সংসদীয় গণতন্ত্রে মন্ত্রীসভা গঠন করে এবং মন্ত্রীসভাকে পদচ্যুতও করে থাকে। আইনসভা দেশের সংবিধান প্রণয়ন ও তা বাতিল বা সংশোধনও করতে পারে।</a:t>
            </a:r>
            <a:r>
              <a:rPr lang="bn-BD" sz="2400" dirty="0" smtClean="0">
                <a:latin typeface="Times New Roman" pitchFamily="18" charset="0"/>
                <a:cs typeface="Nikosh" pitchFamily="2" charset="0"/>
              </a:rPr>
              <a:t> </a:t>
            </a:r>
          </a:p>
        </p:txBody>
      </p:sp>
      <p:sp>
        <p:nvSpPr>
          <p:cNvPr id="2" name="Title 1"/>
          <p:cNvSpPr>
            <a:spLocks noGrp="1"/>
          </p:cNvSpPr>
          <p:nvPr>
            <p:ph type="title"/>
          </p:nvPr>
        </p:nvSpPr>
        <p:spPr>
          <a:xfrm>
            <a:off x="2209800" y="274638"/>
            <a:ext cx="5562600" cy="1143000"/>
          </a:xfrm>
        </p:spPr>
        <p:txBody>
          <a:bodyPr/>
          <a:lstStyle/>
          <a:p>
            <a:pPr algn="ctr"/>
            <a:r>
              <a:rPr lang="bn-BD" dirty="0" smtClean="0">
                <a:latin typeface="Nikosh" pitchFamily="2" charset="0"/>
                <a:cs typeface="Nikosh" pitchFamily="2" charset="0"/>
              </a:rPr>
              <a:t>একক কাজের সমাধান</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62200" y="0"/>
            <a:ext cx="4495800" cy="1325563"/>
          </a:xfrm>
        </p:spPr>
        <p:txBody>
          <a:bodyPr>
            <a:normAutofit/>
          </a:bodyPr>
          <a:lstStyle/>
          <a:p>
            <a:pPr algn="ctr"/>
            <a:r>
              <a:rPr lang="bn-BD" sz="4000" dirty="0" smtClean="0">
                <a:latin typeface="Nikosh" pitchFamily="2" charset="0"/>
                <a:cs typeface="Nikosh" pitchFamily="2" charset="0"/>
              </a:rPr>
              <a:t>জোড়ায় কাজ</a:t>
            </a:r>
            <a:endPar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 pitchFamily="2" charset="0"/>
              <a:cs typeface="Nikosh" pitchFamily="2" charset="0"/>
            </a:endParaRPr>
          </a:p>
        </p:txBody>
      </p:sp>
      <p:pic>
        <p:nvPicPr>
          <p:cNvPr id="4" name="Content Placeholder 3"/>
          <p:cNvPicPr>
            <a:picLocks noGrp="1" noChangeAspect="1"/>
          </p:cNvPicPr>
          <p:nvPr>
            <p:ph idx="4294967295"/>
          </p:nvPr>
        </p:nvPicPr>
        <p:blipFill>
          <a:blip r:embed="rId2"/>
          <a:stretch>
            <a:fillRect/>
          </a:stretch>
        </p:blipFill>
        <p:spPr>
          <a:xfrm>
            <a:off x="228600" y="1752600"/>
            <a:ext cx="8610600" cy="4656138"/>
          </a:xfrm>
          <a:prstGeom prst="rect">
            <a:avLst/>
          </a:prstGeom>
        </p:spPr>
      </p:pic>
    </p:spTree>
    <p:extLst>
      <p:ext uri="{BB962C8B-B14F-4D97-AF65-F5344CB8AC3E}">
        <p14:creationId xmlns:p14="http://schemas.microsoft.com/office/powerpoint/2010/main" val="25889435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2"/>
                                        </p:tgtEl>
                                      </p:cBhvr>
                                    </p:animEffect>
                                    <p:anim calcmode="lin" valueType="num">
                                      <p:cBhvr>
                                        <p:cTn id="25" dur="1000"/>
                                        <p:tgtEl>
                                          <p:spTgt spid="2"/>
                                        </p:tgtEl>
                                        <p:attrNameLst>
                                          <p:attrName>ppt_x</p:attrName>
                                        </p:attrNameLst>
                                      </p:cBhvr>
                                      <p:tavLst>
                                        <p:tav tm="0">
                                          <p:val>
                                            <p:strVal val="ppt_x"/>
                                          </p:val>
                                        </p:tav>
                                        <p:tav tm="100000">
                                          <p:val>
                                            <p:strVal val="ppt_x"/>
                                          </p:val>
                                        </p:tav>
                                      </p:tavLst>
                                    </p:anim>
                                    <p:anim calcmode="lin" valueType="num">
                                      <p:cBhvr>
                                        <p:cTn id="26" dur="1000"/>
                                        <p:tgtEl>
                                          <p:spTgt spid="2"/>
                                        </p:tgtEl>
                                        <p:attrNameLst>
                                          <p:attrName>ppt_y</p:attrName>
                                        </p:attrNameLst>
                                      </p:cBhvr>
                                      <p:tavLst>
                                        <p:tav tm="0">
                                          <p:val>
                                            <p:strVal val="ppt_y"/>
                                          </p:val>
                                        </p:tav>
                                        <p:tav tm="100000">
                                          <p:val>
                                            <p:strVal val="ppt_y+.1"/>
                                          </p:val>
                                        </p:tav>
                                      </p:tavLst>
                                    </p:anim>
                                    <p:set>
                                      <p:cBhvr>
                                        <p:cTn id="27"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5400" y="2209800"/>
            <a:ext cx="3848669" cy="3843016"/>
          </a:xfrm>
          <a:prstGeom prst="rect">
            <a:avLst/>
          </a:prstGeom>
        </p:spPr>
      </p:pic>
      <p:pic>
        <p:nvPicPr>
          <p:cNvPr id="3" name="Picture 2"/>
          <p:cNvPicPr>
            <a:picLocks noChangeAspect="1"/>
          </p:cNvPicPr>
          <p:nvPr/>
        </p:nvPicPr>
        <p:blipFill>
          <a:blip r:embed="rId3"/>
          <a:stretch>
            <a:fillRect/>
          </a:stretch>
        </p:blipFill>
        <p:spPr>
          <a:xfrm>
            <a:off x="381000" y="2286000"/>
            <a:ext cx="4425203" cy="3712191"/>
          </a:xfrm>
          <a:prstGeom prst="rect">
            <a:avLst/>
          </a:prstGeom>
        </p:spPr>
      </p:pic>
    </p:spTree>
    <p:extLst>
      <p:ext uri="{BB962C8B-B14F-4D97-AF65-F5344CB8AC3E}">
        <p14:creationId xmlns:p14="http://schemas.microsoft.com/office/powerpoint/2010/main" val="2586393570"/>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err="1">
                <a:latin typeface="Nikosh" pitchFamily="2" charset="0"/>
                <a:cs typeface="Nikosh" pitchFamily="2" charset="0"/>
              </a:rPr>
              <a:t>শিক্ষক</a:t>
            </a:r>
            <a:r>
              <a:rPr lang="en-US" dirty="0">
                <a:latin typeface="Nikosh" pitchFamily="2" charset="0"/>
                <a:cs typeface="Nikosh" pitchFamily="2" charset="0"/>
              </a:rPr>
              <a:t> </a:t>
            </a:r>
            <a:r>
              <a:rPr lang="en-US" dirty="0" err="1">
                <a:latin typeface="Nikosh" pitchFamily="2" charset="0"/>
                <a:cs typeface="Nikosh" pitchFamily="2" charset="0"/>
              </a:rPr>
              <a:t>পরিচিতি</a:t>
            </a:r>
            <a:endParaRPr lang="en-SG" dirty="0"/>
          </a:p>
        </p:txBody>
      </p:sp>
      <p:sp>
        <p:nvSpPr>
          <p:cNvPr id="3" name="Text Placeholder 2"/>
          <p:cNvSpPr>
            <a:spLocks noGrp="1"/>
          </p:cNvSpPr>
          <p:nvPr>
            <p:ph type="body" idx="1"/>
          </p:nvPr>
        </p:nvSpPr>
        <p:spPr>
          <a:xfrm>
            <a:off x="457200" y="1524000"/>
            <a:ext cx="4040188" cy="914400"/>
          </a:xfrm>
        </p:spPr>
        <p:txBody>
          <a:bodyPr>
            <a:normAutofit fontScale="77500" lnSpcReduction="20000"/>
          </a:bodyPr>
          <a:lstStyle/>
          <a:p>
            <a:endParaRPr lang="en-US" dirty="0" smtClean="0">
              <a:latin typeface="Nikosh" pitchFamily="2" charset="0"/>
              <a:cs typeface="Nikosh" pitchFamily="2" charset="0"/>
            </a:endParaRPr>
          </a:p>
          <a:p>
            <a:pPr algn="ctr"/>
            <a:r>
              <a:rPr lang="en-US" sz="5700" dirty="0" err="1" smtClean="0">
                <a:latin typeface="Nikosh" pitchFamily="2" charset="0"/>
                <a:cs typeface="Nikosh" pitchFamily="2" charset="0"/>
              </a:rPr>
              <a:t>পরিচয়</a:t>
            </a:r>
            <a:endParaRPr lang="en-SG" sz="5700" dirty="0">
              <a:latin typeface="Nikosh" pitchFamily="2" charset="0"/>
              <a:cs typeface="Nikosh" pitchFamily="2" charset="0"/>
            </a:endParaRPr>
          </a:p>
          <a:p>
            <a:pPr algn="ctr"/>
            <a:endParaRPr lang="en-SG" dirty="0"/>
          </a:p>
        </p:txBody>
      </p:sp>
      <p:sp>
        <p:nvSpPr>
          <p:cNvPr id="5" name="Text Placeholder 4"/>
          <p:cNvSpPr>
            <a:spLocks noGrp="1"/>
          </p:cNvSpPr>
          <p:nvPr>
            <p:ph type="body" sz="quarter" idx="3"/>
          </p:nvPr>
        </p:nvSpPr>
        <p:spPr>
          <a:xfrm>
            <a:off x="4648200" y="1371601"/>
            <a:ext cx="4041775" cy="914400"/>
          </a:xfrm>
        </p:spPr>
        <p:txBody>
          <a:bodyPr>
            <a:normAutofit fontScale="92500" lnSpcReduction="20000"/>
          </a:bodyPr>
          <a:lstStyle/>
          <a:p>
            <a:pPr algn="ctr"/>
            <a:endParaRPr lang="en-US" dirty="0" smtClean="0">
              <a:latin typeface="Nikosh" pitchFamily="2" charset="0"/>
              <a:cs typeface="Nikosh" pitchFamily="2" charset="0"/>
            </a:endParaRPr>
          </a:p>
          <a:p>
            <a:pPr algn="ctr"/>
            <a:r>
              <a:rPr lang="en-US" sz="4300" dirty="0" err="1" smtClean="0">
                <a:latin typeface="Nikosh" pitchFamily="2" charset="0"/>
                <a:cs typeface="Nikosh" pitchFamily="2" charset="0"/>
              </a:rPr>
              <a:t>ছবি</a:t>
            </a:r>
            <a:endParaRPr lang="en-SG" sz="4300" dirty="0">
              <a:latin typeface="Nikosh" pitchFamily="2" charset="0"/>
              <a:cs typeface="Nikosh" pitchFamily="2" charset="0"/>
            </a:endParaRPr>
          </a:p>
          <a:p>
            <a:pPr algn="ctr"/>
            <a:endParaRPr lang="en-SG" dirty="0"/>
          </a:p>
        </p:txBody>
      </p:sp>
      <p:sp>
        <p:nvSpPr>
          <p:cNvPr id="8" name="Content Placeholder 7"/>
          <p:cNvSpPr>
            <a:spLocks noGrp="1"/>
          </p:cNvSpPr>
          <p:nvPr>
            <p:ph sz="half" idx="2"/>
          </p:nvPr>
        </p:nvSpPr>
        <p:spPr/>
        <p:txBody>
          <a:bodyPr/>
          <a:lstStyle/>
          <a:p>
            <a:endParaRPr lang="en-SG" dirty="0"/>
          </a:p>
        </p:txBody>
      </p:sp>
      <p:sp>
        <p:nvSpPr>
          <p:cNvPr id="13" name="Bevel 12"/>
          <p:cNvSpPr/>
          <p:nvPr/>
        </p:nvSpPr>
        <p:spPr>
          <a:xfrm>
            <a:off x="457200" y="2286000"/>
            <a:ext cx="4495800" cy="435131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4" name="TextBox 13"/>
          <p:cNvSpPr txBox="1"/>
          <p:nvPr/>
        </p:nvSpPr>
        <p:spPr>
          <a:xfrm>
            <a:off x="990600" y="2667000"/>
            <a:ext cx="3352800" cy="4093428"/>
          </a:xfrm>
          <a:prstGeom prst="rect">
            <a:avLst/>
          </a:prstGeom>
          <a:noFill/>
        </p:spPr>
        <p:txBody>
          <a:bodyPr wrap="square" rtlCol="0">
            <a:spAutoFit/>
          </a:bodyPr>
          <a:lstStyle/>
          <a:p>
            <a:pPr algn="ctr"/>
            <a:r>
              <a:rPr lang="bn-BD" sz="2400" dirty="0">
                <a:solidFill>
                  <a:prstClr val="black"/>
                </a:solidFill>
                <a:latin typeface="Nikosh" pitchFamily="2" charset="0"/>
                <a:cs typeface="Nikosh" pitchFamily="2" charset="0"/>
              </a:rPr>
              <a:t>মোঃ ওবায়দুর রহমান </a:t>
            </a:r>
            <a:endParaRPr lang="en-US" sz="2400" dirty="0">
              <a:solidFill>
                <a:prstClr val="black"/>
              </a:solidFill>
              <a:latin typeface="Nikosh" pitchFamily="2" charset="0"/>
              <a:cs typeface="Nikosh" pitchFamily="2" charset="0"/>
            </a:endParaRPr>
          </a:p>
          <a:p>
            <a:pPr algn="ctr"/>
            <a:r>
              <a:rPr lang="bn-BD" sz="2400" dirty="0">
                <a:solidFill>
                  <a:prstClr val="black"/>
                </a:solidFill>
                <a:latin typeface="Nikosh" pitchFamily="2" charset="0"/>
                <a:cs typeface="Nikosh" pitchFamily="2" charset="0"/>
              </a:rPr>
              <a:t>এম এস এস রাষ্ট্রবিজ্ঞান</a:t>
            </a:r>
          </a:p>
          <a:p>
            <a:pPr algn="ctr"/>
            <a:r>
              <a:rPr lang="en-US" sz="2000" dirty="0" err="1" smtClean="0">
                <a:solidFill>
                  <a:prstClr val="black"/>
                </a:solidFill>
                <a:latin typeface="Nikosh" pitchFamily="2" charset="0"/>
                <a:cs typeface="Nikosh" pitchFamily="2" charset="0"/>
              </a:rPr>
              <a:t>প্রভাষক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তথ্য</a:t>
            </a:r>
            <a:r>
              <a:rPr lang="en-US" sz="2000" dirty="0" smtClean="0">
                <a:solidFill>
                  <a:prstClr val="black"/>
                </a:solidFill>
                <a:latin typeface="Nikosh" pitchFamily="2" charset="0"/>
                <a:cs typeface="Nikosh" pitchFamily="2" charset="0"/>
              </a:rPr>
              <a:t> ও </a:t>
            </a:r>
            <a:r>
              <a:rPr lang="en-US" sz="2000" dirty="0" err="1" smtClean="0">
                <a:solidFill>
                  <a:prstClr val="black"/>
                </a:solidFill>
                <a:latin typeface="Nikosh" pitchFamily="2" charset="0"/>
                <a:cs typeface="Nikosh" pitchFamily="2" charset="0"/>
              </a:rPr>
              <a:t>যোগাযোগ</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প্রযুক্তি</a:t>
            </a:r>
            <a:r>
              <a:rPr lang="en-US" sz="2000" dirty="0" smtClean="0">
                <a:solidFill>
                  <a:prstClr val="black"/>
                </a:solidFill>
                <a:latin typeface="Nikosh" pitchFamily="2" charset="0"/>
                <a:cs typeface="Nikosh" pitchFamily="2" charset="0"/>
              </a:rPr>
              <a:t> </a:t>
            </a:r>
          </a:p>
          <a:p>
            <a:pPr algn="ctr"/>
            <a:r>
              <a:rPr lang="bn-BD" sz="2000" dirty="0" smtClean="0">
                <a:solidFill>
                  <a:prstClr val="black"/>
                </a:solidFill>
                <a:latin typeface="Nikosh" pitchFamily="2" charset="0"/>
                <a:cs typeface="Nikosh" pitchFamily="2" charset="0"/>
              </a:rPr>
              <a:t>বসন্তকেদার ডিগ্রী কলেজ</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মোহনপুর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রাজশাহী</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আজীবন</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সদস্য</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বাংলাদেশ</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কম্পিউটার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সোসাইটি</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ঢাকা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জেলা</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এ্যম্বাসেডর</a:t>
            </a:r>
            <a:r>
              <a:rPr lang="en-US" sz="2000" dirty="0" smtClean="0">
                <a:solidFill>
                  <a:prstClr val="black"/>
                </a:solidFill>
                <a:latin typeface="Nikosh" pitchFamily="2" charset="0"/>
                <a:cs typeface="Nikosh" pitchFamily="2" charset="0"/>
              </a:rPr>
              <a:t> A2i </a:t>
            </a:r>
            <a:r>
              <a:rPr lang="en-US" sz="2000" dirty="0" err="1" smtClean="0">
                <a:solidFill>
                  <a:prstClr val="black"/>
                </a:solidFill>
                <a:latin typeface="Nikosh" pitchFamily="2" charset="0"/>
                <a:cs typeface="Nikosh" pitchFamily="2" charset="0"/>
              </a:rPr>
              <a:t>শিক্ষা</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মন্ত্রাণালয়</a:t>
            </a:r>
            <a:endParaRPr lang="en-US" sz="2000" dirty="0" smtClean="0">
              <a:solidFill>
                <a:prstClr val="black"/>
              </a:solidFill>
              <a:latin typeface="Nikosh" pitchFamily="2" charset="0"/>
              <a:cs typeface="Nikosh" pitchFamily="2" charset="0"/>
            </a:endParaRPr>
          </a:p>
          <a:p>
            <a:pPr algn="ctr"/>
            <a:r>
              <a:rPr lang="bn-BD" dirty="0" smtClean="0">
                <a:solidFill>
                  <a:prstClr val="black"/>
                </a:solidFill>
                <a:latin typeface="Times New Roman" pitchFamily="18" charset="0"/>
                <a:cs typeface="Times New Roman" pitchFamily="18" charset="0"/>
                <a:hlinkClick r:id="rId2"/>
              </a:rPr>
              <a:t>mdorhe</a:t>
            </a:r>
            <a:r>
              <a:rPr lang="en-US" dirty="0" smtClean="0">
                <a:solidFill>
                  <a:prstClr val="black"/>
                </a:solidFill>
                <a:latin typeface="Times New Roman" pitchFamily="18" charset="0"/>
                <a:cs typeface="Times New Roman" pitchFamily="18" charset="0"/>
                <a:hlinkClick r:id="rId2"/>
              </a:rPr>
              <a:t>lal@gmail.com</a:t>
            </a:r>
            <a:endParaRPr lang="en-US" dirty="0" smtClean="0">
              <a:solidFill>
                <a:prstClr val="black"/>
              </a:solidFill>
              <a:latin typeface="Times New Roman" pitchFamily="18" charset="0"/>
              <a:cs typeface="Times New Roman" pitchFamily="18" charset="0"/>
            </a:endParaRPr>
          </a:p>
          <a:p>
            <a:r>
              <a:rPr lang="bn-BD" dirty="0" smtClean="0">
                <a:solidFill>
                  <a:prstClr val="black"/>
                </a:solidFill>
                <a:latin typeface="Times New Roman" pitchFamily="18" charset="0"/>
                <a:cs typeface="Times New Roman" pitchFamily="18" charset="0"/>
              </a:rPr>
              <a:t>01770144076 , </a:t>
            </a:r>
            <a:r>
              <a:rPr lang="en-US" dirty="0" smtClean="0">
                <a:solidFill>
                  <a:prstClr val="black"/>
                </a:solidFill>
                <a:latin typeface="Times New Roman" pitchFamily="18" charset="0"/>
                <a:cs typeface="Times New Roman" pitchFamily="18" charset="0"/>
              </a:rPr>
              <a:t>01961326237</a:t>
            </a:r>
            <a:endParaRPr lang="en-US" dirty="0" smtClean="0">
              <a:solidFill>
                <a:prstClr val="black"/>
              </a:solidFill>
              <a:latin typeface="Nikosh" pitchFamily="2" charset="0"/>
              <a:cs typeface="Nikosh" pitchFamily="2" charset="0"/>
            </a:endParaRPr>
          </a:p>
          <a:p>
            <a:endParaRPr lang="en-US" dirty="0" smtClean="0">
              <a:solidFill>
                <a:prstClr val="black"/>
              </a:solidFill>
              <a:latin typeface="Nikosh" pitchFamily="2" charset="0"/>
              <a:cs typeface="Nikosh" pitchFamily="2" charset="0"/>
            </a:endParaRPr>
          </a:p>
          <a:p>
            <a:r>
              <a:rPr lang="en-US" dirty="0" smtClean="0">
                <a:solidFill>
                  <a:prstClr val="black"/>
                </a:solidFill>
                <a:latin typeface="Nikosh" pitchFamily="2" charset="0"/>
                <a:cs typeface="Nikosh" pitchFamily="2" charset="0"/>
              </a:rPr>
              <a:t> </a:t>
            </a:r>
            <a:endParaRPr lang="en-SG" dirty="0">
              <a:solidFill>
                <a:prstClr val="black"/>
              </a:solidFill>
            </a:endParaRPr>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257800" y="2292927"/>
            <a:ext cx="3276600" cy="4344391"/>
          </a:xfrm>
        </p:spPr>
      </p:pic>
    </p:spTree>
    <p:extLst>
      <p:ext uri="{BB962C8B-B14F-4D97-AF65-F5344CB8AC3E}">
        <p14:creationId xmlns:p14="http://schemas.microsoft.com/office/powerpoint/2010/main" val="76129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3">
                                            <p:txEl>
                                              <p:pRg st="1" end="1"/>
                                            </p:txEl>
                                          </p:spTgt>
                                        </p:tgtEl>
                                      </p:cBhvr>
                                    </p:animEffect>
                                    <p:animScale>
                                      <p:cBhvr>
                                        <p:cTn id="11" dur="250" autoRev="1" fill="hold"/>
                                        <p:tgtEl>
                                          <p:spTgt spid="3">
                                            <p:txEl>
                                              <p:pRg st="1" end="1"/>
                                            </p:txEl>
                                          </p:spTgt>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5">
                                            <p:txEl>
                                              <p:pRg st="1" end="1"/>
                                            </p:txEl>
                                          </p:spTgt>
                                        </p:tgtEl>
                                      </p:cBhvr>
                                    </p:animEffect>
                                    <p:animScale>
                                      <p:cBhvr>
                                        <p:cTn id="16" dur="250" autoRev="1" fill="hold"/>
                                        <p:tgtEl>
                                          <p:spTgt spid="5">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8001000" cy="1828800"/>
          </a:xfrm>
        </p:spPr>
        <p:txBody>
          <a:bodyPr>
            <a:normAutofit/>
          </a:bodyPr>
          <a:lstStyle/>
          <a:p>
            <a:pPr algn="ctr">
              <a:buNone/>
            </a:pPr>
            <a:r>
              <a:rPr lang="bn-BD" sz="4000" dirty="0" smtClean="0">
                <a:latin typeface="Nikosh" pitchFamily="2" charset="0"/>
                <a:cs typeface="Nikosh" pitchFamily="2" charset="0"/>
              </a:rPr>
              <a:t>আইনসভার  কার্যাবলি কয় প্রকার বল?</a:t>
            </a:r>
          </a:p>
          <a:p>
            <a:pPr algn="ctr">
              <a:buNone/>
            </a:pPr>
            <a:r>
              <a:rPr lang="bn-BD" sz="4000" dirty="0" smtClean="0">
                <a:latin typeface="Nikosh" pitchFamily="2" charset="0"/>
                <a:cs typeface="Nikosh" pitchFamily="2" charset="0"/>
              </a:rPr>
              <a:t>সময়ঃ ৫ মিনিট </a:t>
            </a:r>
            <a:endParaRPr lang="en-US" sz="4000" dirty="0">
              <a:latin typeface="Nikosh" pitchFamily="2" charset="0"/>
              <a:cs typeface="Nikosh" pitchFamily="2" charset="0"/>
            </a:endParaRPr>
          </a:p>
        </p:txBody>
      </p:sp>
      <p:sp>
        <p:nvSpPr>
          <p:cNvPr id="2" name="Title 1"/>
          <p:cNvSpPr>
            <a:spLocks noGrp="1"/>
          </p:cNvSpPr>
          <p:nvPr>
            <p:ph type="title"/>
          </p:nvPr>
        </p:nvSpPr>
        <p:spPr>
          <a:xfrm>
            <a:off x="2209800" y="381000"/>
            <a:ext cx="4953000" cy="1143000"/>
          </a:xfrm>
        </p:spPr>
        <p:txBody>
          <a:bodyPr/>
          <a:lstStyle/>
          <a:p>
            <a:pPr algn="ctr"/>
            <a:r>
              <a:rPr lang="bn-BD" dirty="0" smtClean="0">
                <a:latin typeface="Nikosh" pitchFamily="2" charset="0"/>
                <a:cs typeface="Nikosh" pitchFamily="2" charset="0"/>
              </a:rPr>
              <a:t>   জোড়ায় কাজের প্রশ্ন</a:t>
            </a:r>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mph" presetSubtype="0" grpId="1" nodeType="clickEffect">
                                  <p:stCondLst>
                                    <p:cond delay="0"/>
                                  </p:stCondLst>
                                  <p:iterate type="lt">
                                    <p:tmAbs val="25"/>
                                  </p:iterate>
                                  <p:childTnLst>
                                    <p:set>
                                      <p:cBhvr override="childStyle">
                                        <p:cTn id="20"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143000"/>
            <a:ext cx="8839200" cy="5562600"/>
          </a:xfrm>
        </p:spPr>
        <p:txBody>
          <a:bodyPr>
            <a:normAutofit/>
          </a:bodyPr>
          <a:lstStyle/>
          <a:p>
            <a:pPr>
              <a:buNone/>
            </a:pPr>
            <a:r>
              <a:rPr lang="bn-BD" sz="3600" dirty="0" smtClean="0">
                <a:latin typeface="Times New Roman" pitchFamily="18" charset="0"/>
                <a:cs typeface="Nikosh" pitchFamily="2" charset="0"/>
              </a:rPr>
              <a:t>আইন বিভাগের কাজের ধরনের উপর ভিত্তি করে প্রথমত দুই ভাগে ভাগ করা যায়। </a:t>
            </a:r>
          </a:p>
          <a:p>
            <a:pPr>
              <a:buNone/>
            </a:pPr>
            <a:endParaRPr lang="bn-BD" sz="2400" dirty="0" smtClean="0">
              <a:latin typeface="Times New Roman" pitchFamily="18" charset="0"/>
              <a:cs typeface="Nikosh" pitchFamily="2" charset="0"/>
            </a:endParaRPr>
          </a:p>
        </p:txBody>
      </p:sp>
      <p:sp>
        <p:nvSpPr>
          <p:cNvPr id="2" name="Title 1"/>
          <p:cNvSpPr>
            <a:spLocks noGrp="1"/>
          </p:cNvSpPr>
          <p:nvPr>
            <p:ph type="title"/>
          </p:nvPr>
        </p:nvSpPr>
        <p:spPr>
          <a:xfrm>
            <a:off x="2209800" y="152400"/>
            <a:ext cx="5562600" cy="1143000"/>
          </a:xfrm>
        </p:spPr>
        <p:txBody>
          <a:bodyPr/>
          <a:lstStyle/>
          <a:p>
            <a:pPr algn="ctr"/>
            <a:r>
              <a:rPr lang="bn-BD" dirty="0" smtClean="0">
                <a:latin typeface="Nikosh" pitchFamily="2" charset="0"/>
                <a:cs typeface="Nikosh" pitchFamily="2" charset="0"/>
              </a:rPr>
              <a:t>জোড়ায় কাজের সমাধান</a:t>
            </a:r>
            <a:endParaRPr lang="en-US" dirty="0"/>
          </a:p>
        </p:txBody>
      </p:sp>
      <p:graphicFrame>
        <p:nvGraphicFramePr>
          <p:cNvPr id="4" name="Diagram 3"/>
          <p:cNvGraphicFramePr/>
          <p:nvPr>
            <p:extLst>
              <p:ext uri="{D42A27DB-BD31-4B8C-83A1-F6EECF244321}">
                <p14:modId xmlns:p14="http://schemas.microsoft.com/office/powerpoint/2010/main" val="2827482989"/>
              </p:ext>
            </p:extLst>
          </p:nvPr>
        </p:nvGraphicFramePr>
        <p:xfrm>
          <a:off x="228600" y="2286000"/>
          <a:ext cx="8610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1" nodeType="clickEffect">
                                  <p:stCondLst>
                                    <p:cond delay="0"/>
                                  </p:stCondLst>
                                  <p:childTnLst>
                                    <p:animClr clrSpc="rgb" dir="cw">
                                      <p:cBhvr override="childStyle">
                                        <p:cTn id="11" dur="250" autoRev="1" fill="remove"/>
                                        <p:tgtEl>
                                          <p:spTgt spid="2"/>
                                        </p:tgtEl>
                                        <p:attrNameLst>
                                          <p:attrName>style.color</p:attrName>
                                        </p:attrNameLst>
                                      </p:cBhvr>
                                      <p:to>
                                        <a:schemeClr val="bg1"/>
                                      </p:to>
                                    </p:animClr>
                                    <p:animClr clrSpc="rgb" dir="cw">
                                      <p:cBhvr>
                                        <p:cTn id="12" dur="250" autoRev="1" fill="remove"/>
                                        <p:tgtEl>
                                          <p:spTgt spid="2"/>
                                        </p:tgtEl>
                                        <p:attrNameLst>
                                          <p:attrName>fillcolor</p:attrName>
                                        </p:attrNameLst>
                                      </p:cBhvr>
                                      <p:to>
                                        <a:schemeClr val="bg1"/>
                                      </p:to>
                                    </p:animClr>
                                    <p:set>
                                      <p:cBhvr>
                                        <p:cTn id="13" dur="250" autoRev="1" fill="remove"/>
                                        <p:tgtEl>
                                          <p:spTgt spid="2"/>
                                        </p:tgtEl>
                                        <p:attrNameLst>
                                          <p:attrName>fill.type</p:attrName>
                                        </p:attrNameLst>
                                      </p:cBhvr>
                                      <p:to>
                                        <p:strVal val="solid"/>
                                      </p:to>
                                    </p:set>
                                    <p:set>
                                      <p:cBhvr>
                                        <p:cTn id="14"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aaaaes.jpg"/>
          <p:cNvPicPr>
            <a:picLocks noGrp="1" noChangeAspect="1"/>
          </p:cNvPicPr>
          <p:nvPr>
            <p:ph idx="1"/>
          </p:nvPr>
        </p:nvPicPr>
        <p:blipFill>
          <a:blip r:embed="rId2"/>
          <a:stretch>
            <a:fillRect/>
          </a:stretch>
        </p:blipFill>
        <p:spPr>
          <a:xfrm>
            <a:off x="2463523" y="2015902"/>
            <a:ext cx="3480077" cy="4384897"/>
          </a:xfrm>
        </p:spPr>
      </p:pic>
      <p:sp>
        <p:nvSpPr>
          <p:cNvPr id="2" name="Title 1"/>
          <p:cNvSpPr>
            <a:spLocks noGrp="1"/>
          </p:cNvSpPr>
          <p:nvPr>
            <p:ph type="title"/>
          </p:nvPr>
        </p:nvSpPr>
        <p:spPr>
          <a:xfrm>
            <a:off x="1828800" y="274638"/>
            <a:ext cx="5105400" cy="1143000"/>
          </a:xfrm>
        </p:spPr>
        <p:txBody>
          <a:bodyPr/>
          <a:lstStyle/>
          <a:p>
            <a:pPr algn="ctr"/>
            <a:r>
              <a:rPr lang="bn-BD" dirty="0" smtClean="0">
                <a:latin typeface="Nikosh" pitchFamily="2" charset="0"/>
                <a:cs typeface="Nikosh" pitchFamily="2" charset="0"/>
              </a:rPr>
              <a:t>দলীয় কাজ</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mph" presetSubtype="0" fill="hold" grpId="1" nodeType="clickEffect">
                                  <p:stCondLst>
                                    <p:cond delay="0"/>
                                  </p:stCondLst>
                                  <p:childTnLst>
                                    <p:animClr clrSpc="hsl" dir="cw">
                                      <p:cBhvr override="childStyle">
                                        <p:cTn id="12" dur="500" fill="hold"/>
                                        <p:tgtEl>
                                          <p:spTgt spid="2"/>
                                        </p:tgtEl>
                                        <p:attrNameLst>
                                          <p:attrName>style.color</p:attrName>
                                        </p:attrNameLst>
                                      </p:cBhvr>
                                      <p:by>
                                        <p:hsl h="7200000" s="0" l="0"/>
                                      </p:by>
                                    </p:animClr>
                                    <p:animClr clrSpc="hsl" dir="cw">
                                      <p:cBhvr>
                                        <p:cTn id="13" dur="500" fill="hold"/>
                                        <p:tgtEl>
                                          <p:spTgt spid="2"/>
                                        </p:tgtEl>
                                        <p:attrNameLst>
                                          <p:attrName>fillcolor</p:attrName>
                                        </p:attrNameLst>
                                      </p:cBhvr>
                                      <p:by>
                                        <p:hsl h="7200000" s="0" l="0"/>
                                      </p:by>
                                    </p:animClr>
                                    <p:animClr clrSpc="hsl" dir="cw">
                                      <p:cBhvr>
                                        <p:cTn id="14" dur="500" fill="hold"/>
                                        <p:tgtEl>
                                          <p:spTgt spid="2"/>
                                        </p:tgtEl>
                                        <p:attrNameLst>
                                          <p:attrName>stroke.color</p:attrName>
                                        </p:attrNameLst>
                                      </p:cBhvr>
                                      <p:by>
                                        <p:hsl h="7200000" s="0" l="0"/>
                                      </p:by>
                                    </p:animClr>
                                    <p:set>
                                      <p:cBhvr>
                                        <p:cTn id="15"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19400" y="381000"/>
            <a:ext cx="3733800" cy="944563"/>
          </a:xfrm>
        </p:spPr>
        <p:txBody>
          <a:bodyPr>
            <a:normAutofit fontScale="90000"/>
          </a:bodyPr>
          <a:lstStyle/>
          <a:p>
            <a:pPr algn="ctr"/>
            <a:r>
              <a:rPr lang="bn-IN" sz="6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দলীয় কাজ</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pic>
        <p:nvPicPr>
          <p:cNvPr id="4" name="Content Placeholder 3"/>
          <p:cNvPicPr>
            <a:picLocks noGrp="1" noChangeAspect="1"/>
          </p:cNvPicPr>
          <p:nvPr>
            <p:ph idx="4294967295"/>
          </p:nvPr>
        </p:nvPicPr>
        <p:blipFill>
          <a:blip r:embed="rId2"/>
          <a:stretch>
            <a:fillRect/>
          </a:stretch>
        </p:blipFill>
        <p:spPr>
          <a:xfrm>
            <a:off x="2057400" y="1676400"/>
            <a:ext cx="4379912" cy="4484688"/>
          </a:xfrm>
          <a:prstGeom prst="rect">
            <a:avLst/>
          </a:prstGeom>
        </p:spPr>
      </p:pic>
    </p:spTree>
    <p:extLst>
      <p:ext uri="{BB962C8B-B14F-4D97-AF65-F5344CB8AC3E}">
        <p14:creationId xmlns:p14="http://schemas.microsoft.com/office/powerpoint/2010/main" val="159525449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4"/>
                                        </p:tgtEl>
                                      </p:cBhvr>
                                    </p:animEffect>
                                    <p:anim calcmode="lin" valueType="num">
                                      <p:cBhvr>
                                        <p:cTn id="24" dur="1000"/>
                                        <p:tgtEl>
                                          <p:spTgt spid="4"/>
                                        </p:tgtEl>
                                        <p:attrNameLst>
                                          <p:attrName>ppt_x</p:attrName>
                                        </p:attrNameLst>
                                      </p:cBhvr>
                                      <p:tavLst>
                                        <p:tav tm="0">
                                          <p:val>
                                            <p:strVal val="ppt_x"/>
                                          </p:val>
                                        </p:tav>
                                        <p:tav tm="100000">
                                          <p:val>
                                            <p:strVal val="ppt_x"/>
                                          </p:val>
                                        </p:tav>
                                      </p:tavLst>
                                    </p:anim>
                                    <p:anim calcmode="lin" valueType="num">
                                      <p:cBhvr>
                                        <p:cTn id="25" dur="1000"/>
                                        <p:tgtEl>
                                          <p:spTgt spid="4"/>
                                        </p:tgtEl>
                                        <p:attrNameLst>
                                          <p:attrName>ppt_y</p:attrName>
                                        </p:attrNameLst>
                                      </p:cBhvr>
                                      <p:tavLst>
                                        <p:tav tm="0">
                                          <p:val>
                                            <p:strVal val="ppt_y"/>
                                          </p:val>
                                        </p:tav>
                                        <p:tav tm="100000">
                                          <p:val>
                                            <p:strVal val="ppt_y+.1"/>
                                          </p:val>
                                        </p:tav>
                                      </p:tavLst>
                                    </p:anim>
                                    <p:set>
                                      <p:cBhvr>
                                        <p:cTn id="26"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1137" y="1203767"/>
            <a:ext cx="8161727" cy="4450466"/>
          </a:xfrm>
          <a:prstGeom prst="rect">
            <a:avLst/>
          </a:prstGeom>
        </p:spPr>
      </p:pic>
    </p:spTree>
    <p:extLst>
      <p:ext uri="{BB962C8B-B14F-4D97-AF65-F5344CB8AC3E}">
        <p14:creationId xmlns:p14="http://schemas.microsoft.com/office/powerpoint/2010/main" val="2555435444"/>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153400" cy="2819400"/>
          </a:xfrm>
        </p:spPr>
        <p:txBody>
          <a:bodyPr>
            <a:normAutofit/>
          </a:bodyPr>
          <a:lstStyle/>
          <a:p>
            <a:pPr algn="ctr">
              <a:buNone/>
            </a:pPr>
            <a:r>
              <a:rPr lang="bn-BD" sz="4000" dirty="0" smtClean="0">
                <a:latin typeface="Nikosh" pitchFamily="2" charset="0"/>
                <a:cs typeface="Nikosh" pitchFamily="2" charset="0"/>
              </a:rPr>
              <a:t>আইনসভার ক্ষমতা ও কার্যাবলি কি লিখ?   </a:t>
            </a:r>
          </a:p>
          <a:p>
            <a:pPr algn="ctr">
              <a:buNone/>
            </a:pPr>
            <a:r>
              <a:rPr lang="bn-BD" sz="4000" dirty="0" smtClean="0">
                <a:latin typeface="Nikosh" pitchFamily="2" charset="0"/>
                <a:cs typeface="Nikosh" pitchFamily="2" charset="0"/>
              </a:rPr>
              <a:t>সময়ঃ ১০ মিনিট </a:t>
            </a:r>
          </a:p>
          <a:p>
            <a:endParaRPr lang="en-US" dirty="0">
              <a:latin typeface="Nikosh" pitchFamily="2" charset="0"/>
              <a:cs typeface="Nikosh" pitchFamily="2" charset="0"/>
            </a:endParaRPr>
          </a:p>
        </p:txBody>
      </p:sp>
      <p:sp>
        <p:nvSpPr>
          <p:cNvPr id="2" name="Title 1"/>
          <p:cNvSpPr>
            <a:spLocks noGrp="1"/>
          </p:cNvSpPr>
          <p:nvPr>
            <p:ph type="title"/>
          </p:nvPr>
        </p:nvSpPr>
        <p:spPr>
          <a:xfrm>
            <a:off x="2286000" y="274638"/>
            <a:ext cx="5181600" cy="1143000"/>
          </a:xfrm>
        </p:spPr>
        <p:txBody>
          <a:bodyPr/>
          <a:lstStyle/>
          <a:p>
            <a:pPr algn="ctr"/>
            <a:r>
              <a:rPr lang="bn-BD" dirty="0" smtClean="0">
                <a:latin typeface="Nikosh" pitchFamily="2" charset="0"/>
                <a:cs typeface="Nikosh" pitchFamily="2" charset="0"/>
              </a:rPr>
              <a:t>     দলীয় কাজের প্রশ্ন </a:t>
            </a:r>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2000" fill="hold"/>
                                        <p:tgtEl>
                                          <p:spTgt spid="2"/>
                                        </p:tgtEl>
                                        <p:attrNameLst>
                                          <p:attrName>fillcolor</p:attrName>
                                        </p:attrNameLst>
                                      </p:cBhvr>
                                      <p:to>
                                        <a:schemeClr val="accent2"/>
                                      </p:to>
                                    </p:animClr>
                                    <p:set>
                                      <p:cBhvr>
                                        <p:cTn id="12" dur="2000" fill="hold"/>
                                        <p:tgtEl>
                                          <p:spTgt spid="2"/>
                                        </p:tgtEl>
                                        <p:attrNameLst>
                                          <p:attrName>fill.type</p:attrName>
                                        </p:attrNameLst>
                                      </p:cBhvr>
                                      <p:to>
                                        <p:strVal val="solid"/>
                                      </p:to>
                                    </p:set>
                                    <p:set>
                                      <p:cBhvr>
                                        <p:cTn id="13"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481328"/>
            <a:ext cx="8839200" cy="5224272"/>
          </a:xfrm>
        </p:spPr>
        <p:txBody>
          <a:bodyPr>
            <a:normAutofit/>
          </a:bodyPr>
          <a:lstStyle/>
          <a:p>
            <a:pPr lvl="0"/>
            <a:r>
              <a:rPr lang="bn-BD" sz="2800" b="1" dirty="0" smtClean="0">
                <a:latin typeface="Nikosh" pitchFamily="2" charset="0"/>
                <a:cs typeface="Nikosh" pitchFamily="2" charset="0"/>
              </a:rPr>
              <a:t>আইনসভার সদস্যগণ প্রত্যক্ষ ভাবে যেসব কার্যাবলি পালন করে তা হলঃ </a:t>
            </a:r>
          </a:p>
          <a:p>
            <a:pPr lvl="0"/>
            <a:r>
              <a:rPr lang="bn-BD" sz="2800" dirty="0" smtClean="0">
                <a:latin typeface="Nikosh" pitchFamily="2" charset="0"/>
                <a:cs typeface="Nikosh" pitchFamily="2" charset="0"/>
              </a:rPr>
              <a:t>১। আইন প্রণয়ন ও সংশোধন করে</a:t>
            </a:r>
          </a:p>
          <a:p>
            <a:pPr lvl="0"/>
            <a:r>
              <a:rPr lang="bn-BD" sz="2800" dirty="0" smtClean="0">
                <a:latin typeface="Nikosh" pitchFamily="2" charset="0"/>
                <a:cs typeface="Nikosh" pitchFamily="2" charset="0"/>
              </a:rPr>
              <a:t>২। শাসন বিভাগকে নিয়ন্ত্রণ করে</a:t>
            </a:r>
          </a:p>
          <a:p>
            <a:pPr lvl="0"/>
            <a:r>
              <a:rPr lang="bn-BD" sz="2800" dirty="0" smtClean="0">
                <a:latin typeface="Nikosh" pitchFamily="2" charset="0"/>
                <a:cs typeface="Nikosh" pitchFamily="2" charset="0"/>
              </a:rPr>
              <a:t>৩। নির্বাচনমুলক কাজ করে</a:t>
            </a:r>
          </a:p>
          <a:p>
            <a:pPr lvl="0"/>
            <a:r>
              <a:rPr lang="bn-BD" sz="2800" dirty="0" smtClean="0">
                <a:latin typeface="Nikosh" pitchFamily="2" charset="0"/>
                <a:cs typeface="Nikosh" pitchFamily="2" charset="0"/>
              </a:rPr>
              <a:t>৪। সংবিধানের ব্যাখ্যা প্রদান করে</a:t>
            </a:r>
          </a:p>
          <a:p>
            <a:pPr lvl="0"/>
            <a:r>
              <a:rPr lang="bn-BD" sz="2800" dirty="0" smtClean="0">
                <a:latin typeface="Nikosh" pitchFamily="2" charset="0"/>
                <a:cs typeface="Nikosh" pitchFamily="2" charset="0"/>
              </a:rPr>
              <a:t>৫। জাতীয় অর্থ নিয়ন্ত্রণ ও তদারক</a:t>
            </a:r>
          </a:p>
          <a:p>
            <a:pPr lvl="0"/>
            <a:r>
              <a:rPr lang="bn-BD" sz="2800" dirty="0" smtClean="0">
                <a:latin typeface="Nikosh" pitchFamily="2" charset="0"/>
                <a:cs typeface="Nikosh" pitchFamily="2" charset="0"/>
              </a:rPr>
              <a:t>৬। বিচার  সংক্রান্ত (অপসারণমুলক)</a:t>
            </a:r>
          </a:p>
          <a:p>
            <a:pPr lvl="0"/>
            <a:r>
              <a:rPr lang="bn-BD" sz="2800" dirty="0" smtClean="0">
                <a:latin typeface="Nikosh" pitchFamily="2" charset="0"/>
                <a:cs typeface="Nikosh" pitchFamily="2" charset="0"/>
              </a:rPr>
              <a:t>৭। বির্তক ও আলোচনার মাধ্যমে জনমত গঠন </a:t>
            </a:r>
          </a:p>
          <a:p>
            <a:pPr lvl="0"/>
            <a:r>
              <a:rPr lang="bn-BD" sz="2800" dirty="0" smtClean="0">
                <a:latin typeface="Nikosh" pitchFamily="2" charset="0"/>
                <a:cs typeface="Nikosh" pitchFamily="2" charset="0"/>
              </a:rPr>
              <a:t>৮। সংযোগ সাধন</a:t>
            </a:r>
          </a:p>
          <a:p>
            <a:pPr lvl="0"/>
            <a:r>
              <a:rPr lang="bn-BD" sz="2800" dirty="0" smtClean="0">
                <a:latin typeface="Nikosh" pitchFamily="2" charset="0"/>
                <a:cs typeface="Nikosh" pitchFamily="2" charset="0"/>
              </a:rPr>
              <a:t>৯। তদন্ত বা অনুসন্ধান </a:t>
            </a:r>
            <a:endParaRPr lang="en-US" sz="28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p:txBody>
      </p:sp>
      <p:sp>
        <p:nvSpPr>
          <p:cNvPr id="2" name="Title 1"/>
          <p:cNvSpPr>
            <a:spLocks noGrp="1"/>
          </p:cNvSpPr>
          <p:nvPr>
            <p:ph type="title"/>
          </p:nvPr>
        </p:nvSpPr>
        <p:spPr>
          <a:xfrm>
            <a:off x="1676400" y="274638"/>
            <a:ext cx="5867400" cy="1143000"/>
          </a:xfrm>
        </p:spPr>
        <p:txBody>
          <a:bodyPr/>
          <a:lstStyle/>
          <a:p>
            <a:pPr algn="ctr"/>
            <a:r>
              <a:rPr lang="bn-BD" dirty="0" smtClean="0">
                <a:latin typeface="Nikosh" pitchFamily="2" charset="0"/>
                <a:cs typeface="Nikosh" pitchFamily="2" charset="0"/>
              </a:rPr>
              <a:t>দলীয় কাজের সমাধান </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mph" presetSubtype="0" fill="hold" grpId="1" nodeType="clickEffect">
                                  <p:stCondLst>
                                    <p:cond delay="0"/>
                                  </p:stCondLst>
                                  <p:childTnLst>
                                    <p:animClr clrSpc="hsl" dir="cw">
                                      <p:cBhvr override="childStyle">
                                        <p:cTn id="11" dur="500" fill="hold"/>
                                        <p:tgtEl>
                                          <p:spTgt spid="2"/>
                                        </p:tgtEl>
                                        <p:attrNameLst>
                                          <p:attrName>style.color</p:attrName>
                                        </p:attrNameLst>
                                      </p:cBhvr>
                                      <p:by>
                                        <p:hsl h="7200000" s="0" l="0"/>
                                      </p:by>
                                    </p:animClr>
                                    <p:animClr clrSpc="hsl" dir="cw">
                                      <p:cBhvr>
                                        <p:cTn id="12" dur="500" fill="hold"/>
                                        <p:tgtEl>
                                          <p:spTgt spid="2"/>
                                        </p:tgtEl>
                                        <p:attrNameLst>
                                          <p:attrName>fillcolor</p:attrName>
                                        </p:attrNameLst>
                                      </p:cBhvr>
                                      <p:by>
                                        <p:hsl h="7200000" s="0" l="0"/>
                                      </p:by>
                                    </p:animClr>
                                    <p:animClr clrSpc="hsl" dir="cw">
                                      <p:cBhvr>
                                        <p:cTn id="13" dur="500" fill="hold"/>
                                        <p:tgtEl>
                                          <p:spTgt spid="2"/>
                                        </p:tgtEl>
                                        <p:attrNameLst>
                                          <p:attrName>stroke.color</p:attrName>
                                        </p:attrNameLst>
                                      </p:cBhvr>
                                      <p:by>
                                        <p:hsl h="7200000" s="0" l="0"/>
                                      </p:by>
                                    </p:animClr>
                                    <p:set>
                                      <p:cBhvr>
                                        <p:cTn id="14"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995672"/>
          </a:xfrm>
        </p:spPr>
        <p:txBody>
          <a:bodyPr>
            <a:normAutofit/>
          </a:bodyPr>
          <a:lstStyle/>
          <a:p>
            <a:pPr lvl="0"/>
            <a:r>
              <a:rPr lang="bn-BD" sz="3600" b="1" dirty="0" smtClean="0">
                <a:latin typeface="Nikosh" pitchFamily="2" charset="0"/>
                <a:cs typeface="Nikosh" pitchFamily="2" charset="0"/>
              </a:rPr>
              <a:t>আইনসভার সদস্যগণ পরোক্ষ ভাবে যেসব কার্যাবলি পালন করে তা হলঃ</a:t>
            </a:r>
          </a:p>
          <a:p>
            <a:pPr lvl="0"/>
            <a:r>
              <a:rPr lang="bn-BD" sz="3600" dirty="0" smtClean="0">
                <a:latin typeface="Nikosh" pitchFamily="2" charset="0"/>
                <a:cs typeface="Nikosh" pitchFamily="2" charset="0"/>
              </a:rPr>
              <a:t>১। বৈধ্যকরণ</a:t>
            </a:r>
          </a:p>
          <a:p>
            <a:pPr lvl="0"/>
            <a:r>
              <a:rPr lang="bn-BD" sz="3600" dirty="0" smtClean="0">
                <a:latin typeface="Nikosh" pitchFamily="2" charset="0"/>
                <a:cs typeface="Nikosh" pitchFamily="2" charset="0"/>
              </a:rPr>
              <a:t>২। সামাজিকীকরণ</a:t>
            </a:r>
          </a:p>
          <a:p>
            <a:pPr lvl="0"/>
            <a:r>
              <a:rPr lang="bn-BD" sz="3600" dirty="0" smtClean="0">
                <a:latin typeface="Nikosh" pitchFamily="2" charset="0"/>
                <a:cs typeface="Nikosh" pitchFamily="2" charset="0"/>
              </a:rPr>
              <a:t>৩। রাজনৈতিক অংশগ্রহণ </a:t>
            </a:r>
          </a:p>
          <a:p>
            <a:pPr lvl="0"/>
            <a:r>
              <a:rPr lang="bn-BD" sz="3600" dirty="0" smtClean="0">
                <a:latin typeface="Nikosh" pitchFamily="2" charset="0"/>
                <a:cs typeface="Nikosh" pitchFamily="2" charset="0"/>
              </a:rPr>
              <a:t>৪। রাজনৈতিক নিয়োগ </a:t>
            </a:r>
          </a:p>
          <a:p>
            <a:pPr lvl="0"/>
            <a:r>
              <a:rPr lang="bn-BD" sz="3600" dirty="0" smtClean="0">
                <a:latin typeface="Nikosh" pitchFamily="2" charset="0"/>
                <a:cs typeface="Nikosh" pitchFamily="2" charset="0"/>
              </a:rPr>
              <a:t>৫। রাজনৈতিক মতৈক্য সৃষ্টি</a:t>
            </a:r>
          </a:p>
          <a:p>
            <a:pPr lvl="0"/>
            <a:r>
              <a:rPr lang="bn-BD" sz="3600" dirty="0" smtClean="0">
                <a:latin typeface="Nikosh" pitchFamily="2" charset="0"/>
                <a:cs typeface="Nikosh" pitchFamily="2" charset="0"/>
              </a:rPr>
              <a:t>৬। রাজনৈতিক বিরোধ দুরীকরণ </a:t>
            </a:r>
            <a:endParaRPr lang="en-US" sz="3600" dirty="0" smtClean="0">
              <a:latin typeface="Nikosh" pitchFamily="2" charset="0"/>
              <a:cs typeface="Nikosh" pitchFamily="2" charset="0"/>
            </a:endParaRPr>
          </a:p>
          <a:p>
            <a:endParaRPr lang="en-US" dirty="0"/>
          </a:p>
        </p:txBody>
      </p:sp>
      <p:sp>
        <p:nvSpPr>
          <p:cNvPr id="2" name="Title 1"/>
          <p:cNvSpPr>
            <a:spLocks noGrp="1"/>
          </p:cNvSpPr>
          <p:nvPr>
            <p:ph type="title"/>
          </p:nvPr>
        </p:nvSpPr>
        <p:spPr>
          <a:xfrm>
            <a:off x="1447800" y="274638"/>
            <a:ext cx="5791200" cy="1143000"/>
          </a:xfrm>
        </p:spPr>
        <p:txBody>
          <a:bodyPr/>
          <a:lstStyle/>
          <a:p>
            <a:pPr algn="ctr"/>
            <a:r>
              <a:rPr lang="bn-BD" dirty="0" smtClean="0">
                <a:latin typeface="Nikosh" pitchFamily="2" charset="0"/>
                <a:cs typeface="Nikosh" pitchFamily="2" charset="0"/>
              </a:rPr>
              <a:t>দলীয় কাজের সমাধান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4267200" cy="1143000"/>
          </a:xfrm>
        </p:spPr>
        <p:txBody>
          <a:bodyPr/>
          <a:lstStyle/>
          <a:p>
            <a:pPr algn="ctr"/>
            <a:r>
              <a:rPr lang="bn-BD" dirty="0" smtClean="0">
                <a:latin typeface="Nikosh" pitchFamily="2" charset="0"/>
                <a:cs typeface="Nikosh" pitchFamily="2" charset="0"/>
              </a:rPr>
              <a:t>মুল্যায়ন</a:t>
            </a:r>
            <a:endParaRPr lang="en-US" dirty="0"/>
          </a:p>
        </p:txBody>
      </p:sp>
      <p:sp>
        <p:nvSpPr>
          <p:cNvPr id="3" name="Content Placeholder 2"/>
          <p:cNvSpPr>
            <a:spLocks noGrp="1"/>
          </p:cNvSpPr>
          <p:nvPr>
            <p:ph idx="1"/>
          </p:nvPr>
        </p:nvSpPr>
        <p:spPr>
          <a:xfrm>
            <a:off x="152400" y="1600200"/>
            <a:ext cx="8839200" cy="5105400"/>
          </a:xfrm>
        </p:spPr>
        <p:txBody>
          <a:bodyPr>
            <a:normAutofit fontScale="92500" lnSpcReduction="10000"/>
          </a:bodyPr>
          <a:lstStyle/>
          <a:p>
            <a:pPr>
              <a:buNone/>
            </a:pPr>
            <a:r>
              <a:rPr lang="bn-BD" dirty="0" smtClean="0">
                <a:latin typeface="Nikosh" pitchFamily="2" charset="0"/>
                <a:cs typeface="Nikosh" pitchFamily="2" charset="0"/>
              </a:rPr>
              <a:t>জ্ঞান মুলক,অনুধাবন মুলক, প্রয়োগ মুলক প্রশ্ন  (ক)</a:t>
            </a:r>
          </a:p>
          <a:p>
            <a:pPr>
              <a:buNone/>
            </a:pPr>
            <a:r>
              <a:rPr lang="bn-BD" dirty="0" smtClean="0">
                <a:latin typeface="Nikosh" pitchFamily="2" charset="0"/>
                <a:cs typeface="Nikosh" pitchFamily="2" charset="0"/>
              </a:rPr>
              <a:t>১। </a:t>
            </a:r>
            <a:r>
              <a:rPr lang="en-US" dirty="0" smtClean="0">
                <a:latin typeface="Nikosh" pitchFamily="2" charset="0"/>
                <a:cs typeface="Nikosh" pitchFamily="2" charset="0"/>
              </a:rPr>
              <a:t> </a:t>
            </a:r>
            <a:r>
              <a:rPr lang="bn-BD" dirty="0" smtClean="0">
                <a:latin typeface="Nikosh" pitchFamily="2" charset="0"/>
                <a:cs typeface="Nikosh" pitchFamily="2" charset="0"/>
              </a:rPr>
              <a:t>সরকারের বিভাগ কয়টি?</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২টি  </a:t>
            </a:r>
            <a:r>
              <a:rPr lang="bn-BD" b="1" dirty="0" smtClean="0">
                <a:latin typeface="Nikosh" pitchFamily="2" charset="0"/>
                <a:cs typeface="Nikosh" pitchFamily="2" charset="0"/>
              </a:rPr>
              <a:t>খ। ৩টি</a:t>
            </a:r>
            <a:r>
              <a:rPr lang="bn-BD" dirty="0" smtClean="0">
                <a:latin typeface="Times New Roman" pitchFamily="18" charset="0"/>
                <a:cs typeface="Nikosh" pitchFamily="2" charset="0"/>
              </a:rPr>
              <a:t> </a:t>
            </a:r>
            <a:r>
              <a:rPr lang="en-US" dirty="0" smtClean="0">
                <a:latin typeface="Times New Roman" pitchFamily="18" charset="0"/>
                <a:cs typeface="Nikosh" pitchFamily="2"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৪টি  ঘ।  ৫টি</a:t>
            </a:r>
          </a:p>
          <a:p>
            <a:pPr>
              <a:buNone/>
            </a:pPr>
            <a:r>
              <a:rPr lang="bn-BD" dirty="0" smtClean="0">
                <a:latin typeface="Nikosh" pitchFamily="2" charset="0"/>
                <a:cs typeface="Nikosh" pitchFamily="2" charset="0"/>
              </a:rPr>
              <a:t>২।  গঠনগত দিক দিয়ে আইনসভা কয়ভাগে বিভক্ত?  </a:t>
            </a:r>
          </a:p>
          <a:p>
            <a:pPr>
              <a:buNone/>
            </a:pPr>
            <a:r>
              <a:rPr lang="bn-BD" b="1" dirty="0" smtClean="0">
                <a:latin typeface="Nikosh" pitchFamily="2" charset="0"/>
                <a:cs typeface="Nikosh" pitchFamily="2" charset="0"/>
              </a:rPr>
              <a:t>ক। ২  </a:t>
            </a:r>
            <a:r>
              <a:rPr lang="bn-BD" dirty="0" smtClean="0">
                <a:latin typeface="Nikosh" pitchFamily="2" charset="0"/>
                <a:cs typeface="Nikosh" pitchFamily="2" charset="0"/>
              </a:rPr>
              <a:t>খ।  ৩</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গ।  ৪</a:t>
            </a:r>
            <a:r>
              <a:rPr lang="bn-BD" dirty="0" smtClean="0">
                <a:latin typeface="Times New Roman" pitchFamily="18" charset="0"/>
                <a:cs typeface="Nikosh" pitchFamily="2" charset="0"/>
              </a:rPr>
              <a:t> </a:t>
            </a:r>
            <a:r>
              <a:rPr lang="bn-BD" dirty="0" smtClean="0">
                <a:latin typeface="Nikosh" pitchFamily="2" charset="0"/>
                <a:cs typeface="Nikosh" pitchFamily="2" charset="0"/>
              </a:rPr>
              <a:t>  ঘ। ৫</a:t>
            </a:r>
            <a:endParaRPr lang="en-US" dirty="0" smtClean="0">
              <a:latin typeface="Nikosh" pitchFamily="2" charset="0"/>
              <a:cs typeface="Nikosh" pitchFamily="2" charset="0"/>
            </a:endParaRPr>
          </a:p>
          <a:p>
            <a:pPr>
              <a:buNone/>
            </a:pPr>
            <a:r>
              <a:rPr lang="bn-BD" dirty="0" smtClean="0">
                <a:latin typeface="Nikosh" pitchFamily="2" charset="0"/>
                <a:cs typeface="Nikosh" pitchFamily="2" charset="0"/>
              </a:rPr>
              <a:t>৩। </a:t>
            </a:r>
            <a:r>
              <a:rPr lang="en-US" dirty="0" smtClean="0">
                <a:latin typeface="Nikosh" pitchFamily="2" charset="0"/>
                <a:cs typeface="Nikosh" pitchFamily="2" charset="0"/>
              </a:rPr>
              <a:t> </a:t>
            </a:r>
            <a:r>
              <a:rPr lang="bn-BD" dirty="0" smtClean="0">
                <a:latin typeface="Nikosh" pitchFamily="2" charset="0"/>
                <a:cs typeface="Nikosh" pitchFamily="2" charset="0"/>
              </a:rPr>
              <a:t>ব্রিটেনের উচ্চকক্ষ গঠিত হয় কিভাবে?  </a:t>
            </a:r>
          </a:p>
          <a:p>
            <a:pPr>
              <a:buNone/>
            </a:pPr>
            <a:r>
              <a:rPr lang="bn-BD" dirty="0" smtClean="0">
                <a:latin typeface="Nikosh" pitchFamily="2" charset="0"/>
                <a:cs typeface="Nikosh" pitchFamily="2" charset="0"/>
              </a:rPr>
              <a:t>ক। নির্বাচনের মাধ্যমে</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প্রত্যক্ষ ভোটের মাধ্যমে </a:t>
            </a:r>
            <a:r>
              <a:rPr lang="en-US" dirty="0" smtClean="0">
                <a:latin typeface="Nikosh" pitchFamily="2" charset="0"/>
                <a:cs typeface="Nikosh" pitchFamily="2" charset="0"/>
              </a:rPr>
              <a:t> </a:t>
            </a:r>
            <a:endParaRPr lang="bn-BD" dirty="0" smtClean="0">
              <a:latin typeface="Nikosh" pitchFamily="2" charset="0"/>
              <a:cs typeface="Nikosh" pitchFamily="2" charset="0"/>
            </a:endParaRPr>
          </a:p>
          <a:p>
            <a:pPr>
              <a:buNone/>
            </a:pP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Times New Roman" pitchFamily="18" charset="0"/>
                <a:cs typeface="Nikosh" pitchFamily="2" charset="0"/>
              </a:rPr>
              <a:t> উত্তরাধিকার সুত্রে</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সাংসদের ভোটের মাধ্যমে   </a:t>
            </a:r>
          </a:p>
          <a:p>
            <a:pPr>
              <a:buNone/>
            </a:pPr>
            <a:r>
              <a:rPr lang="bn-BD" dirty="0" smtClean="0">
                <a:latin typeface="Nikosh" pitchFamily="2" charset="0"/>
                <a:cs typeface="Nikosh" pitchFamily="2" charset="0"/>
              </a:rPr>
              <a:t>৪।  ব্রিটেনের নিম্ন কক্ষের নাম কি?         </a:t>
            </a:r>
          </a:p>
          <a:p>
            <a:pPr>
              <a:buNone/>
            </a:pPr>
            <a:r>
              <a:rPr lang="bn-BD" b="1" dirty="0" smtClean="0">
                <a:latin typeface="Nikosh" pitchFamily="2" charset="0"/>
                <a:cs typeface="Nikosh" pitchFamily="2" charset="0"/>
              </a:rPr>
              <a:t>ক। কমন্স সভা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সিনেট  গ।  নেসেট  ঘ।  লর্ডসভা </a:t>
            </a:r>
          </a:p>
          <a:p>
            <a:pPr>
              <a:buNone/>
            </a:pPr>
            <a:r>
              <a:rPr lang="bn-BD" dirty="0" smtClean="0">
                <a:latin typeface="Nikosh" pitchFamily="2" charset="0"/>
                <a:cs typeface="Nikosh" pitchFamily="2" charset="0"/>
              </a:rPr>
              <a:t>৫। আমেরিকার যুক্তরাষ্ট্রের কংগ্রেসের উচ্চকক্ষকে </a:t>
            </a:r>
            <a:r>
              <a:rPr lang="en-US" dirty="0" err="1" smtClean="0">
                <a:latin typeface="Nikosh" pitchFamily="2" charset="0"/>
                <a:cs typeface="Nikosh" pitchFamily="2" charset="0"/>
              </a:rPr>
              <a:t>কি</a:t>
            </a:r>
            <a:r>
              <a:rPr lang="bn-BD" dirty="0" smtClean="0">
                <a:latin typeface="Nikosh" pitchFamily="2" charset="0"/>
                <a:cs typeface="Nikosh" pitchFamily="2" charset="0"/>
              </a:rPr>
              <a:t> বলে?     </a:t>
            </a:r>
          </a:p>
          <a:p>
            <a:pPr>
              <a:buNone/>
            </a:pPr>
            <a:r>
              <a:rPr lang="bn-BD" dirty="0" smtClean="0">
                <a:latin typeface="Nikosh" pitchFamily="2" charset="0"/>
                <a:cs typeface="Nikosh" pitchFamily="2" charset="0"/>
              </a:rPr>
              <a:t>ক। রাজ্যসভা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লর্ডসভা  </a:t>
            </a:r>
            <a:r>
              <a:rPr lang="bn-BD" b="1" dirty="0" smtClean="0">
                <a:latin typeface="Nikosh" pitchFamily="2" charset="0"/>
                <a:cs typeface="Nikosh" pitchFamily="2" charset="0"/>
              </a:rPr>
              <a:t>গ।  সিনেট   </a:t>
            </a:r>
            <a:r>
              <a:rPr lang="bn-BD" b="1" dirty="0" smtClean="0">
                <a:latin typeface="Times New Roman" pitchFamily="18" charset="0"/>
                <a:cs typeface="Times New Roman" pitchFamily="18" charset="0"/>
              </a:rPr>
              <a:t> </a:t>
            </a:r>
            <a:r>
              <a:rPr lang="bn-BD" dirty="0" smtClean="0">
                <a:latin typeface="Nikosh" pitchFamily="2" charset="0"/>
                <a:cs typeface="Nikosh" pitchFamily="2" charset="0"/>
              </a:rPr>
              <a:t>ঘ।  কমন্সসভা</a:t>
            </a:r>
          </a:p>
          <a:p>
            <a:pPr>
              <a:buNone/>
            </a:pPr>
            <a:endParaRPr lang="bn-BD" dirty="0" smtClean="0">
              <a:latin typeface="Nikosh" pitchFamily="2" charset="0"/>
              <a:cs typeface="Nikosh" pitchFamily="2" charset="0"/>
            </a:endParaRPr>
          </a:p>
          <a:p>
            <a:pPr>
              <a:buNone/>
            </a:pPr>
            <a:endParaRPr lang="en-US" dirty="0"/>
          </a:p>
        </p:txBody>
      </p:sp>
    </p:spTree>
    <p:extLst>
      <p:ext uri="{BB962C8B-B14F-4D97-AF65-F5344CB8AC3E}">
        <p14:creationId xmlns:p14="http://schemas.microsoft.com/office/powerpoint/2010/main" val="34900422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2" nodeType="clickEffect">
                                  <p:stCondLst>
                                    <p:cond delay="0"/>
                                  </p:stCondLst>
                                  <p:childTnLst>
                                    <p:animScale>
                                      <p:cBhvr>
                                        <p:cTn id="17"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6934200" cy="1143000"/>
          </a:xfrm>
        </p:spPr>
        <p:txBody>
          <a:bodyPr>
            <a:noAutofit/>
          </a:bodyPr>
          <a:lstStyle/>
          <a:p>
            <a:pPr algn="ctr"/>
            <a:r>
              <a:rPr lang="bn-BD" sz="3200" dirty="0" smtClean="0">
                <a:latin typeface="Nikosh" pitchFamily="2" charset="0"/>
                <a:cs typeface="Nikosh" pitchFamily="2" charset="0"/>
              </a:rPr>
              <a:t>জ্ঞান মুলক,অনুধাবন মুলক, প্রয়োগ মুলক প্রশ্ন  (ক)</a:t>
            </a:r>
            <a:r>
              <a:rPr lang="bn-BD" sz="2800" dirty="0" smtClean="0">
                <a:latin typeface="Nikosh" pitchFamily="2" charset="0"/>
                <a:cs typeface="Nikosh" pitchFamily="2" charset="0"/>
              </a:rPr>
              <a:t/>
            </a:r>
            <a:br>
              <a:rPr lang="bn-BD" sz="2800" dirty="0" smtClean="0">
                <a:latin typeface="Nikosh" pitchFamily="2" charset="0"/>
                <a:cs typeface="Nikosh" pitchFamily="2" charset="0"/>
              </a:rPr>
            </a:br>
            <a:endParaRPr lang="en-US" sz="2800" dirty="0"/>
          </a:p>
        </p:txBody>
      </p:sp>
      <p:sp>
        <p:nvSpPr>
          <p:cNvPr id="3" name="Content Placeholder 2"/>
          <p:cNvSpPr>
            <a:spLocks noGrp="1"/>
          </p:cNvSpPr>
          <p:nvPr>
            <p:ph idx="1"/>
          </p:nvPr>
        </p:nvSpPr>
        <p:spPr>
          <a:xfrm>
            <a:off x="152400" y="1524000"/>
            <a:ext cx="8763000" cy="5105400"/>
          </a:xfrm>
        </p:spPr>
        <p:txBody>
          <a:bodyPr>
            <a:normAutofit fontScale="92500" lnSpcReduction="10000"/>
          </a:bodyPr>
          <a:lstStyle/>
          <a:p>
            <a:pPr>
              <a:buNone/>
            </a:pPr>
            <a:r>
              <a:rPr lang="bn-BD" dirty="0" smtClean="0">
                <a:latin typeface="Nikosh" pitchFamily="2" charset="0"/>
                <a:cs typeface="Nikosh" pitchFamily="2" charset="0"/>
              </a:rPr>
              <a:t>৬। আমেরিকার যুক্তরাষ্ট্রের কংগ্রেসের নিম্নকক্ষের নাম কি</a:t>
            </a:r>
            <a:r>
              <a:rPr lang="en-US" dirty="0" smtClean="0">
                <a:latin typeface="Nikosh" pitchFamily="2" charset="0"/>
                <a:cs typeface="Nikosh" pitchFamily="2" charset="0"/>
              </a:rPr>
              <a:t> </a:t>
            </a:r>
            <a:r>
              <a:rPr lang="bn-BD" dirty="0" smtClean="0">
                <a:latin typeface="Nikosh" pitchFamily="2" charset="0"/>
                <a:cs typeface="Nikosh" pitchFamily="2" charset="0"/>
              </a:rPr>
              <a:t>?</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কমন্সসভা  খ।</a:t>
            </a:r>
            <a:r>
              <a:rPr lang="bn-BD" b="1" dirty="0" smtClean="0">
                <a:latin typeface="Nikosh" pitchFamily="2" charset="0"/>
                <a:cs typeface="Nikosh" pitchFamily="2" charset="0"/>
              </a:rPr>
              <a:t> </a:t>
            </a:r>
            <a:r>
              <a:rPr lang="bn-BD" dirty="0" smtClean="0">
                <a:latin typeface="Nikosh" pitchFamily="2" charset="0"/>
                <a:cs typeface="Nikosh" pitchFamily="2" charset="0"/>
              </a:rPr>
              <a:t>লর্ডসভা </a:t>
            </a:r>
            <a:r>
              <a:rPr lang="bn-BD" dirty="0" smtClean="0">
                <a:latin typeface="Times New Roman" pitchFamily="18" charset="0"/>
                <a:cs typeface="Nikosh" pitchFamily="2"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বিধানসভা  </a:t>
            </a:r>
            <a:r>
              <a:rPr lang="bn-BD" b="1" dirty="0" smtClean="0">
                <a:latin typeface="Nikosh" pitchFamily="2" charset="0"/>
                <a:cs typeface="Nikosh" pitchFamily="2" charset="0"/>
              </a:rPr>
              <a:t>ঘ।  প্রতিনিধি সভা </a:t>
            </a:r>
            <a:endParaRPr lang="bn-BD" b="1" dirty="0" smtClean="0">
              <a:latin typeface="Times New Roman" pitchFamily="18" charset="0"/>
              <a:cs typeface="Nikosh" pitchFamily="2" charset="0"/>
            </a:endParaRPr>
          </a:p>
          <a:p>
            <a:pPr>
              <a:buNone/>
            </a:pPr>
            <a:r>
              <a:rPr lang="bn-BD" dirty="0" smtClean="0">
                <a:latin typeface="Nikosh" pitchFamily="2" charset="0"/>
                <a:cs typeface="Nikosh" pitchFamily="2" charset="0"/>
              </a:rPr>
              <a:t> ৭। ক্ষমতা স্বতন্ত্রীকরণ নীতির শ্রেষ্ট প্রবক্তা কাকে বলে?   </a:t>
            </a:r>
          </a:p>
          <a:p>
            <a:pPr>
              <a:buNone/>
            </a:pPr>
            <a:r>
              <a:rPr lang="bn-BD" dirty="0" smtClean="0">
                <a:latin typeface="Nikosh" pitchFamily="2" charset="0"/>
                <a:cs typeface="Nikosh" pitchFamily="2" charset="0"/>
              </a:rPr>
              <a:t>ক। জ্যাঁ বোঁদা   </a:t>
            </a:r>
            <a:r>
              <a:rPr lang="bn-BD" b="1" dirty="0" smtClean="0">
                <a:latin typeface="Nikosh" pitchFamily="2" charset="0"/>
                <a:cs typeface="Nikosh" pitchFamily="2" charset="0"/>
              </a:rPr>
              <a:t>খ। মন্টেস্কু</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গ। জন লক</a:t>
            </a:r>
            <a:r>
              <a:rPr lang="bn-BD" dirty="0" smtClean="0">
                <a:latin typeface="Times New Roman" pitchFamily="18" charset="0"/>
                <a:cs typeface="Nikosh" pitchFamily="2" charset="0"/>
              </a:rPr>
              <a:t> </a:t>
            </a:r>
            <a:r>
              <a:rPr lang="bn-BD" dirty="0" smtClean="0">
                <a:latin typeface="Nikosh" pitchFamily="2" charset="0"/>
                <a:cs typeface="Nikosh" pitchFamily="2" charset="0"/>
              </a:rPr>
              <a:t>  ঘ। এরিস্টটল</a:t>
            </a:r>
            <a:endParaRPr lang="en-US" dirty="0" smtClean="0">
              <a:latin typeface="Nikosh" pitchFamily="2" charset="0"/>
              <a:cs typeface="Nikosh" pitchFamily="2" charset="0"/>
            </a:endParaRPr>
          </a:p>
          <a:p>
            <a:pPr>
              <a:buNone/>
            </a:pPr>
            <a:r>
              <a:rPr lang="bn-BD" dirty="0" smtClean="0">
                <a:latin typeface="Nikosh" pitchFamily="2" charset="0"/>
                <a:cs typeface="Nikosh" pitchFamily="2" charset="0"/>
              </a:rPr>
              <a:t>৮। </a:t>
            </a:r>
            <a:r>
              <a:rPr lang="en-US" dirty="0" smtClean="0">
                <a:latin typeface="Nikosh" pitchFamily="2" charset="0"/>
                <a:cs typeface="Nikosh" pitchFamily="2" charset="0"/>
              </a:rPr>
              <a:t> </a:t>
            </a:r>
            <a:r>
              <a:rPr lang="bn-BD" dirty="0" smtClean="0">
                <a:latin typeface="Nikosh" pitchFamily="2" charset="0"/>
                <a:cs typeface="Nikosh" pitchFamily="2" charset="0"/>
              </a:rPr>
              <a:t>মন্টেস্কু কোন দেশের অধিবাসী?  </a:t>
            </a:r>
          </a:p>
          <a:p>
            <a:pPr>
              <a:buNone/>
            </a:pPr>
            <a:r>
              <a:rPr lang="bn-BD" b="1" dirty="0" smtClean="0">
                <a:latin typeface="Nikosh" pitchFamily="2" charset="0"/>
                <a:cs typeface="Nikosh" pitchFamily="2" charset="0"/>
              </a:rPr>
              <a:t>ক। ফ্রান্স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স্পেন  গ।</a:t>
            </a:r>
            <a:r>
              <a:rPr lang="en-US" dirty="0" smtClean="0">
                <a:latin typeface="Nikosh" pitchFamily="2" charset="0"/>
                <a:cs typeface="Nikosh" pitchFamily="2" charset="0"/>
              </a:rPr>
              <a:t> </a:t>
            </a:r>
            <a:r>
              <a:rPr lang="bn-BD" dirty="0" smtClean="0">
                <a:latin typeface="Times New Roman" pitchFamily="18" charset="0"/>
                <a:cs typeface="Nikosh" pitchFamily="2" charset="0"/>
              </a:rPr>
              <a:t> অস্ট্রিয়া </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জাপান  </a:t>
            </a:r>
          </a:p>
          <a:p>
            <a:pPr>
              <a:buNone/>
            </a:pPr>
            <a:r>
              <a:rPr lang="bn-BD" dirty="0" smtClean="0">
                <a:latin typeface="Nikosh" pitchFamily="2" charset="0"/>
                <a:cs typeface="Nikosh" pitchFamily="2" charset="0"/>
              </a:rPr>
              <a:t>৯।  আইন প্রণয়ন কোন বিভাগের কাজ?         </a:t>
            </a:r>
          </a:p>
          <a:p>
            <a:pPr>
              <a:buNone/>
            </a:pPr>
            <a:r>
              <a:rPr lang="bn-BD" b="1" dirty="0" smtClean="0">
                <a:latin typeface="Nikosh" pitchFamily="2" charset="0"/>
                <a:cs typeface="Nikosh" pitchFamily="2" charset="0"/>
              </a:rPr>
              <a:t>ক। আইন বিভাগ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শাসন বিভাগ  গ।  বিচার বিভাগ ঘ।  সুপ্রিম কোর্ট </a:t>
            </a:r>
          </a:p>
          <a:p>
            <a:pPr>
              <a:buNone/>
            </a:pPr>
            <a:r>
              <a:rPr lang="bn-BD" dirty="0" smtClean="0">
                <a:latin typeface="Nikosh" pitchFamily="2" charset="0"/>
                <a:cs typeface="Nikosh" pitchFamily="2" charset="0"/>
              </a:rPr>
              <a:t>১০। মার্সিলিও কোথায় জন্ম গ্রহন করেন?      </a:t>
            </a:r>
          </a:p>
          <a:p>
            <a:pPr>
              <a:buNone/>
            </a:pPr>
            <a:r>
              <a:rPr lang="bn-BD" b="1" dirty="0" smtClean="0">
                <a:latin typeface="Nikosh" pitchFamily="2" charset="0"/>
                <a:cs typeface="Nikosh" pitchFamily="2" charset="0"/>
              </a:rPr>
              <a:t>ক।  পাদুয়া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বার্সেলোনা   গ।  রোম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মস্কো</a:t>
            </a:r>
          </a:p>
          <a:p>
            <a:pPr>
              <a:buNone/>
            </a:pPr>
            <a:r>
              <a:rPr lang="bn-BD" dirty="0" smtClean="0">
                <a:latin typeface="Nikosh" pitchFamily="2" charset="0"/>
                <a:cs typeface="Nikosh" pitchFamily="2" charset="0"/>
              </a:rPr>
              <a:t>১১। </a:t>
            </a:r>
            <a:r>
              <a:rPr lang="en-US" dirty="0" smtClean="0">
                <a:latin typeface="Times New Roman" pitchFamily="18" charset="0"/>
                <a:cs typeface="Times New Roman" pitchFamily="18" charset="0"/>
              </a:rPr>
              <a:t>The Spirit of Laws </a:t>
            </a:r>
            <a:r>
              <a:rPr lang="bn-BD" dirty="0" smtClean="0">
                <a:latin typeface="Nikosh" pitchFamily="2" charset="0"/>
                <a:cs typeface="Nikosh" pitchFamily="2" charset="0"/>
              </a:rPr>
              <a:t> গ্রন্থখানি কার লেখা ?     </a:t>
            </a:r>
          </a:p>
          <a:p>
            <a:pPr>
              <a:buNone/>
            </a:pPr>
            <a:r>
              <a:rPr lang="bn-BD" dirty="0" smtClean="0">
                <a:latin typeface="Nikosh" pitchFamily="2" charset="0"/>
                <a:cs typeface="Nikosh" pitchFamily="2" charset="0"/>
              </a:rPr>
              <a:t>ক। ব্লাকস্টোন  </a:t>
            </a:r>
            <a:r>
              <a:rPr lang="bn-BD" dirty="0" smtClean="0">
                <a:latin typeface="Times New Roman" pitchFamily="18" charset="0"/>
                <a:cs typeface="Nikosh" pitchFamily="2" charset="0"/>
              </a:rPr>
              <a:t>  </a:t>
            </a:r>
            <a:r>
              <a:rPr lang="bn-BD" b="1" dirty="0" smtClean="0">
                <a:latin typeface="Nikosh" pitchFamily="2" charset="0"/>
                <a:cs typeface="Nikosh" pitchFamily="2" charset="0"/>
              </a:rPr>
              <a:t>খ। মন্টেস্কু   </a:t>
            </a:r>
            <a:r>
              <a:rPr lang="bn-BD" dirty="0" smtClean="0">
                <a:latin typeface="Nikosh" pitchFamily="2" charset="0"/>
                <a:cs typeface="Nikosh" pitchFamily="2" charset="0"/>
              </a:rPr>
              <a:t>গ।  এরিস্টটল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জন অস্টিন</a:t>
            </a:r>
            <a:endParaRPr lang="bn-BD" sz="3100" dirty="0" smtClean="0">
              <a:latin typeface="Nikosh" pitchFamily="2" charset="0"/>
              <a:cs typeface="Nikosh" pitchFamily="2" charset="0"/>
            </a:endParaRPr>
          </a:p>
          <a:p>
            <a:pPr>
              <a:buNone/>
            </a:pPr>
            <a:endParaRPr lang="en-US" dirty="0"/>
          </a:p>
        </p:txBody>
      </p:sp>
    </p:spTree>
    <p:extLst>
      <p:ext uri="{BB962C8B-B14F-4D97-AF65-F5344CB8AC3E}">
        <p14:creationId xmlns:p14="http://schemas.microsoft.com/office/powerpoint/2010/main" val="40914770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2" nodeType="clickEffect">
                                  <p:stCondLst>
                                    <p:cond delay="0"/>
                                  </p:stCondLst>
                                  <p:childTnLst>
                                    <p:animRot by="21600000">
                                      <p:cBhvr>
                                        <p:cTn id="18"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828800"/>
            <a:ext cx="5562600" cy="3810000"/>
          </a:xfrm>
        </p:spPr>
        <p:txBody>
          <a:bodyPr>
            <a:normAutofit/>
          </a:bodyPr>
          <a:lstStyle/>
          <a:p>
            <a:pPr algn="ctr">
              <a:buNone/>
            </a:pPr>
            <a:r>
              <a:rPr lang="bn-BD" sz="4000" dirty="0" smtClean="0">
                <a:latin typeface="Nikosh" pitchFamily="2" charset="0"/>
                <a:cs typeface="Nikosh" pitchFamily="2" charset="0"/>
              </a:rPr>
              <a:t>শ্রেনীঃ একাদশ </a:t>
            </a:r>
          </a:p>
          <a:p>
            <a:pPr algn="ctr">
              <a:buNone/>
            </a:pPr>
            <a:r>
              <a:rPr lang="bn-BD" sz="4000" dirty="0" smtClean="0">
                <a:latin typeface="Nikosh" pitchFamily="2" charset="0"/>
                <a:cs typeface="Nikosh" pitchFamily="2" charset="0"/>
              </a:rPr>
              <a:t>পৌরনীতি ও সুশাসন</a:t>
            </a:r>
          </a:p>
          <a:p>
            <a:pPr algn="ctr">
              <a:buNone/>
            </a:pPr>
            <a:r>
              <a:rPr lang="bn-BD" sz="4000" dirty="0" smtClean="0">
                <a:latin typeface="Nikosh" pitchFamily="2" charset="0"/>
                <a:cs typeface="Nikosh" pitchFamily="2" charset="0"/>
              </a:rPr>
              <a:t>সময়ঃ ৪৫ মিনিট                     </a:t>
            </a:r>
          </a:p>
          <a:p>
            <a:pPr algn="ctr">
              <a:buNone/>
            </a:pPr>
            <a:r>
              <a:rPr lang="bn-BD" sz="4000" dirty="0" smtClean="0">
                <a:latin typeface="Nikosh" pitchFamily="2" charset="0"/>
                <a:cs typeface="Nikosh" pitchFamily="2" charset="0"/>
              </a:rPr>
              <a:t>তারিখঃ </a:t>
            </a:r>
            <a:r>
              <a:rPr lang="en-US" sz="4000" dirty="0" smtClean="0">
                <a:latin typeface="Nikosh" pitchFamily="2" charset="0"/>
                <a:cs typeface="Nikosh" pitchFamily="2" charset="0"/>
              </a:rPr>
              <a:t>১৭</a:t>
            </a:r>
            <a:r>
              <a:rPr lang="bn-BD" sz="4000" dirty="0" smtClean="0">
                <a:latin typeface="Nikosh" pitchFamily="2" charset="0"/>
                <a:cs typeface="Nikosh" pitchFamily="2" charset="0"/>
              </a:rPr>
              <a:t>/</a:t>
            </a:r>
            <a:r>
              <a:rPr lang="en-US" sz="4000" dirty="0" smtClean="0">
                <a:latin typeface="Nikosh" pitchFamily="2" charset="0"/>
                <a:cs typeface="Nikosh" pitchFamily="2" charset="0"/>
              </a:rPr>
              <a:t>০৬</a:t>
            </a:r>
            <a:r>
              <a:rPr lang="bn-BD" sz="4000" dirty="0" smtClean="0">
                <a:latin typeface="Nikosh" pitchFamily="2" charset="0"/>
                <a:cs typeface="Nikosh" pitchFamily="2" charset="0"/>
              </a:rPr>
              <a:t>/২০</a:t>
            </a:r>
            <a:r>
              <a:rPr lang="en-US" sz="4000" dirty="0" smtClean="0">
                <a:latin typeface="Nikosh" pitchFamily="2" charset="0"/>
                <a:cs typeface="Nikosh" pitchFamily="2" charset="0"/>
              </a:rPr>
              <a:t>২০</a:t>
            </a:r>
            <a:r>
              <a:rPr lang="bn-BD" sz="4000" dirty="0" smtClean="0">
                <a:latin typeface="Nikosh" pitchFamily="2" charset="0"/>
                <a:cs typeface="Nikosh" pitchFamily="2" charset="0"/>
              </a:rPr>
              <a:t>                  </a:t>
            </a:r>
            <a:endParaRPr lang="en-US" sz="4000" dirty="0">
              <a:latin typeface="Nikosh" pitchFamily="2" charset="0"/>
              <a:cs typeface="Nikosh" pitchFamily="2" charset="0"/>
            </a:endParaRPr>
          </a:p>
        </p:txBody>
      </p:sp>
      <p:sp>
        <p:nvSpPr>
          <p:cNvPr id="2" name="Title 1"/>
          <p:cNvSpPr>
            <a:spLocks noGrp="1"/>
          </p:cNvSpPr>
          <p:nvPr>
            <p:ph type="title"/>
          </p:nvPr>
        </p:nvSpPr>
        <p:spPr>
          <a:xfrm>
            <a:off x="2057400" y="274638"/>
            <a:ext cx="4572000" cy="1143000"/>
          </a:xfrm>
        </p:spPr>
        <p:txBody>
          <a:bodyPr/>
          <a:lstStyle/>
          <a:p>
            <a:pPr algn="ctr"/>
            <a:r>
              <a:rPr lang="bn-BD" dirty="0" smtClean="0">
                <a:latin typeface="Nikosh" pitchFamily="2" charset="0"/>
                <a:cs typeface="Nikosh" pitchFamily="2" charset="0"/>
              </a:rPr>
              <a:t>  পাঠ পরিচিতি</a:t>
            </a:r>
            <a:endParaRPr lang="en-US"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mph" presetSubtype="0" fill="hold" grpId="1" nodeType="clickEffect">
                                  <p:stCondLst>
                                    <p:cond delay="0"/>
                                  </p:stCondLst>
                                  <p:childTnLst>
                                    <p:animClr clrSpc="hsl" dir="cw">
                                      <p:cBhvr override="childStyle">
                                        <p:cTn id="12" dur="500" fill="hold"/>
                                        <p:tgtEl>
                                          <p:spTgt spid="2"/>
                                        </p:tgtEl>
                                        <p:attrNameLst>
                                          <p:attrName>style.color</p:attrName>
                                        </p:attrNameLst>
                                      </p:cBhvr>
                                      <p:by>
                                        <p:hsl h="0" s="-12549" l="-25098"/>
                                      </p:by>
                                    </p:animClr>
                                    <p:animClr clrSpc="hsl" dir="cw">
                                      <p:cBhvr>
                                        <p:cTn id="13" dur="500" fill="hold"/>
                                        <p:tgtEl>
                                          <p:spTgt spid="2"/>
                                        </p:tgtEl>
                                        <p:attrNameLst>
                                          <p:attrName>fillcolor</p:attrName>
                                        </p:attrNameLst>
                                      </p:cBhvr>
                                      <p:by>
                                        <p:hsl h="0" s="-12549" l="-25098"/>
                                      </p:by>
                                    </p:animClr>
                                    <p:animClr clrSpc="hsl" dir="cw">
                                      <p:cBhvr>
                                        <p:cTn id="14" dur="500" fill="hold"/>
                                        <p:tgtEl>
                                          <p:spTgt spid="2"/>
                                        </p:tgtEl>
                                        <p:attrNameLst>
                                          <p:attrName>stroke.color</p:attrName>
                                        </p:attrNameLst>
                                      </p:cBhvr>
                                      <p:by>
                                        <p:hsl h="0" s="-12549" l="-25098"/>
                                      </p:by>
                                    </p:animClr>
                                    <p:set>
                                      <p:cBhvr>
                                        <p:cTn id="15"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81328"/>
            <a:ext cx="8839200" cy="5224272"/>
          </a:xfrm>
        </p:spPr>
        <p:txBody>
          <a:bodyPr>
            <a:normAutofit fontScale="92500" lnSpcReduction="10000"/>
          </a:bodyPr>
          <a:lstStyle/>
          <a:p>
            <a:pPr>
              <a:buNone/>
            </a:pPr>
            <a:r>
              <a:rPr lang="bn-BD" dirty="0" smtClean="0">
                <a:latin typeface="Nikosh" pitchFamily="2" charset="0"/>
                <a:cs typeface="Nikosh" pitchFamily="2" charset="0"/>
              </a:rPr>
              <a:t>জ্ঞান মুলক,অনুধাবন মুলক, প্রয়োগ মুলক প্রশ্ন  (</a:t>
            </a:r>
            <a:r>
              <a:rPr lang="en-US" dirty="0">
                <a:latin typeface="Nikosh" pitchFamily="2" charset="0"/>
                <a:cs typeface="Nikosh" pitchFamily="2" charset="0"/>
              </a:rPr>
              <a:t>খ</a:t>
            </a:r>
            <a:r>
              <a:rPr lang="bn-BD" dirty="0" smtClean="0">
                <a:latin typeface="Nikosh" pitchFamily="2" charset="0"/>
                <a:cs typeface="Nikosh" pitchFamily="2" charset="0"/>
              </a:rPr>
              <a:t>)</a:t>
            </a:r>
          </a:p>
          <a:p>
            <a:pPr>
              <a:buNone/>
            </a:pPr>
            <a:r>
              <a:rPr lang="bn-BD" dirty="0" smtClean="0">
                <a:latin typeface="Nikosh" pitchFamily="2" charset="0"/>
                <a:cs typeface="Nikosh" pitchFamily="2" charset="0"/>
              </a:rPr>
              <a:t>১। </a:t>
            </a:r>
            <a:r>
              <a:rPr lang="en-US" dirty="0" smtClean="0">
                <a:latin typeface="Nikosh" pitchFamily="2" charset="0"/>
                <a:cs typeface="Nikosh" pitchFamily="2" charset="0"/>
              </a:rPr>
              <a:t> </a:t>
            </a:r>
            <a:r>
              <a:rPr lang="bn-BD" dirty="0" smtClean="0">
                <a:latin typeface="Nikosh" pitchFamily="2" charset="0"/>
                <a:cs typeface="Nikosh" pitchFamily="2" charset="0"/>
              </a:rPr>
              <a:t>গণতন্ত্রের মুলমন্ত্র কি?</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সাম্য, স্বাধীনতা ও নিরাপত্তা  খ।</a:t>
            </a:r>
            <a:r>
              <a:rPr lang="bn-BD" b="1" dirty="0" smtClean="0">
                <a:latin typeface="Nikosh" pitchFamily="2" charset="0"/>
                <a:cs typeface="Nikosh" pitchFamily="2" charset="0"/>
              </a:rPr>
              <a:t> </a:t>
            </a:r>
            <a:r>
              <a:rPr lang="bn-BD" dirty="0" smtClean="0">
                <a:latin typeface="Nikosh" pitchFamily="2" charset="0"/>
                <a:cs typeface="Nikosh" pitchFamily="2" charset="0"/>
              </a:rPr>
              <a:t>সাম্য, স্বাধীনতা ও অধিকার </a:t>
            </a:r>
            <a:r>
              <a:rPr lang="bn-BD" dirty="0" smtClean="0">
                <a:latin typeface="Times New Roman" pitchFamily="18" charset="0"/>
                <a:cs typeface="Nikosh" pitchFamily="2" charset="0"/>
              </a:rPr>
              <a:t> </a:t>
            </a:r>
            <a:endParaRPr lang="en-US" dirty="0" smtClean="0">
              <a:latin typeface="Times New Roman" pitchFamily="18" charset="0"/>
              <a:cs typeface="Nikosh" pitchFamily="2" charset="0"/>
            </a:endParaRPr>
          </a:p>
          <a:p>
            <a:pPr>
              <a:buNone/>
            </a:pP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অধিকার, কর্তব্য ও দায়িত্ব  </a:t>
            </a:r>
            <a:r>
              <a:rPr lang="bn-BD" b="1" dirty="0" smtClean="0">
                <a:latin typeface="Nikosh" pitchFamily="2" charset="0"/>
                <a:cs typeface="Nikosh" pitchFamily="2" charset="0"/>
              </a:rPr>
              <a:t>ঘ।  সাম্য, স্বাধীনতা ও ভাতৃত্ব</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 </a:t>
            </a:r>
            <a:endParaRPr lang="bn-BD" b="1" dirty="0" smtClean="0">
              <a:latin typeface="Times New Roman" pitchFamily="18" charset="0"/>
              <a:cs typeface="Nikosh" pitchFamily="2" charset="0"/>
            </a:endParaRPr>
          </a:p>
          <a:p>
            <a:pPr>
              <a:buNone/>
            </a:pPr>
            <a:r>
              <a:rPr lang="bn-BD" dirty="0" smtClean="0">
                <a:latin typeface="Nikosh" pitchFamily="2" charset="0"/>
                <a:cs typeface="Nikosh" pitchFamily="2" charset="0"/>
              </a:rPr>
              <a:t> ২।  সরকারের অংঙ্গ বা বিভাগ কয়টি  </a:t>
            </a:r>
          </a:p>
          <a:p>
            <a:pPr>
              <a:buNone/>
            </a:pPr>
            <a:r>
              <a:rPr lang="bn-BD" dirty="0" smtClean="0">
                <a:latin typeface="Nikosh" pitchFamily="2" charset="0"/>
                <a:cs typeface="Nikosh" pitchFamily="2" charset="0"/>
              </a:rPr>
              <a:t>ক। ২টি  </a:t>
            </a:r>
            <a:r>
              <a:rPr lang="bn-BD" b="1" dirty="0" smtClean="0">
                <a:latin typeface="Nikosh" pitchFamily="2" charset="0"/>
                <a:cs typeface="Nikosh" pitchFamily="2" charset="0"/>
              </a:rPr>
              <a:t>খ।  ৩টি</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গ।  ৪টি</a:t>
            </a:r>
            <a:r>
              <a:rPr lang="bn-BD" dirty="0" smtClean="0">
                <a:latin typeface="Times New Roman" pitchFamily="18" charset="0"/>
                <a:cs typeface="Nikosh" pitchFamily="2" charset="0"/>
              </a:rPr>
              <a:t> </a:t>
            </a:r>
            <a:r>
              <a:rPr lang="bn-BD" dirty="0" smtClean="0">
                <a:latin typeface="Nikosh" pitchFamily="2" charset="0"/>
                <a:cs typeface="Nikosh" pitchFamily="2" charset="0"/>
              </a:rPr>
              <a:t>  ঘ। ৫টি</a:t>
            </a:r>
            <a:endParaRPr lang="en-US" dirty="0" smtClean="0">
              <a:latin typeface="Nikosh" pitchFamily="2" charset="0"/>
              <a:cs typeface="Nikosh" pitchFamily="2" charset="0"/>
            </a:endParaRPr>
          </a:p>
          <a:p>
            <a:pPr>
              <a:buNone/>
            </a:pPr>
            <a:r>
              <a:rPr lang="bn-BD" dirty="0" smtClean="0">
                <a:latin typeface="Nikosh" pitchFamily="2" charset="0"/>
                <a:cs typeface="Nikosh" pitchFamily="2" charset="0"/>
              </a:rPr>
              <a:t>৩। </a:t>
            </a:r>
            <a:r>
              <a:rPr lang="en-US" dirty="0" smtClean="0">
                <a:latin typeface="Nikosh" pitchFamily="2" charset="0"/>
                <a:cs typeface="Nikosh" pitchFamily="2" charset="0"/>
              </a:rPr>
              <a:t> </a:t>
            </a:r>
            <a:r>
              <a:rPr lang="bn-BD" dirty="0" smtClean="0">
                <a:latin typeface="Nikosh" pitchFamily="2" charset="0"/>
                <a:cs typeface="Nikosh" pitchFamily="2" charset="0"/>
              </a:rPr>
              <a:t>শাসন বিভাগের মুল কাজ হলো-?  </a:t>
            </a:r>
          </a:p>
          <a:p>
            <a:pPr>
              <a:buNone/>
            </a:pPr>
            <a:r>
              <a:rPr lang="bn-BD" dirty="0" smtClean="0">
                <a:latin typeface="Nikosh" pitchFamily="2" charset="0"/>
                <a:cs typeface="Nikosh" pitchFamily="2" charset="0"/>
              </a:rPr>
              <a:t>ক। আইন প্রণয়ন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আইন সংশোধন </a:t>
            </a:r>
            <a:r>
              <a:rPr lang="en-US" dirty="0" smtClean="0">
                <a:latin typeface="Nikosh" pitchFamily="2" charset="0"/>
                <a:cs typeface="Nikosh" pitchFamily="2" charset="0"/>
              </a:rPr>
              <a:t> </a:t>
            </a: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Times New Roman" pitchFamily="18" charset="0"/>
                <a:cs typeface="Nikosh" pitchFamily="2" charset="0"/>
              </a:rPr>
              <a:t> আইন প্রয়োগ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বিচার করা   </a:t>
            </a:r>
          </a:p>
          <a:p>
            <a:pPr>
              <a:buNone/>
            </a:pPr>
            <a:r>
              <a:rPr lang="bn-BD" dirty="0" smtClean="0">
                <a:latin typeface="Nikosh" pitchFamily="2" charset="0"/>
                <a:cs typeface="Nikosh" pitchFamily="2" charset="0"/>
              </a:rPr>
              <a:t>৪।  আইন বিভাগের মুল কাজ কি?         </a:t>
            </a:r>
          </a:p>
          <a:p>
            <a:pPr>
              <a:buNone/>
            </a:pPr>
            <a:r>
              <a:rPr lang="bn-BD" b="1" dirty="0" smtClean="0">
                <a:latin typeface="Nikosh" pitchFamily="2" charset="0"/>
                <a:cs typeface="Nikosh" pitchFamily="2" charset="0"/>
              </a:rPr>
              <a:t>ক। আইন প্রণয়ন </a:t>
            </a:r>
            <a:r>
              <a:rPr lang="bn-BD" b="1" dirty="0" smtClean="0">
                <a:latin typeface="Times New Roman" pitchFamily="18" charset="0"/>
                <a:cs typeface="Nikosh" pitchFamily="2" charset="0"/>
              </a:rPr>
              <a:t>  </a:t>
            </a:r>
            <a:r>
              <a:rPr lang="bn-BD" dirty="0" smtClean="0">
                <a:latin typeface="Nikosh" pitchFamily="2" charset="0"/>
                <a:cs typeface="Nikosh" pitchFamily="2" charset="0"/>
              </a:rPr>
              <a:t>  গ।  আইনের আলোকে বিচার করা  </a:t>
            </a:r>
            <a:r>
              <a:rPr lang="bn-BD" dirty="0" smtClean="0">
                <a:latin typeface="Times New Roman" pitchFamily="18" charset="0"/>
                <a:cs typeface="Times New Roman" pitchFamily="18" charset="0"/>
              </a:rPr>
              <a:t> </a:t>
            </a:r>
          </a:p>
          <a:p>
            <a:pPr>
              <a:buNone/>
            </a:pPr>
            <a:r>
              <a:rPr lang="bn-BD" dirty="0" smtClean="0">
                <a:solidFill>
                  <a:prstClr val="black"/>
                </a:solidFill>
                <a:latin typeface="Nikosh" pitchFamily="2" charset="0"/>
                <a:cs typeface="Nikosh" pitchFamily="2" charset="0"/>
              </a:rPr>
              <a:t>খ।  </a:t>
            </a:r>
            <a:r>
              <a:rPr lang="en-US" dirty="0" err="1" smtClean="0">
                <a:solidFill>
                  <a:prstClr val="black"/>
                </a:solidFill>
                <a:latin typeface="Nikosh" pitchFamily="2" charset="0"/>
                <a:cs typeface="Nikosh" pitchFamily="2" charset="0"/>
              </a:rPr>
              <a:t>বিচার</a:t>
            </a:r>
            <a:r>
              <a:rPr lang="en-US" dirty="0" smtClean="0">
                <a:solidFill>
                  <a:prstClr val="black"/>
                </a:solidFill>
                <a:latin typeface="Nikosh" pitchFamily="2" charset="0"/>
                <a:cs typeface="Nikosh" pitchFamily="2" charset="0"/>
              </a:rPr>
              <a:t> </a:t>
            </a:r>
            <a:r>
              <a:rPr lang="en-US" dirty="0" err="1" smtClean="0">
                <a:solidFill>
                  <a:prstClr val="black"/>
                </a:solidFill>
                <a:latin typeface="Nikosh" pitchFamily="2" charset="0"/>
                <a:cs typeface="Nikosh" pitchFamily="2" charset="0"/>
              </a:rPr>
              <a:t>করা</a:t>
            </a:r>
            <a:r>
              <a:rPr lang="en-US" dirty="0" smtClean="0">
                <a:solidFill>
                  <a:prstClr val="black"/>
                </a:solidFill>
                <a:latin typeface="Nikosh" pitchFamily="2" charset="0"/>
                <a:cs typeface="Nikosh" pitchFamily="2" charset="0"/>
              </a:rPr>
              <a:t> </a:t>
            </a:r>
            <a:r>
              <a:rPr lang="en-US" dirty="0" smtClean="0">
                <a:latin typeface="Nikosh" pitchFamily="2" charset="0"/>
                <a:cs typeface="Nikosh" pitchFamily="2" charset="0"/>
              </a:rPr>
              <a:t>  </a:t>
            </a:r>
            <a:r>
              <a:rPr lang="bn-BD" dirty="0" smtClean="0">
                <a:latin typeface="Nikosh" pitchFamily="2" charset="0"/>
                <a:cs typeface="Nikosh" pitchFamily="2" charset="0"/>
              </a:rPr>
              <a:t>ঘ।  বিদেশের সাথে সম্পর্ক রক্ষা করা </a:t>
            </a:r>
            <a:r>
              <a:rPr lang="en-US" dirty="0" smtClean="0">
                <a:latin typeface="Nikosh" pitchFamily="2" charset="0"/>
                <a:cs typeface="Nikosh" pitchFamily="2" charset="0"/>
              </a:rPr>
              <a:t>  </a:t>
            </a:r>
            <a:endParaRPr lang="bn-BD" dirty="0" smtClean="0">
              <a:latin typeface="Nikosh" pitchFamily="2" charset="0"/>
              <a:cs typeface="Nikosh" pitchFamily="2" charset="0"/>
            </a:endParaRPr>
          </a:p>
          <a:p>
            <a:pPr>
              <a:buNone/>
            </a:pPr>
            <a:r>
              <a:rPr lang="bn-BD" dirty="0" smtClean="0">
                <a:latin typeface="Nikosh" pitchFamily="2" charset="0"/>
                <a:cs typeface="Nikosh" pitchFamily="2" charset="0"/>
              </a:rPr>
              <a:t>৫। গ্রেট ব্রিটেন/যুক্তরাজ্যের আইনসভার নাম কি?     </a:t>
            </a:r>
          </a:p>
          <a:p>
            <a:pPr>
              <a:buNone/>
            </a:pPr>
            <a:r>
              <a:rPr lang="bn-BD" dirty="0" smtClean="0">
                <a:latin typeface="Nikosh" pitchFamily="2" charset="0"/>
                <a:cs typeface="Nikosh" pitchFamily="2" charset="0"/>
              </a:rPr>
              <a:t>ক। কংগ্রেস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লোকসভা  </a:t>
            </a:r>
            <a:r>
              <a:rPr lang="bn-BD" b="1" dirty="0" smtClean="0">
                <a:latin typeface="Nikosh" pitchFamily="2" charset="0"/>
                <a:cs typeface="Nikosh" pitchFamily="2" charset="0"/>
              </a:rPr>
              <a:t>গ।  পার্লামেন্ট   </a:t>
            </a:r>
            <a:r>
              <a:rPr lang="bn-BD" b="1" dirty="0" smtClean="0">
                <a:latin typeface="Times New Roman" pitchFamily="18" charset="0"/>
                <a:cs typeface="Times New Roman" pitchFamily="18" charset="0"/>
              </a:rPr>
              <a:t> </a:t>
            </a:r>
            <a:r>
              <a:rPr lang="bn-BD" dirty="0" smtClean="0">
                <a:latin typeface="Nikosh" pitchFamily="2" charset="0"/>
                <a:cs typeface="Nikosh" pitchFamily="2" charset="0"/>
              </a:rPr>
              <a:t>ঘ।  সিনেট</a:t>
            </a:r>
          </a:p>
          <a:p>
            <a:pPr>
              <a:buNone/>
            </a:pPr>
            <a:endParaRPr lang="en-US" dirty="0" smtClean="0"/>
          </a:p>
          <a:p>
            <a:pPr>
              <a:buNone/>
            </a:pPr>
            <a:endParaRPr lang="en-US" dirty="0"/>
          </a:p>
        </p:txBody>
      </p:sp>
      <p:sp>
        <p:nvSpPr>
          <p:cNvPr id="2" name="Title 1"/>
          <p:cNvSpPr>
            <a:spLocks noGrp="1"/>
          </p:cNvSpPr>
          <p:nvPr>
            <p:ph type="title"/>
          </p:nvPr>
        </p:nvSpPr>
        <p:spPr>
          <a:xfrm>
            <a:off x="2895600" y="274638"/>
            <a:ext cx="3352800" cy="1143000"/>
          </a:xfrm>
        </p:spPr>
        <p:txBody>
          <a:bodyPr/>
          <a:lstStyle/>
          <a:p>
            <a:pPr algn="ctr"/>
            <a:r>
              <a:rPr lang="bn-BD" dirty="0" smtClean="0">
                <a:latin typeface="Nikosh" pitchFamily="2" charset="0"/>
                <a:cs typeface="Nikosh" pitchFamily="2" charset="0"/>
              </a:rPr>
              <a:t>মুল্যায়ন</a:t>
            </a:r>
            <a:endParaRPr lang="en-US" dirty="0"/>
          </a:p>
        </p:txBody>
      </p:sp>
    </p:spTree>
    <p:extLst>
      <p:ext uri="{BB962C8B-B14F-4D97-AF65-F5344CB8AC3E}">
        <p14:creationId xmlns:p14="http://schemas.microsoft.com/office/powerpoint/2010/main" val="43676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2" nodeType="clickEffect">
                                  <p:stCondLst>
                                    <p:cond delay="0"/>
                                  </p:stCondLst>
                                  <p:childTnLst>
                                    <p:animScale>
                                      <p:cBhvr>
                                        <p:cTn id="18"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5562600"/>
          </a:xfrm>
        </p:spPr>
        <p:txBody>
          <a:bodyPr>
            <a:normAutofit fontScale="92500" lnSpcReduction="10000"/>
          </a:bodyPr>
          <a:lstStyle/>
          <a:p>
            <a:pPr>
              <a:buNone/>
            </a:pPr>
            <a:r>
              <a:rPr lang="bn-BD" dirty="0" smtClean="0">
                <a:latin typeface="Nikosh" pitchFamily="2" charset="0"/>
                <a:cs typeface="Nikosh" pitchFamily="2" charset="0"/>
              </a:rPr>
              <a:t>৬। বাংলাদেশের আইনসভার নাম কি</a:t>
            </a:r>
            <a:r>
              <a:rPr lang="en-US" dirty="0" smtClean="0">
                <a:latin typeface="Nikosh" pitchFamily="2" charset="0"/>
                <a:cs typeface="Nikosh" pitchFamily="2" charset="0"/>
              </a:rPr>
              <a:t> </a:t>
            </a:r>
            <a:r>
              <a:rPr lang="bn-BD" dirty="0" smtClean="0">
                <a:latin typeface="Nikosh" pitchFamily="2" charset="0"/>
                <a:cs typeface="Nikosh" pitchFamily="2" charset="0"/>
              </a:rPr>
              <a:t>?</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পার্লামেন্ট  খ।</a:t>
            </a:r>
            <a:r>
              <a:rPr lang="bn-BD" b="1" dirty="0" smtClean="0">
                <a:latin typeface="Nikosh" pitchFamily="2" charset="0"/>
                <a:cs typeface="Nikosh" pitchFamily="2" charset="0"/>
              </a:rPr>
              <a:t> </a:t>
            </a:r>
            <a:r>
              <a:rPr lang="bn-BD" dirty="0" smtClean="0">
                <a:latin typeface="Nikosh" pitchFamily="2" charset="0"/>
                <a:cs typeface="Nikosh" pitchFamily="2" charset="0"/>
              </a:rPr>
              <a:t>বিধানসভা </a:t>
            </a:r>
            <a:r>
              <a:rPr lang="bn-BD" dirty="0" smtClean="0">
                <a:latin typeface="Times New Roman" pitchFamily="18" charset="0"/>
                <a:cs typeface="Nikosh" pitchFamily="2"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মজলিশ  </a:t>
            </a:r>
            <a:r>
              <a:rPr lang="bn-BD" b="1" dirty="0" smtClean="0">
                <a:latin typeface="Nikosh" pitchFamily="2" charset="0"/>
                <a:cs typeface="Nikosh" pitchFamily="2" charset="0"/>
              </a:rPr>
              <a:t>ঘ।  জাতীয় সংসদ </a:t>
            </a:r>
            <a:endParaRPr lang="bn-BD" b="1" dirty="0" smtClean="0">
              <a:latin typeface="Times New Roman" pitchFamily="18" charset="0"/>
              <a:cs typeface="Nikosh" pitchFamily="2" charset="0"/>
            </a:endParaRPr>
          </a:p>
          <a:p>
            <a:pPr>
              <a:buNone/>
            </a:pPr>
            <a:r>
              <a:rPr lang="bn-BD" dirty="0" smtClean="0">
                <a:latin typeface="Nikosh" pitchFamily="2" charset="0"/>
                <a:cs typeface="Nikosh" pitchFamily="2" charset="0"/>
              </a:rPr>
              <a:t> ৭। বিচার বিভাগের কর্মদক্ষতা অপেক্ষা সরকারের উৎকর্ষ বিচারের আর কোন শ্রেষ্ট মানদন্ড নেই- উক্তিটি কার-?   </a:t>
            </a:r>
          </a:p>
          <a:p>
            <a:pPr>
              <a:buNone/>
            </a:pPr>
            <a:r>
              <a:rPr lang="bn-BD" dirty="0" smtClean="0">
                <a:latin typeface="Nikosh" pitchFamily="2" charset="0"/>
                <a:cs typeface="Nikosh" pitchFamily="2" charset="0"/>
              </a:rPr>
              <a:t>ক। অধ্যাপক লাস্কি  </a:t>
            </a:r>
            <a:r>
              <a:rPr lang="bn-BD" b="1" dirty="0" smtClean="0">
                <a:latin typeface="Nikosh" pitchFamily="2" charset="0"/>
                <a:cs typeface="Nikosh" pitchFamily="2" charset="0"/>
              </a:rPr>
              <a:t>খ। লর্ড ব্রাইস</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গ। জন স্টুয়াট মিল</a:t>
            </a:r>
            <a:r>
              <a:rPr lang="bn-BD" dirty="0" smtClean="0">
                <a:latin typeface="Times New Roman" pitchFamily="18" charset="0"/>
                <a:cs typeface="Nikosh" pitchFamily="2" charset="0"/>
              </a:rPr>
              <a:t> </a:t>
            </a:r>
            <a:r>
              <a:rPr lang="bn-BD" dirty="0" smtClean="0">
                <a:latin typeface="Nikosh" pitchFamily="2" charset="0"/>
                <a:cs typeface="Nikosh" pitchFamily="2" charset="0"/>
              </a:rPr>
              <a:t>  ঘ। বিচারপতি হিউজেস</a:t>
            </a:r>
            <a:endParaRPr lang="en-US" dirty="0" smtClean="0">
              <a:latin typeface="Nikosh" pitchFamily="2" charset="0"/>
              <a:cs typeface="Nikosh" pitchFamily="2" charset="0"/>
            </a:endParaRPr>
          </a:p>
          <a:p>
            <a:pPr>
              <a:buNone/>
            </a:pPr>
            <a:r>
              <a:rPr lang="bn-BD" dirty="0" smtClean="0">
                <a:latin typeface="Nikosh" pitchFamily="2" charset="0"/>
                <a:cs typeface="Nikosh" pitchFamily="2" charset="0"/>
              </a:rPr>
              <a:t>৮। </a:t>
            </a:r>
            <a:r>
              <a:rPr lang="en-US" dirty="0" smtClean="0">
                <a:latin typeface="Nikosh" pitchFamily="2" charset="0"/>
                <a:cs typeface="Nikosh" pitchFamily="2" charset="0"/>
              </a:rPr>
              <a:t> </a:t>
            </a:r>
            <a:r>
              <a:rPr lang="bn-BD" dirty="0" smtClean="0">
                <a:latin typeface="Nikosh" pitchFamily="2" charset="0"/>
                <a:cs typeface="Nikosh" pitchFamily="2" charset="0"/>
              </a:rPr>
              <a:t>বিচারক নিয়োগের সবচেয়ে উত্তম পদ্ধতি কোনটি?  </a:t>
            </a:r>
          </a:p>
          <a:p>
            <a:pPr>
              <a:buNone/>
            </a:pPr>
            <a:r>
              <a:rPr lang="bn-BD" b="1" dirty="0" smtClean="0">
                <a:latin typeface="Nikosh" pitchFamily="2" charset="0"/>
                <a:cs typeface="Nikosh" pitchFamily="2" charset="0"/>
              </a:rPr>
              <a:t>ক। শাসন বিভাগ কর্তৃক সরাসরি নিয়োগ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বিচারকগণের ভোটে </a:t>
            </a:r>
            <a:r>
              <a:rPr lang="en-US" dirty="0" smtClean="0">
                <a:latin typeface="Nikosh" pitchFamily="2" charset="0"/>
                <a:cs typeface="Nikosh" pitchFamily="2" charset="0"/>
              </a:rPr>
              <a:t> </a:t>
            </a:r>
            <a:endParaRPr lang="bn-BD" dirty="0" smtClean="0">
              <a:latin typeface="Nikosh" pitchFamily="2" charset="0"/>
              <a:cs typeface="Nikosh" pitchFamily="2" charset="0"/>
            </a:endParaRPr>
          </a:p>
          <a:p>
            <a:pPr>
              <a:buNone/>
            </a:pPr>
            <a:r>
              <a:rPr lang="bn-BD" dirty="0" smtClean="0">
                <a:latin typeface="Nikosh" pitchFamily="2" charset="0"/>
                <a:cs typeface="Nikosh" pitchFamily="2" charset="0"/>
              </a:rPr>
              <a:t>গ।</a:t>
            </a:r>
            <a:r>
              <a:rPr lang="en-US" dirty="0" smtClean="0">
                <a:latin typeface="Nikosh" pitchFamily="2" charset="0"/>
                <a:cs typeface="Nikosh" pitchFamily="2" charset="0"/>
              </a:rPr>
              <a:t> </a:t>
            </a:r>
            <a:r>
              <a:rPr lang="bn-BD" dirty="0" smtClean="0">
                <a:latin typeface="Times New Roman" pitchFamily="18" charset="0"/>
                <a:cs typeface="Nikosh" pitchFamily="2" charset="0"/>
              </a:rPr>
              <a:t> আইনসভার ভোটে </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জনগনের ভোটে   </a:t>
            </a:r>
          </a:p>
          <a:p>
            <a:pPr>
              <a:buNone/>
            </a:pPr>
            <a:r>
              <a:rPr lang="bn-BD" dirty="0" smtClean="0">
                <a:latin typeface="Nikosh" pitchFamily="2" charset="0"/>
                <a:cs typeface="Nikosh" pitchFamily="2" charset="0"/>
              </a:rPr>
              <a:t>৯।  ব্যক্তিস্বাধীনতার জন্য বিচার বিভাগের স্বাধীনতা অপরিহার্য- উক্তিটি কার?         </a:t>
            </a:r>
          </a:p>
          <a:p>
            <a:pPr>
              <a:buNone/>
            </a:pPr>
            <a:r>
              <a:rPr lang="bn-BD" b="1" dirty="0" smtClean="0">
                <a:latin typeface="Nikosh" pitchFamily="2" charset="0"/>
                <a:cs typeface="Nikosh" pitchFamily="2" charset="0"/>
              </a:rPr>
              <a:t>ক। অধ্যাপক লাস্কি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আব্রাহাম লিংকন  গ।  বিচারপতি হিউজেস ঘ।  লর্ড ব্রাইস </a:t>
            </a:r>
          </a:p>
          <a:p>
            <a:pPr>
              <a:buNone/>
            </a:pPr>
            <a:r>
              <a:rPr lang="bn-BD" dirty="0" smtClean="0">
                <a:latin typeface="Nikosh" pitchFamily="2" charset="0"/>
                <a:cs typeface="Nikosh" pitchFamily="2" charset="0"/>
              </a:rPr>
              <a:t>১০। আমেরিকা যুক্তরাষ্ট্রের আইনসভার নাম কি?     </a:t>
            </a:r>
          </a:p>
          <a:p>
            <a:pPr>
              <a:buNone/>
            </a:pPr>
            <a:r>
              <a:rPr lang="bn-BD" b="1" dirty="0" smtClean="0">
                <a:latin typeface="Nikosh" pitchFamily="2" charset="0"/>
                <a:cs typeface="Nikosh" pitchFamily="2" charset="0"/>
              </a:rPr>
              <a:t>ক। কংগ্রেস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লোকসভা  গ।  পার্লামেন্ট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সিনেট</a:t>
            </a:r>
          </a:p>
          <a:p>
            <a:pPr>
              <a:buNone/>
            </a:pPr>
            <a:r>
              <a:rPr lang="bn-BD" dirty="0" smtClean="0">
                <a:latin typeface="Nikosh" pitchFamily="2" charset="0"/>
                <a:cs typeface="Nikosh" pitchFamily="2" charset="0"/>
              </a:rPr>
              <a:t>১১। সরকারের কাজ ক</a:t>
            </a:r>
            <a:r>
              <a:rPr lang="en-US" dirty="0" smtClean="0">
                <a:latin typeface="Nikosh" pitchFamily="2" charset="0"/>
                <a:cs typeface="Nikosh" pitchFamily="2" charset="0"/>
              </a:rPr>
              <a:t>ত </a:t>
            </a:r>
            <a:r>
              <a:rPr lang="bn-BD" dirty="0" smtClean="0">
                <a:latin typeface="Nikosh" pitchFamily="2" charset="0"/>
                <a:cs typeface="Nikosh" pitchFamily="2" charset="0"/>
              </a:rPr>
              <a:t>প্রকার ?     </a:t>
            </a:r>
          </a:p>
          <a:p>
            <a:pPr>
              <a:buNone/>
            </a:pPr>
            <a:r>
              <a:rPr lang="bn-BD" dirty="0" smtClean="0">
                <a:latin typeface="Nikosh" pitchFamily="2" charset="0"/>
                <a:cs typeface="Nikosh" pitchFamily="2" charset="0"/>
              </a:rPr>
              <a:t>ক। দুই  </a:t>
            </a:r>
            <a:r>
              <a:rPr lang="bn-BD" dirty="0" smtClean="0">
                <a:latin typeface="Times New Roman" pitchFamily="18" charset="0"/>
                <a:cs typeface="Nikosh" pitchFamily="2" charset="0"/>
              </a:rPr>
              <a:t>  </a:t>
            </a:r>
            <a:r>
              <a:rPr lang="bn-BD" b="1" dirty="0" smtClean="0">
                <a:latin typeface="Nikosh" pitchFamily="2" charset="0"/>
                <a:cs typeface="Nikosh" pitchFamily="2" charset="0"/>
              </a:rPr>
              <a:t>খ। তিন  </a:t>
            </a:r>
            <a:r>
              <a:rPr lang="bn-BD" dirty="0" smtClean="0">
                <a:latin typeface="Nikosh" pitchFamily="2" charset="0"/>
                <a:cs typeface="Nikosh" pitchFamily="2" charset="0"/>
              </a:rPr>
              <a:t>গ।  চার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পাঁচ</a:t>
            </a:r>
            <a:endParaRPr lang="bn-BD" sz="3100" dirty="0" smtClean="0">
              <a:latin typeface="Nikosh" pitchFamily="2" charset="0"/>
              <a:cs typeface="Nikosh" pitchFamily="2" charset="0"/>
            </a:endParaRPr>
          </a:p>
          <a:p>
            <a:pPr>
              <a:buNone/>
            </a:pPr>
            <a:endParaRPr lang="bn-BD" sz="3100" dirty="0" smtClean="0">
              <a:latin typeface="Nikosh" pitchFamily="2" charset="0"/>
              <a:cs typeface="Nikosh" pitchFamily="2" charset="0"/>
            </a:endParaRPr>
          </a:p>
          <a:p>
            <a:pPr>
              <a:buNone/>
            </a:pPr>
            <a:endParaRPr lang="bn-BD" dirty="0" smtClean="0">
              <a:latin typeface="Nikosh" pitchFamily="2" charset="0"/>
              <a:cs typeface="Nikosh" pitchFamily="2" charset="0"/>
            </a:endParaRPr>
          </a:p>
          <a:p>
            <a:pPr>
              <a:buNone/>
            </a:pPr>
            <a:endParaRPr lang="bn-BD" dirty="0" smtClean="0">
              <a:latin typeface="Nikosh" pitchFamily="2" charset="0"/>
              <a:cs typeface="Nikosh" pitchFamily="2" charset="0"/>
            </a:endParaRPr>
          </a:p>
          <a:p>
            <a:pPr>
              <a:buNone/>
            </a:pPr>
            <a:endParaRPr lang="en-US" dirty="0"/>
          </a:p>
        </p:txBody>
      </p:sp>
      <p:sp>
        <p:nvSpPr>
          <p:cNvPr id="2" name="Title 1"/>
          <p:cNvSpPr>
            <a:spLocks noGrp="1"/>
          </p:cNvSpPr>
          <p:nvPr>
            <p:ph type="title"/>
          </p:nvPr>
        </p:nvSpPr>
        <p:spPr/>
        <p:txBody>
          <a:bodyPr>
            <a:noAutofit/>
          </a:bodyPr>
          <a:lstStyle/>
          <a:p>
            <a:pPr algn="ctr"/>
            <a:r>
              <a:rPr lang="bn-BD" sz="3200" dirty="0" smtClean="0">
                <a:latin typeface="Nikosh" pitchFamily="2" charset="0"/>
                <a:cs typeface="Nikosh" pitchFamily="2" charset="0"/>
              </a:rPr>
              <a:t>জ্ঞান মুলক,অনুধাবন মুলক, প্রয়োগ মুলক প্রশ্ন  (</a:t>
            </a:r>
            <a:r>
              <a:rPr lang="en-US" sz="3200" dirty="0">
                <a:latin typeface="Nikosh" pitchFamily="2" charset="0"/>
                <a:cs typeface="Nikosh" pitchFamily="2" charset="0"/>
              </a:rPr>
              <a:t>খ</a:t>
            </a:r>
            <a:r>
              <a:rPr lang="bn-BD" sz="3200" dirty="0" smtClean="0">
                <a:latin typeface="Nikosh" pitchFamily="2" charset="0"/>
                <a:cs typeface="Nikosh" pitchFamily="2" charset="0"/>
              </a:rPr>
              <a:t>)</a:t>
            </a:r>
            <a:br>
              <a:rPr lang="bn-BD" sz="3200" dirty="0" smtClean="0">
                <a:latin typeface="Nikosh" pitchFamily="2" charset="0"/>
                <a:cs typeface="Nikosh" pitchFamily="2" charset="0"/>
              </a:rPr>
            </a:br>
            <a:endParaRPr lang="en-US" sz="3200" dirty="0"/>
          </a:p>
        </p:txBody>
      </p:sp>
    </p:spTree>
    <p:extLst>
      <p:ext uri="{BB962C8B-B14F-4D97-AF65-F5344CB8AC3E}">
        <p14:creationId xmlns:p14="http://schemas.microsoft.com/office/powerpoint/2010/main" val="27103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2" nodeType="clickEffect">
                                  <p:stCondLst>
                                    <p:cond delay="0"/>
                                  </p:stCondLst>
                                  <p:childTnLst>
                                    <p:animScale>
                                      <p:cBhvr>
                                        <p:cTn id="17"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81328"/>
            <a:ext cx="8686800" cy="5148072"/>
          </a:xfrm>
        </p:spPr>
        <p:txBody>
          <a:bodyPr>
            <a:normAutofit/>
          </a:bodyPr>
          <a:lstStyle/>
          <a:p>
            <a:pPr>
              <a:buNone/>
            </a:pPr>
            <a:r>
              <a:rPr lang="bn-BD" dirty="0" smtClean="0">
                <a:latin typeface="Nikosh" pitchFamily="2" charset="0"/>
                <a:cs typeface="Nikosh" pitchFamily="2" charset="0"/>
              </a:rPr>
              <a:t>জ্ঞান মুলক,অনুধাবন মুলক, প্রয়োগ মুলক প্রশ্ন  (</a:t>
            </a:r>
            <a:r>
              <a:rPr lang="en-US" dirty="0" smtClean="0">
                <a:latin typeface="Nikosh" pitchFamily="2" charset="0"/>
                <a:cs typeface="Nikosh" pitchFamily="2" charset="0"/>
              </a:rPr>
              <a:t>গ</a:t>
            </a:r>
            <a:r>
              <a:rPr lang="bn-BD" dirty="0" smtClean="0">
                <a:latin typeface="Nikosh" pitchFamily="2" charset="0"/>
                <a:cs typeface="Nikosh" pitchFamily="2" charset="0"/>
              </a:rPr>
              <a:t>)</a:t>
            </a:r>
          </a:p>
          <a:p>
            <a:pPr>
              <a:buNone/>
            </a:pPr>
            <a:r>
              <a:rPr lang="bn-BD" dirty="0" smtClean="0">
                <a:latin typeface="Nikosh" pitchFamily="2" charset="0"/>
                <a:cs typeface="Nikosh" pitchFamily="2" charset="0"/>
              </a:rPr>
              <a:t>১। </a:t>
            </a:r>
            <a:r>
              <a:rPr lang="en-US" dirty="0" smtClean="0">
                <a:latin typeface="Nikosh" pitchFamily="2" charset="0"/>
                <a:cs typeface="Nikosh" pitchFamily="2" charset="0"/>
              </a:rPr>
              <a:t> </a:t>
            </a:r>
            <a:r>
              <a:rPr lang="bn-BD" dirty="0" smtClean="0">
                <a:latin typeface="Nikosh" pitchFamily="2" charset="0"/>
                <a:cs typeface="Nikosh" pitchFamily="2" charset="0"/>
              </a:rPr>
              <a:t>বাংলাদেশে কোন ধরনের সরকার ব্যবস্থা প্রচলিত?</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রাষ্ট্রপতি শাসিত   খ।</a:t>
            </a:r>
            <a:r>
              <a:rPr lang="bn-BD" b="1" dirty="0" smtClean="0">
                <a:latin typeface="Nikosh" pitchFamily="2" charset="0"/>
                <a:cs typeface="Nikosh" pitchFamily="2" charset="0"/>
              </a:rPr>
              <a:t> </a:t>
            </a:r>
            <a:r>
              <a:rPr lang="bn-BD" dirty="0" smtClean="0">
                <a:latin typeface="Nikosh" pitchFamily="2" charset="0"/>
                <a:cs typeface="Nikosh" pitchFamily="2" charset="0"/>
              </a:rPr>
              <a:t>যুক্তরাষ্ট্রীয় </a:t>
            </a:r>
            <a:r>
              <a:rPr lang="bn-BD" dirty="0" smtClean="0">
                <a:latin typeface="Times New Roman" pitchFamily="18" charset="0"/>
                <a:cs typeface="Nikosh" pitchFamily="2"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নিয়মতান্ত্রিক রাজতন্ত্র  </a:t>
            </a:r>
            <a:r>
              <a:rPr lang="bn-BD" b="1" dirty="0" smtClean="0">
                <a:latin typeface="Nikosh" pitchFamily="2" charset="0"/>
                <a:cs typeface="Nikosh" pitchFamily="2" charset="0"/>
              </a:rPr>
              <a:t>ঘ।  এককেন্দ্রিক</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 </a:t>
            </a:r>
            <a:endParaRPr lang="bn-BD" b="1" dirty="0" smtClean="0">
              <a:latin typeface="Times New Roman" pitchFamily="18" charset="0"/>
              <a:cs typeface="Nikosh" pitchFamily="2" charset="0"/>
            </a:endParaRPr>
          </a:p>
          <a:p>
            <a:pPr>
              <a:buNone/>
            </a:pPr>
            <a:r>
              <a:rPr lang="bn-BD" dirty="0" smtClean="0">
                <a:latin typeface="Nikosh" pitchFamily="2" charset="0"/>
                <a:cs typeface="Nikosh" pitchFamily="2" charset="0"/>
              </a:rPr>
              <a:t> ২।  বাংলাদেশ রাষ্ট্রটি কোন ধরনের?  </a:t>
            </a:r>
          </a:p>
          <a:p>
            <a:pPr>
              <a:buNone/>
            </a:pPr>
            <a:r>
              <a:rPr lang="bn-BD" dirty="0" smtClean="0">
                <a:latin typeface="Nikosh" pitchFamily="2" charset="0"/>
                <a:cs typeface="Nikosh" pitchFamily="2" charset="0"/>
              </a:rPr>
              <a:t>ক। রাজতান্ত্রিক  খ।  সমাজতান্ত্রিক</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গ।  ধর্মতান্ত্রিক</a:t>
            </a:r>
            <a:r>
              <a:rPr lang="bn-BD" dirty="0" smtClean="0">
                <a:latin typeface="Times New Roman" pitchFamily="18" charset="0"/>
                <a:cs typeface="Nikosh" pitchFamily="2" charset="0"/>
              </a:rPr>
              <a:t> </a:t>
            </a:r>
            <a:r>
              <a:rPr lang="bn-BD" dirty="0" smtClean="0">
                <a:latin typeface="Nikosh" pitchFamily="2" charset="0"/>
                <a:cs typeface="Nikosh" pitchFamily="2" charset="0"/>
              </a:rPr>
              <a:t>  </a:t>
            </a:r>
            <a:r>
              <a:rPr lang="bn-BD" b="1" dirty="0" smtClean="0">
                <a:latin typeface="Nikosh" pitchFamily="2" charset="0"/>
                <a:cs typeface="Nikosh" pitchFamily="2" charset="0"/>
              </a:rPr>
              <a:t>ঘ।</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প্রজাতান্ত্রিক</a:t>
            </a:r>
            <a:endParaRPr lang="en-US" b="1" dirty="0" smtClean="0">
              <a:latin typeface="Nikosh" pitchFamily="2" charset="0"/>
              <a:cs typeface="Nikosh" pitchFamily="2" charset="0"/>
            </a:endParaRPr>
          </a:p>
          <a:p>
            <a:pPr>
              <a:buNone/>
            </a:pPr>
            <a:r>
              <a:rPr lang="bn-BD" dirty="0" smtClean="0">
                <a:latin typeface="Nikosh" pitchFamily="2" charset="0"/>
                <a:cs typeface="Nikosh" pitchFamily="2" charset="0"/>
              </a:rPr>
              <a:t>৩। </a:t>
            </a:r>
            <a:r>
              <a:rPr lang="en-US" dirty="0" smtClean="0">
                <a:latin typeface="Nikosh" pitchFamily="2" charset="0"/>
                <a:cs typeface="Nikosh" pitchFamily="2" charset="0"/>
              </a:rPr>
              <a:t> </a:t>
            </a:r>
            <a:r>
              <a:rPr lang="bn-BD" dirty="0" smtClean="0">
                <a:latin typeface="Nikosh" pitchFamily="2" charset="0"/>
                <a:cs typeface="Nikosh" pitchFamily="2" charset="0"/>
              </a:rPr>
              <a:t>ফোয়েডাস কোন ভাষার শব্দ-?  </a:t>
            </a:r>
          </a:p>
          <a:p>
            <a:pPr>
              <a:buNone/>
            </a:pPr>
            <a:r>
              <a:rPr lang="bn-BD" dirty="0" smtClean="0">
                <a:latin typeface="Nikosh" pitchFamily="2" charset="0"/>
                <a:cs typeface="Nikosh" pitchFamily="2" charset="0"/>
              </a:rPr>
              <a:t>ক।  গ্রিক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রোমান </a:t>
            </a:r>
            <a:r>
              <a:rPr lang="en-US" dirty="0" smtClean="0">
                <a:latin typeface="Nikosh" pitchFamily="2" charset="0"/>
                <a:cs typeface="Nikosh" pitchFamily="2" charset="0"/>
              </a:rPr>
              <a:t> </a:t>
            </a: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Times New Roman" pitchFamily="18" charset="0"/>
                <a:cs typeface="Nikosh" pitchFamily="2" charset="0"/>
              </a:rPr>
              <a:t> ল্যাটিন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জার্মান   </a:t>
            </a:r>
          </a:p>
          <a:p>
            <a:pPr>
              <a:buNone/>
            </a:pPr>
            <a:r>
              <a:rPr lang="bn-BD" dirty="0" smtClean="0">
                <a:latin typeface="Nikosh" pitchFamily="2" charset="0"/>
                <a:cs typeface="Nikosh" pitchFamily="2" charset="0"/>
              </a:rPr>
              <a:t>৪।  ফোয়েডাস শব্দের অর্থ কি?         </a:t>
            </a:r>
          </a:p>
          <a:p>
            <a:pPr>
              <a:buNone/>
            </a:pPr>
            <a:r>
              <a:rPr lang="bn-BD" b="1" dirty="0" smtClean="0">
                <a:latin typeface="Nikosh" pitchFamily="2" charset="0"/>
                <a:cs typeface="Nikosh" pitchFamily="2" charset="0"/>
              </a:rPr>
              <a:t>ক। মিলন/ সন্ধি</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সহযোগীতা     গ।  যুদ্ধ-বিগ্রহ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শান্তি </a:t>
            </a:r>
          </a:p>
          <a:p>
            <a:pPr>
              <a:buNone/>
            </a:pPr>
            <a:r>
              <a:rPr lang="bn-BD" dirty="0" smtClean="0">
                <a:latin typeface="Nikosh" pitchFamily="2" charset="0"/>
                <a:cs typeface="Nikosh" pitchFamily="2" charset="0"/>
              </a:rPr>
              <a:t>৫। গণতন্ত্র কত ভাগে বিভক্ত–    </a:t>
            </a:r>
          </a:p>
          <a:p>
            <a:pPr>
              <a:buNone/>
            </a:pPr>
            <a:r>
              <a:rPr lang="bn-BD" dirty="0" smtClean="0">
                <a:latin typeface="Nikosh" pitchFamily="2" charset="0"/>
                <a:cs typeface="Nikosh" pitchFamily="2" charset="0"/>
              </a:rPr>
              <a:t>ক।  তিন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চার  </a:t>
            </a:r>
            <a:r>
              <a:rPr lang="bn-BD" b="1" dirty="0" smtClean="0">
                <a:latin typeface="Nikosh" pitchFamily="2" charset="0"/>
                <a:cs typeface="Nikosh" pitchFamily="2" charset="0"/>
              </a:rPr>
              <a:t>গ।  তিন   </a:t>
            </a:r>
            <a:r>
              <a:rPr lang="bn-BD" b="1" dirty="0" smtClean="0">
                <a:latin typeface="Times New Roman" pitchFamily="18" charset="0"/>
                <a:cs typeface="Times New Roman" pitchFamily="18" charset="0"/>
              </a:rPr>
              <a:t> </a:t>
            </a:r>
            <a:r>
              <a:rPr lang="bn-BD" dirty="0" smtClean="0">
                <a:latin typeface="Nikosh" pitchFamily="2" charset="0"/>
                <a:cs typeface="Nikosh" pitchFamily="2" charset="0"/>
              </a:rPr>
              <a:t>ঘ।   পাঁচ</a:t>
            </a:r>
          </a:p>
          <a:p>
            <a:pPr>
              <a:buNone/>
            </a:pPr>
            <a:endParaRPr lang="en-US" dirty="0"/>
          </a:p>
        </p:txBody>
      </p:sp>
      <p:sp>
        <p:nvSpPr>
          <p:cNvPr id="2" name="Title 1"/>
          <p:cNvSpPr>
            <a:spLocks noGrp="1"/>
          </p:cNvSpPr>
          <p:nvPr>
            <p:ph type="title"/>
          </p:nvPr>
        </p:nvSpPr>
        <p:spPr>
          <a:xfrm>
            <a:off x="2590800" y="274638"/>
            <a:ext cx="3886200" cy="1143000"/>
          </a:xfrm>
        </p:spPr>
        <p:txBody>
          <a:bodyPr/>
          <a:lstStyle/>
          <a:p>
            <a:pPr algn="ctr"/>
            <a:r>
              <a:rPr lang="bn-BD" dirty="0" smtClean="0">
                <a:latin typeface="Nikosh" pitchFamily="2" charset="0"/>
                <a:cs typeface="Nikosh" pitchFamily="2" charset="0"/>
              </a:rPr>
              <a:t>মুল্যায়ন</a:t>
            </a:r>
            <a:endParaRPr lang="en-US" dirty="0"/>
          </a:p>
        </p:txBody>
      </p:sp>
    </p:spTree>
    <p:extLst>
      <p:ext uri="{BB962C8B-B14F-4D97-AF65-F5344CB8AC3E}">
        <p14:creationId xmlns:p14="http://schemas.microsoft.com/office/powerpoint/2010/main" val="3662053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610600" cy="5334000"/>
          </a:xfrm>
        </p:spPr>
        <p:txBody>
          <a:bodyPr>
            <a:normAutofit fontScale="92500" lnSpcReduction="10000"/>
          </a:bodyPr>
          <a:lstStyle/>
          <a:p>
            <a:pPr>
              <a:buNone/>
            </a:pPr>
            <a:r>
              <a:rPr lang="bn-BD" dirty="0" smtClean="0">
                <a:latin typeface="Nikosh" pitchFamily="2" charset="0"/>
                <a:cs typeface="Nikosh" pitchFamily="2" charset="0"/>
              </a:rPr>
              <a:t>৬। </a:t>
            </a:r>
            <a:r>
              <a:rPr lang="en-US" dirty="0" smtClean="0">
                <a:latin typeface="Nikosh" pitchFamily="2" charset="0"/>
                <a:cs typeface="Nikosh" pitchFamily="2" charset="0"/>
              </a:rPr>
              <a:t> </a:t>
            </a:r>
            <a:r>
              <a:rPr lang="bn-BD" dirty="0" smtClean="0">
                <a:latin typeface="Nikosh" pitchFamily="2" charset="0"/>
                <a:cs typeface="Nikosh" pitchFamily="2" charset="0"/>
              </a:rPr>
              <a:t>গণতন্ত্রের বিপরিতধর্মী সরকার কোনটি ?</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রাজতন্ত্র    খ।</a:t>
            </a:r>
            <a:r>
              <a:rPr lang="bn-BD" b="1" dirty="0" smtClean="0">
                <a:latin typeface="Nikosh" pitchFamily="2" charset="0"/>
                <a:cs typeface="Nikosh" pitchFamily="2" charset="0"/>
              </a:rPr>
              <a:t>  </a:t>
            </a:r>
            <a:r>
              <a:rPr lang="bn-BD" dirty="0" smtClean="0">
                <a:latin typeface="Nikosh" pitchFamily="2" charset="0"/>
                <a:cs typeface="Nikosh" pitchFamily="2" charset="0"/>
              </a:rPr>
              <a:t>প্রজাতন্ত্র </a:t>
            </a:r>
            <a:r>
              <a:rPr lang="bn-BD" dirty="0" smtClean="0">
                <a:latin typeface="Times New Roman" pitchFamily="18" charset="0"/>
                <a:cs typeface="Nikosh" pitchFamily="2"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ধনিকতন্ত্র</a:t>
            </a:r>
            <a:r>
              <a:rPr lang="bn-BD" b="1" dirty="0" smtClean="0">
                <a:latin typeface="Nikosh" pitchFamily="2" charset="0"/>
                <a:cs typeface="Nikosh" pitchFamily="2" charset="0"/>
              </a:rPr>
              <a:t> </a:t>
            </a:r>
            <a:r>
              <a:rPr lang="bn-BD" dirty="0" smtClean="0">
                <a:latin typeface="Nikosh" pitchFamily="2" charset="0"/>
                <a:cs typeface="Nikosh" pitchFamily="2" charset="0"/>
              </a:rPr>
              <a:t> </a:t>
            </a:r>
            <a:r>
              <a:rPr lang="bn-BD" b="1" dirty="0" smtClean="0">
                <a:latin typeface="Nikosh" pitchFamily="2" charset="0"/>
                <a:cs typeface="Nikosh" pitchFamily="2" charset="0"/>
              </a:rPr>
              <a:t>ঘ।   একনায়কতন্ত্র</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 </a:t>
            </a:r>
            <a:endParaRPr lang="bn-BD" b="1" dirty="0" smtClean="0">
              <a:latin typeface="Times New Roman" pitchFamily="18" charset="0"/>
              <a:cs typeface="Nikosh" pitchFamily="2" charset="0"/>
            </a:endParaRPr>
          </a:p>
          <a:p>
            <a:pPr>
              <a:buNone/>
            </a:pPr>
            <a:r>
              <a:rPr lang="bn-BD" dirty="0" smtClean="0">
                <a:latin typeface="Nikosh" pitchFamily="2" charset="0"/>
                <a:cs typeface="Nikosh" pitchFamily="2" charset="0"/>
              </a:rPr>
              <a:t> ৭।  গণতন্ত্রে সার্বভৌম ক্ষমতা কার হাতে থাকে?  </a:t>
            </a:r>
          </a:p>
          <a:p>
            <a:pPr>
              <a:buNone/>
            </a:pPr>
            <a:r>
              <a:rPr lang="bn-BD" dirty="0" smtClean="0">
                <a:latin typeface="Nikosh" pitchFamily="2" charset="0"/>
                <a:cs typeface="Nikosh" pitchFamily="2" charset="0"/>
              </a:rPr>
              <a:t>ক। রাষ্ট্রের রাষ্ট্র প্রধানের হাতে খ। রাষ্ট্রের প্রধানমন্ত্রীর হাতে</a:t>
            </a:r>
            <a:r>
              <a:rPr lang="en-US" dirty="0" smtClean="0">
                <a:latin typeface="Times New Roman" pitchFamily="18" charset="0"/>
                <a:cs typeface="Times New Roman" pitchFamily="18" charset="0"/>
              </a:rPr>
              <a:t>  </a:t>
            </a:r>
          </a:p>
          <a:p>
            <a:pPr>
              <a:buNone/>
            </a:pPr>
            <a:r>
              <a:rPr lang="bn-BD" dirty="0" smtClean="0">
                <a:latin typeface="Nikosh" pitchFamily="2" charset="0"/>
                <a:cs typeface="Nikosh" pitchFamily="2" charset="0"/>
              </a:rPr>
              <a:t>গ।  রাষ্ট্রের এক ব্যক্তি ও সংখ্যাগরিষ্ট দলের হাতে</a:t>
            </a:r>
            <a:r>
              <a:rPr lang="bn-BD" dirty="0" smtClean="0">
                <a:latin typeface="Times New Roman" pitchFamily="18" charset="0"/>
                <a:cs typeface="Nikosh" pitchFamily="2" charset="0"/>
              </a:rPr>
              <a:t> </a:t>
            </a:r>
            <a:r>
              <a:rPr lang="bn-BD" dirty="0" smtClean="0">
                <a:latin typeface="Nikosh" pitchFamily="2" charset="0"/>
                <a:cs typeface="Nikosh" pitchFamily="2" charset="0"/>
              </a:rPr>
              <a:t>  </a:t>
            </a:r>
            <a:r>
              <a:rPr lang="bn-BD" b="1" dirty="0" smtClean="0">
                <a:latin typeface="Nikosh" pitchFamily="2" charset="0"/>
                <a:cs typeface="Nikosh" pitchFamily="2" charset="0"/>
              </a:rPr>
              <a:t>ঘ।</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রাষ্ট্রের জনগনের হাতে</a:t>
            </a:r>
            <a:r>
              <a:rPr lang="en-US" b="1" dirty="0" smtClean="0">
                <a:latin typeface="Nikosh" pitchFamily="2" charset="0"/>
                <a:cs typeface="Nikosh" pitchFamily="2" charset="0"/>
              </a:rPr>
              <a:t> </a:t>
            </a:r>
          </a:p>
          <a:p>
            <a:pPr>
              <a:buNone/>
            </a:pPr>
            <a:r>
              <a:rPr lang="bn-BD" dirty="0" smtClean="0">
                <a:latin typeface="Nikosh" pitchFamily="2" charset="0"/>
                <a:cs typeface="Nikosh" pitchFamily="2" charset="0"/>
              </a:rPr>
              <a:t>৮। </a:t>
            </a:r>
            <a:r>
              <a:rPr lang="en-US" dirty="0" smtClean="0">
                <a:latin typeface="Nikosh" pitchFamily="2" charset="0"/>
                <a:cs typeface="Nikosh" pitchFamily="2" charset="0"/>
              </a:rPr>
              <a:t> </a:t>
            </a:r>
            <a:r>
              <a:rPr lang="bn-BD" dirty="0" smtClean="0">
                <a:latin typeface="Nikosh" pitchFamily="2" charset="0"/>
                <a:cs typeface="Nikosh" pitchFamily="2" charset="0"/>
              </a:rPr>
              <a:t>একনায়কতন্ত্রে সার্বভৌম ক্ষমতা কার হাতে থাকে-?  </a:t>
            </a:r>
          </a:p>
          <a:p>
            <a:pPr>
              <a:buNone/>
            </a:pPr>
            <a:r>
              <a:rPr lang="bn-BD" dirty="0" smtClean="0">
                <a:latin typeface="Nikosh" pitchFamily="2" charset="0"/>
                <a:cs typeface="Nikosh" pitchFamily="2" charset="0"/>
              </a:rPr>
              <a:t>ক।  রাষ্ট্রপ্রধানের হাতে </a:t>
            </a:r>
            <a:r>
              <a:rPr lang="bn-BD" dirty="0" smtClean="0">
                <a:latin typeface="Times New Roman" pitchFamily="18" charset="0"/>
                <a:cs typeface="Nikosh" pitchFamily="2" charset="0"/>
              </a:rPr>
              <a:t>  </a:t>
            </a:r>
            <a:r>
              <a:rPr lang="en-US" dirty="0" smtClean="0">
                <a:latin typeface="Times New Roman" pitchFamily="18" charset="0"/>
                <a:cs typeface="Nikosh" pitchFamily="2" charset="0"/>
              </a:rPr>
              <a:t>     </a:t>
            </a:r>
            <a:r>
              <a:rPr lang="bn-BD" dirty="0" smtClean="0">
                <a:latin typeface="Nikosh" pitchFamily="2" charset="0"/>
                <a:cs typeface="Nikosh" pitchFamily="2" charset="0"/>
              </a:rPr>
              <a:t>খ। প্রধানমন্ত্রীর হাতে </a:t>
            </a:r>
            <a:r>
              <a:rPr lang="en-US" dirty="0" smtClean="0">
                <a:latin typeface="Nikosh" pitchFamily="2" charset="0"/>
                <a:cs typeface="Nikosh" pitchFamily="2" charset="0"/>
              </a:rPr>
              <a:t> </a:t>
            </a:r>
          </a:p>
          <a:p>
            <a:pPr>
              <a:buNone/>
            </a:pP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Times New Roman" pitchFamily="18" charset="0"/>
                <a:cs typeface="Nikosh" pitchFamily="2" charset="0"/>
              </a:rPr>
              <a:t> এক ব্যক্তি বা দলের হাতে</a:t>
            </a:r>
            <a:r>
              <a:rPr lang="en-US" b="1" dirty="0" smtClean="0">
                <a:latin typeface="Times New Roman" pitchFamily="18" charset="0"/>
                <a:cs typeface="Nikosh" pitchFamily="2" charset="0"/>
              </a:rPr>
              <a:t>      </a:t>
            </a:r>
            <a:r>
              <a:rPr lang="bn-BD" b="1" dirty="0" smtClean="0">
                <a:latin typeface="Times New Roman" pitchFamily="18" charset="0"/>
                <a:cs typeface="Nikosh" pitchFamily="2" charset="0"/>
              </a:rPr>
              <a:t>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 জনগনের হাতে   </a:t>
            </a:r>
          </a:p>
          <a:p>
            <a:pPr>
              <a:buNone/>
            </a:pPr>
            <a:r>
              <a:rPr lang="bn-BD" dirty="0" smtClean="0">
                <a:latin typeface="Nikosh" pitchFamily="2" charset="0"/>
                <a:cs typeface="Nikosh" pitchFamily="2" charset="0"/>
              </a:rPr>
              <a:t>৯।  গণতান্ত্রিক সরকারগুলোর মধ্যে কোনটি সর্বাপেক্ষা জটিল?         </a:t>
            </a:r>
          </a:p>
          <a:p>
            <a:pPr>
              <a:buNone/>
            </a:pPr>
            <a:r>
              <a:rPr lang="bn-BD" b="1" dirty="0" smtClean="0">
                <a:latin typeface="Nikosh" pitchFamily="2" charset="0"/>
                <a:cs typeface="Nikosh" pitchFamily="2" charset="0"/>
              </a:rPr>
              <a:t>ক। যুক্তরাষ্টীয়</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সংসদীয়    গ।  এককেন্দ্রিক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নিয়মতান্ত্রিক রাজতন্ত্র </a:t>
            </a:r>
          </a:p>
          <a:p>
            <a:pPr>
              <a:buNone/>
            </a:pPr>
            <a:r>
              <a:rPr lang="bn-BD" dirty="0" smtClean="0">
                <a:latin typeface="Nikosh" pitchFamily="2" charset="0"/>
                <a:cs typeface="Nikosh" pitchFamily="2" charset="0"/>
              </a:rPr>
              <a:t>১০। গণতান্ত্রিক সমাজের ভিত্তি কি –?    </a:t>
            </a:r>
          </a:p>
          <a:p>
            <a:pPr>
              <a:buNone/>
            </a:pPr>
            <a:r>
              <a:rPr lang="bn-BD" dirty="0" smtClean="0">
                <a:latin typeface="Nikosh" pitchFamily="2" charset="0"/>
                <a:cs typeface="Nikosh" pitchFamily="2" charset="0"/>
              </a:rPr>
              <a:t>ক। শিক্ষা ও সচেতনতা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মানবতাবোধ ও ভাতৃত্ববোধ   </a:t>
            </a:r>
            <a:endParaRPr lang="en-US" dirty="0" smtClean="0">
              <a:latin typeface="Nikosh" pitchFamily="2" charset="0"/>
              <a:cs typeface="Nikosh" pitchFamily="2" charset="0"/>
            </a:endParaRPr>
          </a:p>
          <a:p>
            <a:pPr>
              <a:buNone/>
            </a:pPr>
            <a:r>
              <a:rPr lang="bn-BD" b="1" dirty="0" smtClean="0">
                <a:latin typeface="Nikosh" pitchFamily="2" charset="0"/>
                <a:cs typeface="Nikosh" pitchFamily="2" charset="0"/>
              </a:rPr>
              <a:t>গ। সাম্য ও স্বাধীনতা   </a:t>
            </a:r>
            <a:r>
              <a:rPr lang="bn-BD" b="1" dirty="0" smtClean="0">
                <a:latin typeface="Times New Roman" pitchFamily="18" charset="0"/>
                <a:cs typeface="Times New Roman" pitchFamily="18" charset="0"/>
              </a:rPr>
              <a:t> </a:t>
            </a:r>
            <a:r>
              <a:rPr lang="bn-BD" dirty="0" smtClean="0">
                <a:latin typeface="Nikosh" pitchFamily="2" charset="0"/>
                <a:cs typeface="Nikosh" pitchFamily="2" charset="0"/>
              </a:rPr>
              <a:t>ঘ।   অধিকার ও কর্তব্যবোধ </a:t>
            </a:r>
          </a:p>
          <a:p>
            <a:pPr>
              <a:buNone/>
            </a:pPr>
            <a:endParaRPr lang="en-US" dirty="0"/>
          </a:p>
        </p:txBody>
      </p:sp>
      <p:sp>
        <p:nvSpPr>
          <p:cNvPr id="2" name="Title 1"/>
          <p:cNvSpPr>
            <a:spLocks noGrp="1"/>
          </p:cNvSpPr>
          <p:nvPr>
            <p:ph type="title"/>
          </p:nvPr>
        </p:nvSpPr>
        <p:spPr>
          <a:xfrm>
            <a:off x="609600" y="274638"/>
            <a:ext cx="7924800" cy="1143000"/>
          </a:xfrm>
        </p:spPr>
        <p:txBody>
          <a:bodyPr>
            <a:noAutofit/>
          </a:bodyPr>
          <a:lstStyle/>
          <a:p>
            <a:pPr algn="ctr"/>
            <a:r>
              <a:rPr lang="bn-BD" sz="3600" dirty="0" smtClean="0">
                <a:latin typeface="Nikosh" pitchFamily="2" charset="0"/>
                <a:cs typeface="Nikosh" pitchFamily="2" charset="0"/>
              </a:rPr>
              <a:t>জ্ঞান মুলক,অনুধাবন মুলক, প্রয়োগ মুলক প্রশ্ন  (</a:t>
            </a:r>
            <a:r>
              <a:rPr lang="en-US" sz="3600" dirty="0" smtClean="0">
                <a:latin typeface="Nikosh" pitchFamily="2" charset="0"/>
                <a:cs typeface="Nikosh" pitchFamily="2" charset="0"/>
              </a:rPr>
              <a:t>গ</a:t>
            </a:r>
            <a:r>
              <a:rPr lang="bn-BD" sz="3600" dirty="0" smtClean="0">
                <a:latin typeface="Nikosh" pitchFamily="2" charset="0"/>
                <a:cs typeface="Nikosh" pitchFamily="2" charset="0"/>
              </a:rPr>
              <a:t>)</a:t>
            </a:r>
            <a:br>
              <a:rPr lang="bn-BD" sz="3600" dirty="0" smtClean="0">
                <a:latin typeface="Nikosh" pitchFamily="2" charset="0"/>
                <a:cs typeface="Nikosh" pitchFamily="2" charset="0"/>
              </a:rPr>
            </a:br>
            <a:endParaRPr lang="en-US" sz="3600" dirty="0"/>
          </a:p>
        </p:txBody>
      </p:sp>
    </p:spTree>
    <p:extLst>
      <p:ext uri="{BB962C8B-B14F-4D97-AF65-F5344CB8AC3E}">
        <p14:creationId xmlns:p14="http://schemas.microsoft.com/office/powerpoint/2010/main" val="262598998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410200"/>
          </a:xfrm>
        </p:spPr>
        <p:txBody>
          <a:bodyPr>
            <a:normAutofit/>
          </a:bodyPr>
          <a:lstStyle/>
          <a:p>
            <a:pPr>
              <a:buNone/>
            </a:pPr>
            <a:r>
              <a:rPr lang="bn-BD" sz="2800" dirty="0" smtClean="0">
                <a:latin typeface="Nikosh" pitchFamily="2" charset="0"/>
                <a:cs typeface="Nikosh" pitchFamily="2" charset="0"/>
              </a:rPr>
              <a:t>জ্ঞান মুলক,অনুধাবন মুলক, প্রয়োগ মুলক প্রশ্ন  (</a:t>
            </a:r>
            <a:r>
              <a:rPr lang="en-US" sz="2800" dirty="0">
                <a:latin typeface="Nikosh" pitchFamily="2" charset="0"/>
                <a:cs typeface="Nikosh" pitchFamily="2" charset="0"/>
              </a:rPr>
              <a:t>ঘ</a:t>
            </a:r>
            <a:r>
              <a:rPr lang="bn-BD" sz="2800" dirty="0" smtClean="0">
                <a:latin typeface="Nikosh" pitchFamily="2" charset="0"/>
                <a:cs typeface="Nikosh" pitchFamily="2" charset="0"/>
              </a:rPr>
              <a:t>)</a:t>
            </a:r>
          </a:p>
          <a:p>
            <a:pPr>
              <a:buNone/>
            </a:pPr>
            <a:r>
              <a:rPr lang="bn-BD" sz="2400" dirty="0" smtClean="0">
                <a:latin typeface="Nikosh" pitchFamily="2" charset="0"/>
                <a:cs typeface="Nikosh" pitchFamily="2" charset="0"/>
              </a:rPr>
              <a:t>১। </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সমাজতান্ত্রিক সরকার প্রচলিত রয়েছে কোন দেশে ?</a:t>
            </a:r>
            <a:r>
              <a:rPr lang="bn-BD" sz="2400" dirty="0" smtClean="0">
                <a:latin typeface="Times New Roman" pitchFamily="18" charset="0"/>
                <a:cs typeface="Nikosh" pitchFamily="2" charset="0"/>
              </a:rPr>
              <a:t>   </a:t>
            </a:r>
            <a:r>
              <a:rPr lang="bn-BD" sz="2400" dirty="0" smtClean="0">
                <a:latin typeface="Times New Roman" pitchFamily="18" charset="0"/>
                <a:cs typeface="Times New Roman" pitchFamily="18" charset="0"/>
              </a:rPr>
              <a:t>  </a:t>
            </a:r>
            <a:r>
              <a:rPr lang="bn-BD" sz="2400" dirty="0" smtClean="0">
                <a:latin typeface="Nikosh" pitchFamily="2" charset="0"/>
                <a:cs typeface="Nikosh" pitchFamily="2" charset="0"/>
              </a:rPr>
              <a:t>    </a:t>
            </a:r>
          </a:p>
          <a:p>
            <a:pPr>
              <a:buNone/>
            </a:pPr>
            <a:r>
              <a:rPr lang="bn-BD" sz="2400" dirty="0" smtClean="0">
                <a:latin typeface="Nikosh" pitchFamily="2" charset="0"/>
                <a:cs typeface="Nikosh" pitchFamily="2" charset="0"/>
              </a:rPr>
              <a:t>ক। যুক্তরাষ্ট্র   খ।</a:t>
            </a:r>
            <a:r>
              <a:rPr lang="bn-BD" sz="2400" b="1" dirty="0" smtClean="0">
                <a:latin typeface="Nikosh" pitchFamily="2" charset="0"/>
                <a:cs typeface="Nikosh" pitchFamily="2" charset="0"/>
              </a:rPr>
              <a:t>  </a:t>
            </a:r>
            <a:r>
              <a:rPr lang="bn-BD" sz="2400" dirty="0" smtClean="0">
                <a:latin typeface="Nikosh" pitchFamily="2" charset="0"/>
                <a:cs typeface="Nikosh" pitchFamily="2" charset="0"/>
              </a:rPr>
              <a:t>রাশিয়া </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গ।</a:t>
            </a:r>
            <a:r>
              <a:rPr lang="bn-BD" sz="2400" b="1" dirty="0" smtClean="0">
                <a:latin typeface="Nikosh" pitchFamily="2" charset="0"/>
                <a:cs typeface="Nikosh" pitchFamily="2" charset="0"/>
              </a:rPr>
              <a:t>  </a:t>
            </a:r>
            <a:r>
              <a:rPr lang="bn-BD" sz="2400" dirty="0" smtClean="0">
                <a:latin typeface="Nikosh" pitchFamily="2" charset="0"/>
                <a:cs typeface="Nikosh" pitchFamily="2" charset="0"/>
              </a:rPr>
              <a:t>জার্মানি  </a:t>
            </a:r>
            <a:r>
              <a:rPr lang="bn-BD" sz="2400" b="1" dirty="0" smtClean="0">
                <a:latin typeface="Nikosh" pitchFamily="2" charset="0"/>
                <a:cs typeface="Nikosh" pitchFamily="2" charset="0"/>
              </a:rPr>
              <a:t>ঘ।   কিউবা</a:t>
            </a:r>
            <a:r>
              <a:rPr lang="en-US" sz="2400" b="1" dirty="0" smtClean="0">
                <a:latin typeface="Times New Roman" pitchFamily="18" charset="0"/>
                <a:cs typeface="Times New Roman" pitchFamily="18" charset="0"/>
              </a:rPr>
              <a:t> </a:t>
            </a:r>
            <a:r>
              <a:rPr lang="bn-BD" sz="2400" b="1" dirty="0" smtClean="0">
                <a:latin typeface="Nikosh" pitchFamily="2" charset="0"/>
                <a:cs typeface="Nikosh" pitchFamily="2" charset="0"/>
              </a:rPr>
              <a:t> </a:t>
            </a:r>
            <a:endParaRPr lang="bn-BD" sz="2400" b="1" dirty="0" smtClean="0">
              <a:latin typeface="Times New Roman" pitchFamily="18" charset="0"/>
              <a:cs typeface="Nikosh" pitchFamily="2" charset="0"/>
            </a:endParaRPr>
          </a:p>
          <a:p>
            <a:pPr>
              <a:buNone/>
            </a:pPr>
            <a:r>
              <a:rPr lang="bn-BD" sz="2400" dirty="0" smtClean="0">
                <a:latin typeface="Nikosh" pitchFamily="2" charset="0"/>
                <a:cs typeface="Nikosh" pitchFamily="2" charset="0"/>
              </a:rPr>
              <a:t> ২।  গণতন্ত্র সম্পর্কে সর্বাপেক্ষা জনপ্রিয় সংজ্ঞাটি কে প্রদান করাছেন?  </a:t>
            </a:r>
          </a:p>
          <a:p>
            <a:pPr>
              <a:buNone/>
            </a:pPr>
            <a:r>
              <a:rPr lang="bn-BD" sz="2400" dirty="0" smtClean="0">
                <a:latin typeface="Nikosh" pitchFamily="2" charset="0"/>
                <a:cs typeface="Nikosh" pitchFamily="2" charset="0"/>
              </a:rPr>
              <a:t>ক। নেলসেন ম্যান্ডেলা  খ।  অধ্যাপক সিলি</a:t>
            </a:r>
            <a:r>
              <a:rPr lang="en-US" sz="2400" dirty="0" smtClean="0">
                <a:latin typeface="Times New Roman" pitchFamily="18" charset="0"/>
                <a:cs typeface="Times New Roman" pitchFamily="18" charset="0"/>
              </a:rPr>
              <a:t>  </a:t>
            </a:r>
            <a:r>
              <a:rPr lang="bn-BD" sz="2400" dirty="0" smtClean="0">
                <a:latin typeface="Nikosh" pitchFamily="2" charset="0"/>
                <a:cs typeface="Nikosh" pitchFamily="2" charset="0"/>
              </a:rPr>
              <a:t>গ।  অধ্যাপক ডাইসি</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  </a:t>
            </a:r>
            <a:r>
              <a:rPr lang="bn-BD" sz="2400" b="1" dirty="0" smtClean="0">
                <a:latin typeface="Nikosh" pitchFamily="2" charset="0"/>
                <a:cs typeface="Nikosh" pitchFamily="2" charset="0"/>
              </a:rPr>
              <a:t>ঘ।</a:t>
            </a:r>
            <a:r>
              <a:rPr lang="en-US" sz="2400" b="1" dirty="0" smtClean="0">
                <a:latin typeface="Times New Roman" pitchFamily="18" charset="0"/>
                <a:cs typeface="Times New Roman" pitchFamily="18" charset="0"/>
              </a:rPr>
              <a:t>  </a:t>
            </a:r>
            <a:r>
              <a:rPr lang="bn-BD" sz="2400" b="1" dirty="0" smtClean="0">
                <a:latin typeface="Nikosh" pitchFamily="2" charset="0"/>
                <a:cs typeface="Nikosh" pitchFamily="2" charset="0"/>
              </a:rPr>
              <a:t>আব্রাহাম লিংকন</a:t>
            </a:r>
            <a:r>
              <a:rPr lang="en-US" sz="2400" b="1" dirty="0" smtClean="0">
                <a:latin typeface="Nikosh" pitchFamily="2" charset="0"/>
                <a:cs typeface="Nikosh" pitchFamily="2" charset="0"/>
              </a:rPr>
              <a:t> </a:t>
            </a:r>
          </a:p>
          <a:p>
            <a:pPr>
              <a:buNone/>
            </a:pPr>
            <a:r>
              <a:rPr lang="bn-BD" sz="2400" dirty="0" smtClean="0">
                <a:latin typeface="Nikosh" pitchFamily="2" charset="0"/>
                <a:cs typeface="Nikosh" pitchFamily="2" charset="0"/>
              </a:rPr>
              <a:t>৩। </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সমাজতন্ত্রের যুক্তিভিত্তিক ও বিজ্ঞানসম্মত ব্যাখ্যা প্রদান করেন-?  </a:t>
            </a:r>
          </a:p>
          <a:p>
            <a:pPr>
              <a:buNone/>
            </a:pPr>
            <a:r>
              <a:rPr lang="bn-BD" sz="2400" dirty="0" smtClean="0">
                <a:latin typeface="Nikosh" pitchFamily="2" charset="0"/>
                <a:cs typeface="Nikosh" pitchFamily="2" charset="0"/>
              </a:rPr>
              <a:t>ক।  এরিস্টটল </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খ।  প্লেটো  </a:t>
            </a:r>
            <a:r>
              <a:rPr lang="en-US" sz="2400" dirty="0" smtClean="0">
                <a:latin typeface="Nikosh" pitchFamily="2" charset="0"/>
                <a:cs typeface="Nikosh" pitchFamily="2" charset="0"/>
              </a:rPr>
              <a:t> </a:t>
            </a:r>
            <a:r>
              <a:rPr lang="bn-BD" sz="2400" b="1" dirty="0" smtClean="0">
                <a:latin typeface="Nikosh" pitchFamily="2" charset="0"/>
                <a:cs typeface="Nikosh" pitchFamily="2" charset="0"/>
              </a:rPr>
              <a:t>গ।</a:t>
            </a:r>
            <a:r>
              <a:rPr lang="en-US" sz="2400" b="1" dirty="0" smtClean="0">
                <a:latin typeface="Nikosh" pitchFamily="2" charset="0"/>
                <a:cs typeface="Nikosh" pitchFamily="2" charset="0"/>
              </a:rPr>
              <a:t> </a:t>
            </a:r>
            <a:r>
              <a:rPr lang="bn-BD" sz="2400" b="1" dirty="0" smtClean="0">
                <a:latin typeface="Times New Roman" pitchFamily="18" charset="0"/>
                <a:cs typeface="Nikosh" pitchFamily="2" charset="0"/>
              </a:rPr>
              <a:t> কার্ল মার্কস  </a:t>
            </a:r>
            <a:r>
              <a:rPr lang="en-US" sz="2400" b="1" dirty="0" smtClean="0">
                <a:latin typeface="Times New Roman" pitchFamily="18" charset="0"/>
                <a:cs typeface="Times New Roman" pitchFamily="18" charset="0"/>
              </a:rPr>
              <a:t>  </a:t>
            </a:r>
            <a:r>
              <a:rPr lang="bn-BD" sz="2400" dirty="0" smtClean="0">
                <a:latin typeface="Nikosh" pitchFamily="2" charset="0"/>
                <a:cs typeface="Nikosh" pitchFamily="2" charset="0"/>
              </a:rPr>
              <a:t>ঘ।</a:t>
            </a:r>
            <a:r>
              <a:rPr lang="en-US" sz="2400" dirty="0" smtClean="0">
                <a:latin typeface="Nikosh" pitchFamily="2" charset="0"/>
                <a:cs typeface="Nikosh" pitchFamily="2" charset="0"/>
              </a:rPr>
              <a:t> </a:t>
            </a:r>
            <a:r>
              <a:rPr lang="bn-BD" sz="2400" dirty="0" smtClean="0">
                <a:latin typeface="Nikosh" pitchFamily="2" charset="0"/>
                <a:cs typeface="Nikosh" pitchFamily="2" charset="0"/>
              </a:rPr>
              <a:t> হিটলার   </a:t>
            </a:r>
          </a:p>
          <a:p>
            <a:pPr>
              <a:buNone/>
            </a:pPr>
            <a:r>
              <a:rPr lang="bn-BD" sz="2400" dirty="0" smtClean="0">
                <a:latin typeface="Nikosh" pitchFamily="2" charset="0"/>
                <a:cs typeface="Nikosh" pitchFamily="2" charset="0"/>
              </a:rPr>
              <a:t>৪।  এক জাতি এক দেশ এক নেতা এটি কোন সরকারের আদর্শ?         </a:t>
            </a:r>
          </a:p>
          <a:p>
            <a:pPr>
              <a:buNone/>
            </a:pPr>
            <a:r>
              <a:rPr lang="bn-BD" sz="2400" b="1" dirty="0" smtClean="0">
                <a:latin typeface="Nikosh" pitchFamily="2" charset="0"/>
                <a:cs typeface="Nikosh" pitchFamily="2" charset="0"/>
              </a:rPr>
              <a:t>ক। একনায়কতন্ত্র</a:t>
            </a:r>
            <a:r>
              <a:rPr lang="bn-BD" sz="2400" b="1" dirty="0" smtClean="0">
                <a:latin typeface="Times New Roman" pitchFamily="18" charset="0"/>
                <a:cs typeface="Nikosh" pitchFamily="2" charset="0"/>
              </a:rPr>
              <a:t>    </a:t>
            </a:r>
            <a:r>
              <a:rPr lang="bn-BD" sz="2400" dirty="0" smtClean="0">
                <a:latin typeface="Nikosh" pitchFamily="2" charset="0"/>
                <a:cs typeface="Nikosh" pitchFamily="2" charset="0"/>
              </a:rPr>
              <a:t>খ।  সমাজতন্ত্র    গ।  রাজতন্ত্র </a:t>
            </a:r>
            <a:r>
              <a:rPr lang="bn-BD" sz="2400" dirty="0" smtClean="0">
                <a:latin typeface="Times New Roman" pitchFamily="18" charset="0"/>
                <a:cs typeface="Times New Roman" pitchFamily="18" charset="0"/>
              </a:rPr>
              <a:t> </a:t>
            </a:r>
            <a:r>
              <a:rPr lang="bn-BD" sz="2400" dirty="0" smtClean="0">
                <a:latin typeface="Nikosh" pitchFamily="2" charset="0"/>
                <a:cs typeface="Nikosh" pitchFamily="2" charset="0"/>
              </a:rPr>
              <a:t>ঘ। গণতন্ত্র </a:t>
            </a:r>
          </a:p>
          <a:p>
            <a:pPr>
              <a:buNone/>
            </a:pPr>
            <a:r>
              <a:rPr lang="bn-BD" sz="2400" dirty="0" smtClean="0">
                <a:latin typeface="Nikosh" pitchFamily="2" charset="0"/>
                <a:cs typeface="Nikosh" pitchFamily="2" charset="0"/>
              </a:rPr>
              <a:t>৫। আব্রাহাম লিংকন কোন দেশের প্রেসিডেন্ট ছিলেন –    </a:t>
            </a:r>
          </a:p>
          <a:p>
            <a:pPr>
              <a:buNone/>
            </a:pPr>
            <a:r>
              <a:rPr lang="bn-BD" sz="2400" dirty="0" smtClean="0">
                <a:latin typeface="Nikosh" pitchFamily="2" charset="0"/>
                <a:cs typeface="Nikosh" pitchFamily="2" charset="0"/>
              </a:rPr>
              <a:t>ক। চীন </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খ। রাশিয়া  </a:t>
            </a:r>
            <a:r>
              <a:rPr lang="bn-BD" sz="2400" b="1" dirty="0" smtClean="0">
                <a:latin typeface="Nikosh" pitchFamily="2" charset="0"/>
                <a:cs typeface="Nikosh" pitchFamily="2" charset="0"/>
              </a:rPr>
              <a:t>গ।  যুক্তরাষ্ট্র   </a:t>
            </a:r>
            <a:r>
              <a:rPr lang="bn-BD" sz="2400" b="1" dirty="0" smtClean="0">
                <a:latin typeface="Times New Roman" pitchFamily="18" charset="0"/>
                <a:cs typeface="Times New Roman" pitchFamily="18" charset="0"/>
              </a:rPr>
              <a:t> </a:t>
            </a:r>
            <a:r>
              <a:rPr lang="bn-BD" sz="2400" dirty="0" smtClean="0">
                <a:latin typeface="Nikosh" pitchFamily="2" charset="0"/>
                <a:cs typeface="Nikosh" pitchFamily="2" charset="0"/>
              </a:rPr>
              <a:t>ঘ।   যুক্তরাজ্য </a:t>
            </a:r>
          </a:p>
          <a:p>
            <a:pPr>
              <a:buNone/>
            </a:pPr>
            <a:endParaRPr lang="bn-BD" sz="2000" dirty="0" smtClean="0">
              <a:latin typeface="Nikosh" pitchFamily="2" charset="0"/>
              <a:cs typeface="Nikosh" pitchFamily="2" charset="0"/>
            </a:endParaRPr>
          </a:p>
          <a:p>
            <a:pPr>
              <a:buNone/>
            </a:pPr>
            <a:endParaRPr lang="en-US" dirty="0"/>
          </a:p>
        </p:txBody>
      </p:sp>
      <p:sp>
        <p:nvSpPr>
          <p:cNvPr id="2" name="Title 1"/>
          <p:cNvSpPr>
            <a:spLocks noGrp="1"/>
          </p:cNvSpPr>
          <p:nvPr>
            <p:ph type="title"/>
          </p:nvPr>
        </p:nvSpPr>
        <p:spPr>
          <a:xfrm>
            <a:off x="2286000" y="228600"/>
            <a:ext cx="3505200" cy="1143000"/>
          </a:xfrm>
        </p:spPr>
        <p:txBody>
          <a:bodyPr/>
          <a:lstStyle/>
          <a:p>
            <a:pPr algn="ctr"/>
            <a:r>
              <a:rPr lang="bn-BD" dirty="0" smtClean="0">
                <a:latin typeface="Nikosh" pitchFamily="2" charset="0"/>
                <a:cs typeface="Nikosh" pitchFamily="2" charset="0"/>
              </a:rPr>
              <a:t>মুল্যায়ন</a:t>
            </a:r>
            <a:endParaRPr lang="en-US" dirty="0"/>
          </a:p>
        </p:txBody>
      </p:sp>
    </p:spTree>
    <p:extLst>
      <p:ext uri="{BB962C8B-B14F-4D97-AF65-F5344CB8AC3E}">
        <p14:creationId xmlns:p14="http://schemas.microsoft.com/office/powerpoint/2010/main" val="29339300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763000" cy="5638800"/>
          </a:xfrm>
        </p:spPr>
        <p:txBody>
          <a:bodyPr>
            <a:normAutofit fontScale="85000" lnSpcReduction="20000"/>
          </a:bodyPr>
          <a:lstStyle/>
          <a:p>
            <a:pPr>
              <a:buNone/>
            </a:pPr>
            <a:r>
              <a:rPr lang="bn-BD" dirty="0" smtClean="0">
                <a:latin typeface="Nikosh" pitchFamily="2" charset="0"/>
                <a:cs typeface="Nikosh" pitchFamily="2" charset="0"/>
              </a:rPr>
              <a:t>৬। </a:t>
            </a:r>
            <a:r>
              <a:rPr lang="en-US" dirty="0" smtClean="0">
                <a:latin typeface="Nikosh" pitchFamily="2" charset="0"/>
                <a:cs typeface="Nikosh" pitchFamily="2" charset="0"/>
              </a:rPr>
              <a:t> </a:t>
            </a:r>
            <a:r>
              <a:rPr lang="bn-BD" dirty="0" smtClean="0">
                <a:latin typeface="Nikosh" pitchFamily="2" charset="0"/>
                <a:cs typeface="Nikosh" pitchFamily="2" charset="0"/>
              </a:rPr>
              <a:t>হিটলার কোন দেশের একনায়ক ছিলেন ?</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ইতালী   </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  খ।</a:t>
            </a:r>
            <a:r>
              <a:rPr lang="bn-BD" b="1" dirty="0" smtClean="0">
                <a:latin typeface="Nikosh" pitchFamily="2" charset="0"/>
                <a:cs typeface="Nikosh" pitchFamily="2" charset="0"/>
              </a:rPr>
              <a:t>  </a:t>
            </a:r>
            <a:r>
              <a:rPr lang="bn-BD" dirty="0" smtClean="0">
                <a:latin typeface="Nikosh" pitchFamily="2" charset="0"/>
                <a:cs typeface="Nikosh" pitchFamily="2" charset="0"/>
              </a:rPr>
              <a:t>স্পেন</a:t>
            </a:r>
            <a:r>
              <a:rPr lang="bn-BD" b="1" dirty="0" smtClean="0">
                <a:latin typeface="Nikosh" pitchFamily="2" charset="0"/>
                <a:cs typeface="Nikosh" pitchFamily="2" charset="0"/>
              </a:rPr>
              <a:t>  </a:t>
            </a:r>
            <a:r>
              <a:rPr lang="bn-BD" dirty="0" smtClean="0">
                <a:latin typeface="Times New Roman" pitchFamily="18" charset="0"/>
                <a:cs typeface="Nikosh" pitchFamily="2"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পাকিস্তান  </a:t>
            </a:r>
            <a:r>
              <a:rPr lang="bn-BD" b="1" dirty="0" smtClean="0">
                <a:latin typeface="Nikosh" pitchFamily="2" charset="0"/>
                <a:cs typeface="Nikosh" pitchFamily="2" charset="0"/>
              </a:rPr>
              <a:t>ঘ।   জার্মানী </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 </a:t>
            </a:r>
            <a:endParaRPr lang="bn-BD" b="1" dirty="0" smtClean="0">
              <a:latin typeface="Times New Roman" pitchFamily="18" charset="0"/>
              <a:cs typeface="Nikosh" pitchFamily="2" charset="0"/>
            </a:endParaRPr>
          </a:p>
          <a:p>
            <a:pPr>
              <a:buNone/>
            </a:pPr>
            <a:r>
              <a:rPr lang="bn-BD" dirty="0" smtClean="0">
                <a:latin typeface="Nikosh" pitchFamily="2" charset="0"/>
                <a:cs typeface="Nikosh" pitchFamily="2" charset="0"/>
              </a:rPr>
              <a:t> ৭।  ডিমোস শব্দটি এসেছে কোন ভাষা থেকে ?  </a:t>
            </a:r>
          </a:p>
          <a:p>
            <a:pPr>
              <a:buNone/>
            </a:pPr>
            <a:r>
              <a:rPr lang="bn-BD" dirty="0" smtClean="0">
                <a:latin typeface="Nikosh" pitchFamily="2" charset="0"/>
                <a:cs typeface="Nikosh" pitchFamily="2" charset="0"/>
              </a:rPr>
              <a:t>ক। স্পানিস  খ।  ল্যটিন </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গ। টিউটনিক</a:t>
            </a:r>
            <a:r>
              <a:rPr lang="bn-BD" dirty="0" smtClean="0">
                <a:latin typeface="Times New Roman" pitchFamily="18" charset="0"/>
                <a:cs typeface="Nikosh" pitchFamily="2" charset="0"/>
              </a:rPr>
              <a:t>  </a:t>
            </a:r>
            <a:r>
              <a:rPr lang="bn-BD" dirty="0" smtClean="0">
                <a:latin typeface="Nikosh" pitchFamily="2" charset="0"/>
                <a:cs typeface="Nikosh" pitchFamily="2" charset="0"/>
              </a:rPr>
              <a:t>  </a:t>
            </a:r>
            <a:r>
              <a:rPr lang="bn-BD" b="1" dirty="0" smtClean="0">
                <a:latin typeface="Nikosh" pitchFamily="2" charset="0"/>
                <a:cs typeface="Nikosh" pitchFamily="2" charset="0"/>
              </a:rPr>
              <a:t>ঘ।</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গ্রিক</a:t>
            </a:r>
            <a:r>
              <a:rPr lang="en-US" b="1" dirty="0" smtClean="0">
                <a:latin typeface="Nikosh" pitchFamily="2" charset="0"/>
                <a:cs typeface="Nikosh" pitchFamily="2" charset="0"/>
              </a:rPr>
              <a:t> </a:t>
            </a:r>
          </a:p>
          <a:p>
            <a:pPr>
              <a:buNone/>
            </a:pPr>
            <a:r>
              <a:rPr lang="bn-BD" dirty="0" smtClean="0">
                <a:latin typeface="Nikosh" pitchFamily="2" charset="0"/>
                <a:cs typeface="Nikosh" pitchFamily="2" charset="0"/>
              </a:rPr>
              <a:t>৮। </a:t>
            </a:r>
            <a:r>
              <a:rPr lang="en-US" dirty="0" smtClean="0">
                <a:latin typeface="Nikosh" pitchFamily="2" charset="0"/>
                <a:cs typeface="Nikosh" pitchFamily="2" charset="0"/>
              </a:rPr>
              <a:t> </a:t>
            </a:r>
            <a:r>
              <a:rPr lang="bn-BD" dirty="0" smtClean="0">
                <a:latin typeface="Nikosh" pitchFamily="2" charset="0"/>
                <a:cs typeface="Nikosh" pitchFamily="2" charset="0"/>
              </a:rPr>
              <a:t> </a:t>
            </a:r>
            <a:r>
              <a:rPr lang="bn-BD" smtClean="0">
                <a:latin typeface="Nikosh" pitchFamily="2" charset="0"/>
                <a:cs typeface="Nikosh" pitchFamily="2" charset="0"/>
              </a:rPr>
              <a:t>প্রত্যক্ষ গণতন্ত্র </a:t>
            </a:r>
            <a:r>
              <a:rPr lang="bn-BD" dirty="0" smtClean="0">
                <a:latin typeface="Nikosh" pitchFamily="2" charset="0"/>
                <a:cs typeface="Nikosh" pitchFamily="2" charset="0"/>
              </a:rPr>
              <a:t>অতীতে কোথায় প্রচলিত ছিল?  </a:t>
            </a:r>
          </a:p>
          <a:p>
            <a:pPr>
              <a:buNone/>
            </a:pPr>
            <a:r>
              <a:rPr lang="bn-BD" dirty="0" smtClean="0">
                <a:latin typeface="Nikosh" pitchFamily="2" charset="0"/>
                <a:cs typeface="Nikosh" pitchFamily="2" charset="0"/>
              </a:rPr>
              <a:t>ক।  প্রাচীন রোমে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প্রাচীন চীনে   </a:t>
            </a:r>
            <a:endParaRPr lang="en-US" dirty="0" smtClean="0">
              <a:latin typeface="Nikosh" pitchFamily="2" charset="0"/>
              <a:cs typeface="Nikosh" pitchFamily="2" charset="0"/>
            </a:endParaRPr>
          </a:p>
          <a:p>
            <a:pPr>
              <a:buNone/>
            </a:pP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Times New Roman" pitchFamily="18" charset="0"/>
                <a:cs typeface="Nikosh" pitchFamily="2" charset="0"/>
              </a:rPr>
              <a:t> প্রাচীন গ্রিসের নগররাষ্ট্রে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 প্রাচীন সৌদি আরবে  </a:t>
            </a:r>
          </a:p>
          <a:p>
            <a:pPr>
              <a:buNone/>
            </a:pPr>
            <a:r>
              <a:rPr lang="bn-BD" dirty="0" smtClean="0">
                <a:latin typeface="Nikosh" pitchFamily="2" charset="0"/>
                <a:cs typeface="Nikosh" pitchFamily="2" charset="0"/>
              </a:rPr>
              <a:t>৯।  সংসদীয় সরকার প্রধান কে?         </a:t>
            </a:r>
          </a:p>
          <a:p>
            <a:pPr>
              <a:buNone/>
            </a:pPr>
            <a:r>
              <a:rPr lang="bn-BD" b="1" dirty="0" smtClean="0">
                <a:latin typeface="Nikosh" pitchFamily="2" charset="0"/>
                <a:cs typeface="Nikosh" pitchFamily="2" charset="0"/>
              </a:rPr>
              <a:t>ক। প্রধানমন্ত্রী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রাষ্ট্রপতি  গ।  স্পিকার   ঘ। চীপ হুইপ </a:t>
            </a:r>
          </a:p>
          <a:p>
            <a:pPr>
              <a:buNone/>
            </a:pPr>
            <a:r>
              <a:rPr lang="bn-BD" dirty="0" smtClean="0">
                <a:latin typeface="Nikosh" pitchFamily="2" charset="0"/>
                <a:cs typeface="Nikosh" pitchFamily="2" charset="0"/>
              </a:rPr>
              <a:t>১০। বাংলাদেশে কোন ধরনের সরকার ব্যবস্থা প্রচলিত-   </a:t>
            </a:r>
          </a:p>
          <a:p>
            <a:pPr>
              <a:buNone/>
            </a:pPr>
            <a:r>
              <a:rPr lang="bn-BD" dirty="0" smtClean="0">
                <a:latin typeface="Nikosh" pitchFamily="2" charset="0"/>
                <a:cs typeface="Nikosh" pitchFamily="2" charset="0"/>
              </a:rPr>
              <a:t>    </a:t>
            </a:r>
            <a:r>
              <a:rPr lang="bn-BD" b="1" dirty="0" smtClean="0">
                <a:latin typeface="Nikosh" pitchFamily="2" charset="0"/>
                <a:cs typeface="Nikosh" pitchFamily="2" charset="0"/>
              </a:rPr>
              <a:t>ক। এককেন্দ্রিক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রাষ্ট্রপতি শাসিত  গ। যুক্তরাষ্ট্রীয়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নিয়মতান্ত্রিক রাজতন্ত্র</a:t>
            </a:r>
          </a:p>
          <a:p>
            <a:pPr>
              <a:buNone/>
            </a:pPr>
            <a:r>
              <a:rPr lang="bn-BD" dirty="0" smtClean="0">
                <a:latin typeface="Nikosh" pitchFamily="2" charset="0"/>
                <a:cs typeface="Nikosh" pitchFamily="2" charset="0"/>
              </a:rPr>
              <a:t>১১। বাংলাদেশ রাষ্ট্রটি কোন ধরনের-   </a:t>
            </a:r>
          </a:p>
          <a:p>
            <a:pPr>
              <a:buNone/>
            </a:pPr>
            <a:r>
              <a:rPr lang="bn-BD" dirty="0" smtClean="0">
                <a:latin typeface="Nikosh" pitchFamily="2" charset="0"/>
                <a:cs typeface="Nikosh" pitchFamily="2" charset="0"/>
              </a:rPr>
              <a:t>    </a:t>
            </a:r>
            <a:r>
              <a:rPr lang="bn-BD" b="1" dirty="0" smtClean="0">
                <a:latin typeface="Nikosh" pitchFamily="2" charset="0"/>
                <a:cs typeface="Nikosh" pitchFamily="2" charset="0"/>
              </a:rPr>
              <a:t>ক। প্রজাতান্ত্রিক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ধর্মতান্ত্রিক   গ। সমাজতান্ত্রিক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রাজতন্ত্রিক</a:t>
            </a:r>
            <a:endParaRPr lang="en-US" dirty="0" smtClean="0">
              <a:latin typeface="Nikosh" pitchFamily="2" charset="0"/>
              <a:cs typeface="Nikosh" pitchFamily="2" charset="0"/>
            </a:endParaRPr>
          </a:p>
          <a:p>
            <a:pPr marL="274320" lvl="0" indent="-274320">
              <a:spcBef>
                <a:spcPct val="20000"/>
              </a:spcBef>
              <a:buClr>
                <a:srgbClr val="0BD0D9"/>
              </a:buClr>
              <a:buSzPct val="95000"/>
              <a:buNone/>
            </a:pPr>
            <a:r>
              <a:rPr lang="en-US" sz="2800" dirty="0" smtClean="0">
                <a:latin typeface="Nikosh" pitchFamily="2" charset="0"/>
                <a:cs typeface="Nikosh" pitchFamily="2" charset="0"/>
              </a:rPr>
              <a:t>১২। </a:t>
            </a:r>
            <a:r>
              <a:rPr lang="bn-BD" sz="2800" dirty="0">
                <a:solidFill>
                  <a:prstClr val="black"/>
                </a:solidFill>
                <a:latin typeface="Times New Roman" pitchFamily="18" charset="0"/>
                <a:cs typeface="Nikosh" pitchFamily="2" charset="0"/>
              </a:rPr>
              <a:t>ফরাসি বিপ্লবের সমাজতান্ত্রিক </a:t>
            </a:r>
            <a:r>
              <a:rPr lang="en-US" sz="2800" dirty="0">
                <a:solidFill>
                  <a:prstClr val="black"/>
                </a:solidFill>
                <a:latin typeface="Times New Roman" pitchFamily="18" charset="0"/>
                <a:cs typeface="Nikosh" pitchFamily="2" charset="0"/>
              </a:rPr>
              <a:t> </a:t>
            </a:r>
            <a:r>
              <a:rPr lang="en-US" sz="2800" dirty="0" err="1">
                <a:solidFill>
                  <a:prstClr val="black"/>
                </a:solidFill>
                <a:latin typeface="Times New Roman" pitchFamily="18" charset="0"/>
                <a:cs typeface="Nikosh" pitchFamily="2" charset="0"/>
              </a:rPr>
              <a:t>কোন</a:t>
            </a:r>
            <a:r>
              <a:rPr lang="en-US" sz="2800" dirty="0">
                <a:solidFill>
                  <a:prstClr val="black"/>
                </a:solidFill>
                <a:latin typeface="Times New Roman" pitchFamily="18" charset="0"/>
                <a:cs typeface="Nikosh" pitchFamily="2" charset="0"/>
              </a:rPr>
              <a:t> </a:t>
            </a:r>
            <a:r>
              <a:rPr lang="bn-BD" sz="2800" dirty="0">
                <a:solidFill>
                  <a:prstClr val="black"/>
                </a:solidFill>
                <a:latin typeface="Times New Roman" pitchFamily="18" charset="0"/>
                <a:cs typeface="Nikosh" pitchFamily="2" charset="0"/>
              </a:rPr>
              <a:t>নেতা </a:t>
            </a:r>
            <a:r>
              <a:rPr lang="bn-BD" sz="2800" b="1" dirty="0">
                <a:solidFill>
                  <a:prstClr val="black"/>
                </a:solidFill>
                <a:latin typeface="Times New Roman" pitchFamily="18" charset="0"/>
                <a:cs typeface="Nikosh" pitchFamily="2" charset="0"/>
              </a:rPr>
              <a:t> </a:t>
            </a:r>
            <a:r>
              <a:rPr lang="bn-BD" sz="2800" dirty="0">
                <a:solidFill>
                  <a:prstClr val="black"/>
                </a:solidFill>
                <a:latin typeface="Times New Roman" pitchFamily="18" charset="0"/>
                <a:cs typeface="Nikosh" pitchFamily="2" charset="0"/>
              </a:rPr>
              <a:t>সমাজের আমুল পরিবর্তনের জন্য বৈপ্লবিক পন্থায় সাম্যবাদ প্রতিষ্ঠার আহবান জানাতে গিয়ে প্রাণদন্ডে দন্ডিত হন</a:t>
            </a:r>
            <a:endParaRPr lang="en-US" sz="2800" dirty="0">
              <a:solidFill>
                <a:prstClr val="black"/>
              </a:solidFill>
              <a:latin typeface="Times New Roman" pitchFamily="18" charset="0"/>
              <a:cs typeface="Nikosh" pitchFamily="2" charset="0"/>
            </a:endParaRPr>
          </a:p>
          <a:p>
            <a:pPr marL="274320" lvl="0" indent="-274320">
              <a:spcBef>
                <a:spcPct val="20000"/>
              </a:spcBef>
              <a:buClr>
                <a:srgbClr val="0BD0D9"/>
              </a:buClr>
              <a:buSzPct val="95000"/>
              <a:buNone/>
            </a:pPr>
            <a:r>
              <a:rPr lang="bn-BD" sz="2800" b="1" dirty="0">
                <a:solidFill>
                  <a:prstClr val="black"/>
                </a:solidFill>
                <a:latin typeface="Nikosh" pitchFamily="2" charset="0"/>
                <a:cs typeface="Nikosh" pitchFamily="2" charset="0"/>
              </a:rPr>
              <a:t>ক। </a:t>
            </a:r>
            <a:r>
              <a:rPr lang="en-US" sz="2800" dirty="0" err="1">
                <a:solidFill>
                  <a:prstClr val="black"/>
                </a:solidFill>
                <a:latin typeface="Nikosh" pitchFamily="2" charset="0"/>
                <a:cs typeface="Nikosh" pitchFamily="2" charset="0"/>
              </a:rPr>
              <a:t>ববউফ</a:t>
            </a:r>
            <a:r>
              <a:rPr lang="en-US" sz="2800" dirty="0">
                <a:solidFill>
                  <a:prstClr val="black"/>
                </a:solidFill>
                <a:latin typeface="Nikosh" pitchFamily="2" charset="0"/>
                <a:cs typeface="Nikosh" pitchFamily="2" charset="0"/>
              </a:rPr>
              <a:t>  </a:t>
            </a:r>
            <a:r>
              <a:rPr lang="bn-BD" sz="2800" dirty="0">
                <a:solidFill>
                  <a:prstClr val="black"/>
                </a:solidFill>
                <a:latin typeface="Nikosh" pitchFamily="2" charset="0"/>
                <a:cs typeface="Nikosh" pitchFamily="2" charset="0"/>
              </a:rPr>
              <a:t>  খ। </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কার্ল</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মার্কস</a:t>
            </a:r>
            <a:r>
              <a:rPr lang="en-US" sz="2800" dirty="0">
                <a:solidFill>
                  <a:prstClr val="black"/>
                </a:solidFill>
                <a:latin typeface="Nikosh" pitchFamily="2" charset="0"/>
                <a:cs typeface="Nikosh" pitchFamily="2" charset="0"/>
              </a:rPr>
              <a:t>   </a:t>
            </a:r>
            <a:r>
              <a:rPr lang="bn-BD" sz="2800" dirty="0">
                <a:solidFill>
                  <a:prstClr val="black"/>
                </a:solidFill>
                <a:latin typeface="Times New Roman" pitchFamily="18" charset="0"/>
                <a:cs typeface="Nikosh" pitchFamily="2" charset="0"/>
              </a:rPr>
              <a:t> </a:t>
            </a:r>
            <a:r>
              <a:rPr lang="bn-BD" sz="2800" dirty="0">
                <a:solidFill>
                  <a:prstClr val="black"/>
                </a:solidFill>
                <a:latin typeface="Nikosh" pitchFamily="2" charset="0"/>
                <a:cs typeface="Nikosh" pitchFamily="2" charset="0"/>
              </a:rPr>
              <a:t>গ।</a:t>
            </a:r>
            <a:r>
              <a:rPr lang="bn-BD" sz="2800" b="1" dirty="0">
                <a:solidFill>
                  <a:prstClr val="black"/>
                </a:solidFill>
                <a:latin typeface="Nikosh" pitchFamily="2" charset="0"/>
                <a:cs typeface="Nikosh" pitchFamily="2" charset="0"/>
              </a:rPr>
              <a:t> </a:t>
            </a:r>
            <a:r>
              <a:rPr lang="en-US" sz="2800" b="1"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লেলিন</a:t>
            </a:r>
            <a:r>
              <a:rPr lang="en-US" sz="2800" dirty="0">
                <a:solidFill>
                  <a:prstClr val="black"/>
                </a:solidFill>
                <a:latin typeface="Nikosh" pitchFamily="2" charset="0"/>
                <a:cs typeface="Nikosh" pitchFamily="2" charset="0"/>
              </a:rPr>
              <a:t> </a:t>
            </a:r>
            <a:r>
              <a:rPr lang="bn-BD" sz="2800" dirty="0">
                <a:solidFill>
                  <a:prstClr val="black"/>
                </a:solidFill>
                <a:latin typeface="Nikosh" pitchFamily="2" charset="0"/>
                <a:cs typeface="Nikosh" pitchFamily="2" charset="0"/>
              </a:rPr>
              <a:t>  ঘ।  </a:t>
            </a:r>
            <a:r>
              <a:rPr lang="en-US" sz="2800" dirty="0" err="1">
                <a:solidFill>
                  <a:prstClr val="black"/>
                </a:solidFill>
                <a:latin typeface="Nikosh" pitchFamily="2" charset="0"/>
                <a:cs typeface="Nikosh" pitchFamily="2" charset="0"/>
              </a:rPr>
              <a:t>ফ্রেড্রিক</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এংগেল</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বার্ক</a:t>
            </a:r>
            <a:r>
              <a:rPr lang="en-US" sz="2800" dirty="0">
                <a:solidFill>
                  <a:prstClr val="black"/>
                </a:solidFill>
                <a:latin typeface="Nikosh" pitchFamily="2" charset="0"/>
                <a:cs typeface="Nikosh" pitchFamily="2" charset="0"/>
              </a:rPr>
              <a:t> </a:t>
            </a:r>
            <a:endParaRPr lang="bn-BD" sz="2800" dirty="0">
              <a:solidFill>
                <a:prstClr val="black"/>
              </a:solidFill>
              <a:latin typeface="Nikosh" pitchFamily="2" charset="0"/>
              <a:cs typeface="Nikosh" pitchFamily="2" charset="0"/>
            </a:endParaRPr>
          </a:p>
          <a:p>
            <a:pPr>
              <a:buNone/>
            </a:pPr>
            <a:endParaRPr lang="en-US" dirty="0" smtClean="0"/>
          </a:p>
          <a:p>
            <a:pPr>
              <a:buNone/>
            </a:pPr>
            <a:endParaRPr lang="bn-BD" dirty="0" smtClean="0">
              <a:latin typeface="Nikosh" pitchFamily="2" charset="0"/>
              <a:cs typeface="Nikosh" pitchFamily="2" charset="0"/>
            </a:endParaRPr>
          </a:p>
          <a:p>
            <a:pPr>
              <a:buNone/>
            </a:pPr>
            <a:endParaRPr lang="bn-BD" dirty="0" smtClean="0">
              <a:latin typeface="Nikosh" pitchFamily="2" charset="0"/>
              <a:cs typeface="Nikosh" pitchFamily="2" charset="0"/>
            </a:endParaRPr>
          </a:p>
          <a:p>
            <a:pPr>
              <a:buNone/>
            </a:pPr>
            <a:endParaRPr lang="en-US" dirty="0"/>
          </a:p>
        </p:txBody>
      </p:sp>
      <p:sp>
        <p:nvSpPr>
          <p:cNvPr id="2" name="Title 1"/>
          <p:cNvSpPr>
            <a:spLocks noGrp="1"/>
          </p:cNvSpPr>
          <p:nvPr>
            <p:ph type="title"/>
          </p:nvPr>
        </p:nvSpPr>
        <p:spPr/>
        <p:txBody>
          <a:bodyPr>
            <a:noAutofit/>
          </a:bodyPr>
          <a:lstStyle/>
          <a:p>
            <a:pPr algn="ctr"/>
            <a:r>
              <a:rPr lang="bn-BD" sz="3200" dirty="0" smtClean="0">
                <a:latin typeface="Nikosh" pitchFamily="2" charset="0"/>
                <a:cs typeface="Nikosh" pitchFamily="2" charset="0"/>
              </a:rPr>
              <a:t>জ্ঞান মুলক,অনুধাবন মুলক, প্রয়োগ মুলক প্রশ্ন  (</a:t>
            </a:r>
            <a:r>
              <a:rPr lang="en-US" sz="3200" dirty="0">
                <a:latin typeface="Nikosh" pitchFamily="2" charset="0"/>
                <a:cs typeface="Nikosh" pitchFamily="2" charset="0"/>
              </a:rPr>
              <a:t>ঘ</a:t>
            </a:r>
            <a:r>
              <a:rPr lang="bn-BD" sz="3200" dirty="0" smtClean="0">
                <a:latin typeface="Nikosh" pitchFamily="2" charset="0"/>
                <a:cs typeface="Nikosh" pitchFamily="2" charset="0"/>
              </a:rPr>
              <a:t>)</a:t>
            </a:r>
            <a:br>
              <a:rPr lang="bn-BD" sz="3200" dirty="0" smtClean="0">
                <a:latin typeface="Nikosh" pitchFamily="2" charset="0"/>
                <a:cs typeface="Nikosh" pitchFamily="2" charset="0"/>
              </a:rPr>
            </a:br>
            <a:endParaRPr lang="en-US" sz="3200" dirty="0"/>
          </a:p>
        </p:txBody>
      </p:sp>
    </p:spTree>
    <p:extLst>
      <p:ext uri="{BB962C8B-B14F-4D97-AF65-F5344CB8AC3E}">
        <p14:creationId xmlns:p14="http://schemas.microsoft.com/office/powerpoint/2010/main" val="3421230012"/>
      </p:ext>
    </p:extLst>
  </p:cSld>
  <p:clrMapOvr>
    <a:masterClrMapping/>
  </p:clrMapOvr>
  <p:transition>
    <p:wipe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3048000" cy="1143000"/>
          </a:xfrm>
        </p:spPr>
        <p:txBody>
          <a:bodyPr/>
          <a:lstStyle/>
          <a:p>
            <a:pPr algn="ctr"/>
            <a:r>
              <a:rPr lang="bn-BD" dirty="0" smtClean="0">
                <a:latin typeface="Nikosh" pitchFamily="2" charset="0"/>
                <a:cs typeface="Nikosh" pitchFamily="2" charset="0"/>
              </a:rPr>
              <a:t>     সমাধান</a:t>
            </a:r>
            <a:endParaRPr lang="en-US" dirty="0">
              <a:latin typeface="Nikosh" pitchFamily="2" charset="0"/>
              <a:cs typeface="Nikosh" pitchFamily="2" charset="0"/>
            </a:endParaRPr>
          </a:p>
        </p:txBody>
      </p:sp>
      <p:sp>
        <p:nvSpPr>
          <p:cNvPr id="3" name="Content Placeholder 2"/>
          <p:cNvSpPr>
            <a:spLocks noGrp="1"/>
          </p:cNvSpPr>
          <p:nvPr>
            <p:ph idx="1"/>
          </p:nvPr>
        </p:nvSpPr>
        <p:spPr>
          <a:xfrm>
            <a:off x="304800" y="1219200"/>
            <a:ext cx="8686800" cy="5181600"/>
          </a:xfrm>
        </p:spPr>
        <p:txBody>
          <a:bodyPr>
            <a:noAutofit/>
          </a:bodyPr>
          <a:lstStyle/>
          <a:p>
            <a:pPr>
              <a:buNone/>
            </a:pPr>
            <a:r>
              <a:rPr lang="bn-BD" sz="3600" b="1" dirty="0" smtClean="0">
                <a:latin typeface="Nikosh" pitchFamily="2" charset="0"/>
                <a:cs typeface="Nikosh" pitchFamily="2" charset="0"/>
              </a:rPr>
              <a:t>(ক) </a:t>
            </a:r>
            <a:r>
              <a:rPr lang="bn-BD" sz="3600" dirty="0" smtClean="0">
                <a:latin typeface="Nikosh" pitchFamily="2" charset="0"/>
                <a:cs typeface="Nikosh" pitchFamily="2" charset="0"/>
              </a:rPr>
              <a:t>১। খ  ২। ক  ৩। গ  ৪। ক  ৫। গ  ৬। ঘ  </a:t>
            </a:r>
            <a:endParaRPr lang="en-US" sz="3600" dirty="0" smtClean="0">
              <a:latin typeface="Nikosh" pitchFamily="2" charset="0"/>
              <a:cs typeface="Nikosh" pitchFamily="2" charset="0"/>
            </a:endParaRPr>
          </a:p>
          <a:p>
            <a:pPr>
              <a:buNone/>
            </a:pPr>
            <a:r>
              <a:rPr lang="bn-BD" sz="3600" dirty="0" smtClean="0">
                <a:latin typeface="Nikosh" pitchFamily="2" charset="0"/>
                <a:cs typeface="Nikosh" pitchFamily="2" charset="0"/>
              </a:rPr>
              <a:t>৭। খ  ৮। ক  ৯। ক  ১০। ক  ১১। খ </a:t>
            </a:r>
            <a:endParaRPr lang="bn-BD" sz="3600" b="1" dirty="0" smtClean="0">
              <a:latin typeface="Nikosh" pitchFamily="2" charset="0"/>
              <a:cs typeface="Nikosh" pitchFamily="2" charset="0"/>
            </a:endParaRPr>
          </a:p>
          <a:p>
            <a:pPr>
              <a:buNone/>
            </a:pPr>
            <a:r>
              <a:rPr lang="bn-BD" sz="3600" b="1" dirty="0" smtClean="0">
                <a:latin typeface="Nikosh" pitchFamily="2" charset="0"/>
                <a:cs typeface="Nikosh" pitchFamily="2" charset="0"/>
              </a:rPr>
              <a:t>(খ) </a:t>
            </a:r>
            <a:r>
              <a:rPr lang="bn-BD" sz="3600" dirty="0" smtClean="0">
                <a:latin typeface="Nikosh" pitchFamily="2" charset="0"/>
                <a:cs typeface="Nikosh" pitchFamily="2" charset="0"/>
              </a:rPr>
              <a:t>১। ঘ  ২। খ  ৩। গ  ৪। ক  ৫। গ  ৬। ঘ  </a:t>
            </a:r>
            <a:endParaRPr lang="en-US" sz="3600" dirty="0" smtClean="0">
              <a:latin typeface="Nikosh" pitchFamily="2" charset="0"/>
              <a:cs typeface="Nikosh" pitchFamily="2" charset="0"/>
            </a:endParaRPr>
          </a:p>
          <a:p>
            <a:pPr>
              <a:buNone/>
            </a:pPr>
            <a:r>
              <a:rPr lang="bn-BD" sz="3600" dirty="0" smtClean="0">
                <a:latin typeface="Nikosh" pitchFamily="2" charset="0"/>
                <a:cs typeface="Nikosh" pitchFamily="2" charset="0"/>
              </a:rPr>
              <a:t>৭। খ  ৮। ক  ৯। ক  ১০। ক  ১১। খ </a:t>
            </a:r>
            <a:endParaRPr lang="bn-BD" sz="3600" b="1" dirty="0" smtClean="0">
              <a:latin typeface="Nikosh" pitchFamily="2" charset="0"/>
              <a:cs typeface="Nikosh" pitchFamily="2" charset="0"/>
            </a:endParaRPr>
          </a:p>
          <a:p>
            <a:pPr>
              <a:buNone/>
            </a:pPr>
            <a:r>
              <a:rPr lang="bn-BD" sz="3600" b="1" dirty="0" smtClean="0">
                <a:latin typeface="Nikosh" pitchFamily="2" charset="0"/>
                <a:cs typeface="Nikosh" pitchFamily="2" charset="0"/>
              </a:rPr>
              <a:t>(গ)  </a:t>
            </a:r>
            <a:r>
              <a:rPr lang="bn-BD" sz="3600" dirty="0" smtClean="0">
                <a:latin typeface="Nikosh" pitchFamily="2" charset="0"/>
                <a:cs typeface="Nikosh" pitchFamily="2" charset="0"/>
              </a:rPr>
              <a:t>১। ঘ  ২। ঘ  ৩। গ  ৪। ক  ৫। গ  ৬। ঘ  </a:t>
            </a:r>
            <a:endParaRPr lang="en-US" sz="3600" dirty="0" smtClean="0">
              <a:latin typeface="Nikosh" pitchFamily="2" charset="0"/>
              <a:cs typeface="Nikosh" pitchFamily="2" charset="0"/>
            </a:endParaRPr>
          </a:p>
          <a:p>
            <a:pPr>
              <a:buNone/>
            </a:pPr>
            <a:r>
              <a:rPr lang="bn-BD" sz="3600" dirty="0" smtClean="0">
                <a:latin typeface="Nikosh" pitchFamily="2" charset="0"/>
                <a:cs typeface="Nikosh" pitchFamily="2" charset="0"/>
              </a:rPr>
              <a:t>৭। ঘ  ৮। গ  ৯। ক  ১০। গ</a:t>
            </a:r>
            <a:endParaRPr lang="bn-BD" sz="3600" b="1" dirty="0" smtClean="0">
              <a:latin typeface="Nikosh" pitchFamily="2" charset="0"/>
              <a:cs typeface="Nikosh" pitchFamily="2" charset="0"/>
            </a:endParaRPr>
          </a:p>
          <a:p>
            <a:pPr>
              <a:buNone/>
            </a:pPr>
            <a:r>
              <a:rPr lang="bn-BD" sz="3600" b="1" dirty="0" smtClean="0">
                <a:latin typeface="Nikosh" pitchFamily="2" charset="0"/>
                <a:cs typeface="Nikosh" pitchFamily="2" charset="0"/>
              </a:rPr>
              <a:t>(ঘ) </a:t>
            </a:r>
            <a:r>
              <a:rPr lang="bn-BD" sz="3600" dirty="0" smtClean="0">
                <a:latin typeface="Nikosh" pitchFamily="2" charset="0"/>
                <a:cs typeface="Nikosh" pitchFamily="2" charset="0"/>
              </a:rPr>
              <a:t>১। ঘ  ২। ঘ  ৩। গ  ৪। ক  ৫। গ  ৬। ঘ  </a:t>
            </a:r>
            <a:endParaRPr lang="en-US" sz="3600" dirty="0" smtClean="0">
              <a:latin typeface="Nikosh" pitchFamily="2" charset="0"/>
              <a:cs typeface="Nikosh" pitchFamily="2" charset="0"/>
            </a:endParaRPr>
          </a:p>
          <a:p>
            <a:pPr>
              <a:buNone/>
            </a:pPr>
            <a:r>
              <a:rPr lang="bn-BD" sz="3600" dirty="0" smtClean="0">
                <a:latin typeface="Nikosh" pitchFamily="2" charset="0"/>
                <a:cs typeface="Nikosh" pitchFamily="2" charset="0"/>
              </a:rPr>
              <a:t>৭। ঘ  ৮। গ  ৯। ক  ১০। ক  ১১। ক </a:t>
            </a:r>
            <a:r>
              <a:rPr lang="en-US" sz="3600" dirty="0" smtClean="0">
                <a:latin typeface="Nikosh" pitchFamily="2" charset="0"/>
                <a:cs typeface="Nikosh" pitchFamily="2" charset="0"/>
              </a:rPr>
              <a:t> ১২। ক </a:t>
            </a:r>
            <a:endParaRPr lang="bn-BD" sz="3600" b="1" dirty="0" smtClean="0">
              <a:latin typeface="Nikosh" pitchFamily="2" charset="0"/>
              <a:cs typeface="Nikosh" pitchFamily="2" charset="0"/>
            </a:endParaRPr>
          </a:p>
        </p:txBody>
      </p:sp>
    </p:spTree>
    <p:extLst>
      <p:ext uri="{BB962C8B-B14F-4D97-AF65-F5344CB8AC3E}">
        <p14:creationId xmlns:p14="http://schemas.microsoft.com/office/powerpoint/2010/main" val="185470603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2" nodeType="clickEffect">
                                  <p:stCondLst>
                                    <p:cond delay="0"/>
                                  </p:stCondLst>
                                  <p:childTnLst>
                                    <p:animScale>
                                      <p:cBhvr>
                                        <p:cTn id="18"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763000" cy="3886200"/>
          </a:xfrm>
        </p:spPr>
        <p:txBody>
          <a:bodyPr>
            <a:normAutofit/>
          </a:bodyPr>
          <a:lstStyle/>
          <a:p>
            <a:pPr algn="ctr">
              <a:buNone/>
            </a:pPr>
            <a:r>
              <a:rPr lang="bn-BD" sz="4000" dirty="0" smtClean="0">
                <a:latin typeface="Nikosh" pitchFamily="2" charset="0"/>
                <a:cs typeface="Nikosh" pitchFamily="2" charset="0"/>
              </a:rPr>
              <a:t> গণতান্ত্রিক দেশে আইনসভাই একমাত্র জবা</a:t>
            </a:r>
            <a:r>
              <a:rPr lang="en-US" sz="4000" dirty="0" err="1" smtClean="0">
                <a:latin typeface="Nikosh" pitchFamily="2" charset="0"/>
                <a:cs typeface="Nikosh" pitchFamily="2" charset="0"/>
              </a:rPr>
              <a:t>বদিহী</a:t>
            </a:r>
            <a:r>
              <a:rPr lang="bn-BD" sz="4000" dirty="0" smtClean="0">
                <a:latin typeface="Nikosh" pitchFamily="2" charset="0"/>
                <a:cs typeface="Nikosh" pitchFamily="2" charset="0"/>
              </a:rPr>
              <a:t>মুলক সরকার আলোচনা কর?</a:t>
            </a:r>
            <a:endParaRPr lang="en-US" sz="4000" dirty="0" smtClean="0">
              <a:latin typeface="Nikosh" pitchFamily="2" charset="0"/>
              <a:cs typeface="Nikosh" pitchFamily="2" charset="0"/>
            </a:endParaRPr>
          </a:p>
          <a:p>
            <a:pPr algn="ctr">
              <a:buNone/>
            </a:pPr>
            <a:endParaRPr lang="en-US" sz="2400" dirty="0">
              <a:latin typeface="Nikosh" pitchFamily="2" charset="0"/>
              <a:cs typeface="Nikosh" pitchFamily="2" charset="0"/>
            </a:endParaRPr>
          </a:p>
          <a:p>
            <a:pPr marL="274320" lvl="0" indent="-274320" algn="ctr">
              <a:spcBef>
                <a:spcPct val="20000"/>
              </a:spcBef>
              <a:buClr>
                <a:srgbClr val="0BD0D9"/>
              </a:buClr>
              <a:buSzPct val="95000"/>
              <a:buNone/>
            </a:pPr>
            <a:r>
              <a:rPr lang="bn-BD" sz="2600" dirty="0">
                <a:solidFill>
                  <a:prstClr val="black"/>
                </a:solidFill>
                <a:latin typeface="Nikosh" pitchFamily="2" charset="0"/>
                <a:cs typeface="Nikosh" pitchFamily="2" charset="0"/>
              </a:rPr>
              <a:t>সহায়ক গ্রন্থ</a:t>
            </a:r>
            <a:r>
              <a:rPr lang="en-US" sz="2600" dirty="0">
                <a:solidFill>
                  <a:prstClr val="black"/>
                </a:solidFill>
                <a:latin typeface="Nikosh" pitchFamily="2" charset="0"/>
                <a:cs typeface="Nikosh" pitchFamily="2" charset="0"/>
              </a:rPr>
              <a:t>/ </a:t>
            </a:r>
            <a:r>
              <a:rPr lang="en-US" sz="2600" dirty="0" err="1">
                <a:solidFill>
                  <a:prstClr val="black"/>
                </a:solidFill>
                <a:latin typeface="Nikosh" pitchFamily="2" charset="0"/>
                <a:cs typeface="Nikosh" pitchFamily="2" charset="0"/>
              </a:rPr>
              <a:t>প্রকাশনীঃ</a:t>
            </a:r>
            <a:r>
              <a:rPr lang="bn-BD" sz="2600" dirty="0">
                <a:solidFill>
                  <a:prstClr val="black"/>
                </a:solidFill>
                <a:latin typeface="Nikosh" pitchFamily="2" charset="0"/>
                <a:cs typeface="Nikosh" pitchFamily="2" charset="0"/>
              </a:rPr>
              <a:t> </a:t>
            </a:r>
            <a:r>
              <a:rPr lang="en-US" sz="2600" dirty="0" err="1">
                <a:solidFill>
                  <a:prstClr val="black"/>
                </a:solidFill>
                <a:latin typeface="Nikosh" pitchFamily="2" charset="0"/>
                <a:cs typeface="Nikosh" pitchFamily="2" charset="0"/>
              </a:rPr>
              <a:t>পৌরনীতি</a:t>
            </a:r>
            <a:r>
              <a:rPr lang="en-US" sz="2600" dirty="0">
                <a:solidFill>
                  <a:prstClr val="black"/>
                </a:solidFill>
                <a:latin typeface="Nikosh" pitchFamily="2" charset="0"/>
                <a:cs typeface="Nikosh" pitchFamily="2" charset="0"/>
              </a:rPr>
              <a:t> ও </a:t>
            </a:r>
            <a:r>
              <a:rPr lang="en-US" sz="2600" dirty="0" err="1">
                <a:solidFill>
                  <a:prstClr val="black"/>
                </a:solidFill>
                <a:latin typeface="Nikosh" pitchFamily="2" charset="0"/>
                <a:cs typeface="Nikosh" pitchFamily="2" charset="0"/>
              </a:rPr>
              <a:t>সুশাসনঃ</a:t>
            </a:r>
            <a:r>
              <a:rPr lang="en-US" sz="2600" dirty="0">
                <a:solidFill>
                  <a:prstClr val="black"/>
                </a:solidFill>
                <a:latin typeface="Nikosh" pitchFamily="2" charset="0"/>
                <a:cs typeface="Nikosh" pitchFamily="2" charset="0"/>
              </a:rPr>
              <a:t> </a:t>
            </a:r>
            <a:r>
              <a:rPr lang="bn-BD" sz="2600" dirty="0">
                <a:solidFill>
                  <a:prstClr val="black"/>
                </a:solidFill>
                <a:latin typeface="Nikosh" pitchFamily="2" charset="0"/>
                <a:cs typeface="Nikosh" pitchFamily="2" charset="0"/>
              </a:rPr>
              <a:t>হাসান বুক হাউস, লেকচার প্রকাশনী</a:t>
            </a:r>
            <a:r>
              <a:rPr lang="en-US" sz="2600" dirty="0">
                <a:solidFill>
                  <a:prstClr val="black"/>
                </a:solidFill>
                <a:latin typeface="Nikosh" pitchFamily="2" charset="0"/>
                <a:cs typeface="Nikosh" pitchFamily="2" charset="0"/>
              </a:rPr>
              <a:t>,</a:t>
            </a:r>
            <a:r>
              <a:rPr lang="bn-BD" sz="2600" dirty="0">
                <a:solidFill>
                  <a:prstClr val="black"/>
                </a:solidFill>
                <a:latin typeface="Nikosh" pitchFamily="2" charset="0"/>
                <a:cs typeface="Nikosh" pitchFamily="2" charset="0"/>
              </a:rPr>
              <a:t> অক্ষরপত্র প্রকাশনী</a:t>
            </a:r>
            <a:r>
              <a:rPr lang="en-US" sz="2600" dirty="0">
                <a:solidFill>
                  <a:prstClr val="black"/>
                </a:solidFill>
                <a:latin typeface="Nikosh" pitchFamily="2" charset="0"/>
                <a:cs typeface="Nikosh" pitchFamily="2" charset="0"/>
              </a:rPr>
              <a:t>, </a:t>
            </a:r>
            <a:r>
              <a:rPr lang="en-US" sz="2600" dirty="0" err="1">
                <a:solidFill>
                  <a:prstClr val="black"/>
                </a:solidFill>
                <a:latin typeface="Nikosh" pitchFamily="2" charset="0"/>
                <a:cs typeface="Nikosh" pitchFamily="2" charset="0"/>
              </a:rPr>
              <a:t>ব্যতিক্রম</a:t>
            </a:r>
            <a:r>
              <a:rPr lang="en-US" sz="2600" dirty="0">
                <a:solidFill>
                  <a:prstClr val="black"/>
                </a:solidFill>
                <a:latin typeface="Nikosh" pitchFamily="2" charset="0"/>
                <a:cs typeface="Nikosh" pitchFamily="2" charset="0"/>
              </a:rPr>
              <a:t> </a:t>
            </a:r>
            <a:r>
              <a:rPr lang="en-US" sz="2600" dirty="0" err="1">
                <a:solidFill>
                  <a:prstClr val="black"/>
                </a:solidFill>
                <a:latin typeface="Nikosh" pitchFamily="2" charset="0"/>
                <a:cs typeface="Nikosh" pitchFamily="2" charset="0"/>
              </a:rPr>
              <a:t>ধারা</a:t>
            </a:r>
            <a:r>
              <a:rPr lang="en-US" sz="2600" dirty="0">
                <a:solidFill>
                  <a:prstClr val="black"/>
                </a:solidFill>
                <a:latin typeface="Nikosh" pitchFamily="2" charset="0"/>
                <a:cs typeface="Nikosh" pitchFamily="2" charset="0"/>
              </a:rPr>
              <a:t>, </a:t>
            </a:r>
            <a:r>
              <a:rPr lang="en-US" sz="2600" dirty="0" err="1">
                <a:solidFill>
                  <a:prstClr val="black"/>
                </a:solidFill>
                <a:latin typeface="Nikosh" pitchFamily="2" charset="0"/>
                <a:cs typeface="Nikosh" pitchFamily="2" charset="0"/>
              </a:rPr>
              <a:t>কাজল</a:t>
            </a:r>
            <a:r>
              <a:rPr lang="en-US" sz="2600" dirty="0">
                <a:solidFill>
                  <a:prstClr val="black"/>
                </a:solidFill>
                <a:latin typeface="Nikosh" pitchFamily="2" charset="0"/>
                <a:cs typeface="Nikosh" pitchFamily="2" charset="0"/>
              </a:rPr>
              <a:t> </a:t>
            </a:r>
            <a:r>
              <a:rPr lang="en-US" sz="2600" dirty="0" err="1">
                <a:solidFill>
                  <a:prstClr val="black"/>
                </a:solidFill>
                <a:latin typeface="Nikosh" pitchFamily="2" charset="0"/>
                <a:cs typeface="Nikosh" pitchFamily="2" charset="0"/>
              </a:rPr>
              <a:t>ব্রাদার্স</a:t>
            </a:r>
            <a:r>
              <a:rPr lang="en-US" sz="2600" dirty="0">
                <a:solidFill>
                  <a:prstClr val="black"/>
                </a:solidFill>
                <a:latin typeface="Nikosh" pitchFamily="2" charset="0"/>
                <a:cs typeface="Nikosh" pitchFamily="2" charset="0"/>
              </a:rPr>
              <a:t> </a:t>
            </a:r>
            <a:r>
              <a:rPr lang="en-US" sz="2600" dirty="0" err="1">
                <a:solidFill>
                  <a:prstClr val="black"/>
                </a:solidFill>
                <a:latin typeface="Nikosh" pitchFamily="2" charset="0"/>
                <a:cs typeface="Nikosh" pitchFamily="2" charset="0"/>
              </a:rPr>
              <a:t>লিমিটেড</a:t>
            </a:r>
            <a:endParaRPr lang="bn-BD" sz="2600" dirty="0">
              <a:solidFill>
                <a:prstClr val="black"/>
              </a:solidFill>
              <a:latin typeface="Nikosh" pitchFamily="2" charset="0"/>
              <a:cs typeface="Nikosh" pitchFamily="2" charset="0"/>
            </a:endParaRPr>
          </a:p>
          <a:p>
            <a:pPr algn="ctr">
              <a:buNone/>
            </a:pPr>
            <a:endParaRPr lang="en-US" sz="2400" dirty="0" smtClean="0">
              <a:latin typeface="Nikosh" pitchFamily="2" charset="0"/>
              <a:cs typeface="Nikosh" pitchFamily="2" charset="0"/>
            </a:endParaRPr>
          </a:p>
          <a:p>
            <a:pPr algn="ctr">
              <a:buNone/>
            </a:pPr>
            <a:endParaRPr lang="bn-BD" sz="2400" dirty="0" smtClean="0">
              <a:latin typeface="Nikosh" pitchFamily="2" charset="0"/>
              <a:cs typeface="Nikosh" pitchFamily="2" charset="0"/>
            </a:endParaRPr>
          </a:p>
        </p:txBody>
      </p:sp>
      <p:sp>
        <p:nvSpPr>
          <p:cNvPr id="2" name="Title 1"/>
          <p:cNvSpPr>
            <a:spLocks noGrp="1"/>
          </p:cNvSpPr>
          <p:nvPr>
            <p:ph type="title"/>
          </p:nvPr>
        </p:nvSpPr>
        <p:spPr>
          <a:xfrm>
            <a:off x="2438400" y="609600"/>
            <a:ext cx="3124200" cy="1143000"/>
          </a:xfrm>
        </p:spPr>
        <p:txBody>
          <a:bodyPr/>
          <a:lstStyle/>
          <a:p>
            <a:pPr algn="ctr"/>
            <a:r>
              <a:rPr lang="bn-BD" dirty="0" smtClean="0">
                <a:latin typeface="Nikosh" pitchFamily="2" charset="0"/>
                <a:cs typeface="Nikosh" pitchFamily="2" charset="0"/>
              </a:rPr>
              <a:t>   বাড়ির কাজ</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mph" presetSubtype="0" fill="hold" grpId="1" nodeType="clickEffect">
                                  <p:stCondLst>
                                    <p:cond delay="0"/>
                                  </p:stCondLst>
                                  <p:childTnLst>
                                    <p:animClr clrSpc="hsl" dir="cw">
                                      <p:cBhvr override="childStyle">
                                        <p:cTn id="11" dur="500" fill="hold"/>
                                        <p:tgtEl>
                                          <p:spTgt spid="2"/>
                                        </p:tgtEl>
                                        <p:attrNameLst>
                                          <p:attrName>style.color</p:attrName>
                                        </p:attrNameLst>
                                      </p:cBhvr>
                                      <p:by>
                                        <p:hsl h="7200000" s="0" l="0"/>
                                      </p:by>
                                    </p:animClr>
                                    <p:animClr clrSpc="hsl" dir="cw">
                                      <p:cBhvr>
                                        <p:cTn id="12" dur="500" fill="hold"/>
                                        <p:tgtEl>
                                          <p:spTgt spid="2"/>
                                        </p:tgtEl>
                                        <p:attrNameLst>
                                          <p:attrName>fillcolor</p:attrName>
                                        </p:attrNameLst>
                                      </p:cBhvr>
                                      <p:by>
                                        <p:hsl h="7200000" s="0" l="0"/>
                                      </p:by>
                                    </p:animClr>
                                    <p:animClr clrSpc="hsl" dir="cw">
                                      <p:cBhvr>
                                        <p:cTn id="13" dur="500" fill="hold"/>
                                        <p:tgtEl>
                                          <p:spTgt spid="2"/>
                                        </p:tgtEl>
                                        <p:attrNameLst>
                                          <p:attrName>stroke.color</p:attrName>
                                        </p:attrNameLst>
                                      </p:cBhvr>
                                      <p:by>
                                        <p:hsl h="7200000" s="0" l="0"/>
                                      </p:by>
                                    </p:animClr>
                                    <p:set>
                                      <p:cBhvr>
                                        <p:cTn id="14"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43200" y="304800"/>
            <a:ext cx="4114800" cy="1000125"/>
          </a:xfrm>
        </p:spPr>
        <p:txBody>
          <a:bodyPr>
            <a:normAutofit/>
          </a:bodyPr>
          <a:lstStyle/>
          <a:p>
            <a:pPr algn="ctr"/>
            <a:r>
              <a:rPr lang="bn-BD" sz="5400" dirty="0" smtClean="0">
                <a:latin typeface="Nikosh" pitchFamily="2" charset="0"/>
                <a:cs typeface="Nikosh" pitchFamily="2" charset="0"/>
              </a:rPr>
              <a:t>ধন্যবাদ</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
        <p:nvSpPr>
          <p:cNvPr id="3" name="Content Placeholder 2"/>
          <p:cNvSpPr>
            <a:spLocks noGrp="1"/>
          </p:cNvSpPr>
          <p:nvPr>
            <p:ph idx="4294967295"/>
          </p:nvPr>
        </p:nvSpPr>
        <p:spPr>
          <a:xfrm>
            <a:off x="0" y="1825625"/>
            <a:ext cx="7886700" cy="4351338"/>
          </a:xfrm>
        </p:spPr>
        <p:txBody>
          <a:bodyPr/>
          <a:lstStyle/>
          <a:p>
            <a:pPr marL="0" indent="0" algn="ctr">
              <a:buNone/>
            </a:pPr>
            <a:r>
              <a:rPr lang="bn-IN" dirty="0" smtClean="0"/>
              <a:t> </a:t>
            </a:r>
            <a:endParaRPr lang="en-US" dirty="0"/>
          </a:p>
        </p:txBody>
      </p:sp>
      <p:pic>
        <p:nvPicPr>
          <p:cNvPr id="5" name="Picture 4"/>
          <p:cNvPicPr>
            <a:picLocks noChangeAspect="1"/>
          </p:cNvPicPr>
          <p:nvPr/>
        </p:nvPicPr>
        <p:blipFill>
          <a:blip r:embed="rId2"/>
          <a:stretch>
            <a:fillRect/>
          </a:stretch>
        </p:blipFill>
        <p:spPr>
          <a:xfrm>
            <a:off x="1143000" y="2057400"/>
            <a:ext cx="7086600" cy="4379226"/>
          </a:xfrm>
          <a:prstGeom prst="rect">
            <a:avLst/>
          </a:prstGeom>
        </p:spPr>
      </p:pic>
    </p:spTree>
    <p:extLst>
      <p:ext uri="{BB962C8B-B14F-4D97-AF65-F5344CB8AC3E}">
        <p14:creationId xmlns:p14="http://schemas.microsoft.com/office/powerpoint/2010/main" val="167760539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xit" presetSubtype="1" fill="hold" grpId="1" nodeType="clickEffect">
                                  <p:stCondLst>
                                    <p:cond delay="0"/>
                                  </p:stCondLst>
                                  <p:childTnLst>
                                    <p:animEffect transition="out" filter="wheel(1)">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57400"/>
            <a:ext cx="8534400" cy="2819400"/>
          </a:xfrm>
        </p:spPr>
        <p:txBody>
          <a:bodyPr>
            <a:normAutofit/>
          </a:bodyPr>
          <a:lstStyle/>
          <a:p>
            <a:pPr algn="ctr">
              <a:buNone/>
            </a:pPr>
            <a:r>
              <a:rPr lang="en-US" sz="4000" dirty="0">
                <a:latin typeface="Nikosh" pitchFamily="2" charset="0"/>
                <a:cs typeface="Nikosh" pitchFamily="2" charset="0"/>
              </a:rPr>
              <a:t>অ</a:t>
            </a:r>
            <a:r>
              <a:rPr lang="bn-BD" sz="4000" dirty="0" smtClean="0">
                <a:latin typeface="Nikosh" pitchFamily="2" charset="0"/>
                <a:cs typeface="Nikosh" pitchFamily="2" charset="0"/>
              </a:rPr>
              <a:t>ধ্যায়ঃ ৭   </a:t>
            </a:r>
          </a:p>
          <a:p>
            <a:pPr algn="ctr">
              <a:buNone/>
            </a:pPr>
            <a:r>
              <a:rPr lang="bn-BD" sz="4000" dirty="0" smtClean="0">
                <a:latin typeface="Nikosh" pitchFamily="2" charset="0"/>
                <a:cs typeface="Nikosh" pitchFamily="2" charset="0"/>
              </a:rPr>
              <a:t>আজকের পাঠ/পাঠ ঘোষনাঃ সরকারের অঙ্গসমুহ- আইন, শাসন ও বিচার বিভাগ  </a:t>
            </a:r>
          </a:p>
          <a:p>
            <a:pPr algn="ctr">
              <a:buNone/>
            </a:pPr>
            <a:endParaRPr lang="bn-BD" sz="2400" dirty="0" smtClean="0">
              <a:latin typeface="Nikosh" pitchFamily="2" charset="0"/>
              <a:cs typeface="Nikosh" pitchFamily="2" charset="0"/>
            </a:endParaRPr>
          </a:p>
        </p:txBody>
      </p:sp>
      <p:sp>
        <p:nvSpPr>
          <p:cNvPr id="2" name="Title 1"/>
          <p:cNvSpPr>
            <a:spLocks noGrp="1"/>
          </p:cNvSpPr>
          <p:nvPr>
            <p:ph type="title"/>
          </p:nvPr>
        </p:nvSpPr>
        <p:spPr>
          <a:xfrm>
            <a:off x="1066800" y="274638"/>
            <a:ext cx="6553200" cy="1143000"/>
          </a:xfrm>
        </p:spPr>
        <p:txBody>
          <a:bodyPr>
            <a:normAutofit/>
          </a:bodyPr>
          <a:lstStyle/>
          <a:p>
            <a:pPr algn="ctr"/>
            <a:r>
              <a:rPr lang="bn-BD" sz="4000" dirty="0" smtClean="0">
                <a:latin typeface="Nikosh" pitchFamily="2" charset="0"/>
                <a:cs typeface="Nikosh" pitchFamily="2" charset="0"/>
              </a:rPr>
              <a:t> মুল শিরোনামঃ সরকার কাঠামো</a:t>
            </a:r>
            <a:r>
              <a:rPr lang="en-US" sz="4000" dirty="0" smtClean="0">
                <a:latin typeface="Times New Roman" pitchFamily="18" charset="0"/>
                <a:cs typeface="Times New Roman" pitchFamily="18" charset="0"/>
              </a:rPr>
              <a:t> </a:t>
            </a:r>
            <a:endParaRPr lang="en-US" sz="4000" dirty="0">
              <a:latin typeface="Nikosh" pitchFamily="2" charset="0"/>
              <a:cs typeface="Nikosh" pitchFamily="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1"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80">
                                          <p:stCondLst>
                                            <p:cond delay="0"/>
                                          </p:stCondLst>
                                        </p:cTn>
                                        <p:tgtEl>
                                          <p:spTgt spid="2"/>
                                        </p:tgtEl>
                                      </p:cBhvr>
                                    </p:animEffect>
                                    <p:anim calcmode="lin" valueType="num">
                                      <p:cBhvr>
                                        <p:cTn id="2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6" dur="26">
                                          <p:stCondLst>
                                            <p:cond delay="650"/>
                                          </p:stCondLst>
                                        </p:cTn>
                                        <p:tgtEl>
                                          <p:spTgt spid="2"/>
                                        </p:tgtEl>
                                      </p:cBhvr>
                                      <p:to x="100000" y="60000"/>
                                    </p:animScale>
                                    <p:animScale>
                                      <p:cBhvr>
                                        <p:cTn id="27" dur="166" decel="50000">
                                          <p:stCondLst>
                                            <p:cond delay="676"/>
                                          </p:stCondLst>
                                        </p:cTn>
                                        <p:tgtEl>
                                          <p:spTgt spid="2"/>
                                        </p:tgtEl>
                                      </p:cBhvr>
                                      <p:to x="100000" y="100000"/>
                                    </p:animScale>
                                    <p:animScale>
                                      <p:cBhvr>
                                        <p:cTn id="28" dur="26">
                                          <p:stCondLst>
                                            <p:cond delay="1312"/>
                                          </p:stCondLst>
                                        </p:cTn>
                                        <p:tgtEl>
                                          <p:spTgt spid="2"/>
                                        </p:tgtEl>
                                      </p:cBhvr>
                                      <p:to x="100000" y="80000"/>
                                    </p:animScale>
                                    <p:animScale>
                                      <p:cBhvr>
                                        <p:cTn id="29" dur="166" decel="50000">
                                          <p:stCondLst>
                                            <p:cond delay="1338"/>
                                          </p:stCondLst>
                                        </p:cTn>
                                        <p:tgtEl>
                                          <p:spTgt spid="2"/>
                                        </p:tgtEl>
                                      </p:cBhvr>
                                      <p:to x="100000" y="100000"/>
                                    </p:animScale>
                                    <p:animScale>
                                      <p:cBhvr>
                                        <p:cTn id="30" dur="26">
                                          <p:stCondLst>
                                            <p:cond delay="1642"/>
                                          </p:stCondLst>
                                        </p:cTn>
                                        <p:tgtEl>
                                          <p:spTgt spid="2"/>
                                        </p:tgtEl>
                                      </p:cBhvr>
                                      <p:to x="100000" y="90000"/>
                                    </p:animScale>
                                    <p:animScale>
                                      <p:cBhvr>
                                        <p:cTn id="31" dur="166" decel="50000">
                                          <p:stCondLst>
                                            <p:cond delay="1668"/>
                                          </p:stCondLst>
                                        </p:cTn>
                                        <p:tgtEl>
                                          <p:spTgt spid="2"/>
                                        </p:tgtEl>
                                      </p:cBhvr>
                                      <p:to x="100000" y="100000"/>
                                    </p:animScale>
                                    <p:animScale>
                                      <p:cBhvr>
                                        <p:cTn id="32" dur="26">
                                          <p:stCondLst>
                                            <p:cond delay="1808"/>
                                          </p:stCondLst>
                                        </p:cTn>
                                        <p:tgtEl>
                                          <p:spTgt spid="2"/>
                                        </p:tgtEl>
                                      </p:cBhvr>
                                      <p:to x="100000" y="95000"/>
                                    </p:animScale>
                                    <p:animScale>
                                      <p:cBhvr>
                                        <p:cTn id="33"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sz="2800" dirty="0">
                <a:latin typeface="Calibri"/>
                <a:ea typeface="Calibri"/>
                <a:cs typeface="Vrinda"/>
              </a:rPr>
              <a:t>https://youtu.be/ZL1b6PaTRG8</a:t>
            </a:r>
            <a:endParaRPr lang="en-US" dirty="0"/>
          </a:p>
        </p:txBody>
      </p:sp>
      <p:sp>
        <p:nvSpPr>
          <p:cNvPr id="3" name="Title 2"/>
          <p:cNvSpPr>
            <a:spLocks noGrp="1"/>
          </p:cNvSpPr>
          <p:nvPr>
            <p:ph type="title"/>
          </p:nvPr>
        </p:nvSpPr>
        <p:spPr/>
        <p:txBody>
          <a:bodyPr/>
          <a:lstStyle/>
          <a:p>
            <a:pPr algn="ctr"/>
            <a:r>
              <a:rPr lang="en-US" sz="4000" dirty="0" err="1">
                <a:solidFill>
                  <a:srgbClr val="464646"/>
                </a:solidFill>
                <a:effectLst/>
                <a:latin typeface="Nikosh" pitchFamily="2" charset="0"/>
                <a:cs typeface="Nikosh" pitchFamily="2" charset="0"/>
              </a:rPr>
              <a:t>এসো</a:t>
            </a:r>
            <a:r>
              <a:rPr lang="en-US" sz="4000" dirty="0">
                <a:solidFill>
                  <a:srgbClr val="464646"/>
                </a:solidFill>
                <a:effectLst/>
                <a:latin typeface="Nikosh" pitchFamily="2" charset="0"/>
                <a:cs typeface="Nikosh" pitchFamily="2" charset="0"/>
              </a:rPr>
              <a:t> </a:t>
            </a:r>
            <a:r>
              <a:rPr lang="en-US" sz="4000" dirty="0" err="1">
                <a:solidFill>
                  <a:srgbClr val="464646"/>
                </a:solidFill>
                <a:effectLst/>
                <a:latin typeface="Nikosh" pitchFamily="2" charset="0"/>
                <a:cs typeface="Nikosh" pitchFamily="2" charset="0"/>
              </a:rPr>
              <a:t>বন্ধুরা</a:t>
            </a:r>
            <a:r>
              <a:rPr lang="en-US" sz="4000" dirty="0">
                <a:solidFill>
                  <a:srgbClr val="464646"/>
                </a:solidFill>
                <a:effectLst/>
                <a:latin typeface="Nikosh" pitchFamily="2" charset="0"/>
                <a:cs typeface="Nikosh" pitchFamily="2" charset="0"/>
              </a:rPr>
              <a:t> </a:t>
            </a:r>
            <a:r>
              <a:rPr lang="en-US" sz="4000" dirty="0" err="1">
                <a:solidFill>
                  <a:srgbClr val="464646"/>
                </a:solidFill>
                <a:effectLst/>
                <a:latin typeface="Nikosh" pitchFamily="2" charset="0"/>
                <a:cs typeface="Nikosh" pitchFamily="2" charset="0"/>
              </a:rPr>
              <a:t>আমার</a:t>
            </a:r>
            <a:r>
              <a:rPr lang="en-US" sz="4000" dirty="0">
                <a:solidFill>
                  <a:srgbClr val="464646"/>
                </a:solidFill>
                <a:effectLst/>
                <a:latin typeface="Nikosh" pitchFamily="2" charset="0"/>
                <a:cs typeface="Nikosh" pitchFamily="2" charset="0"/>
              </a:rPr>
              <a:t> </a:t>
            </a:r>
            <a:r>
              <a:rPr lang="en-US" sz="4000" dirty="0" err="1">
                <a:solidFill>
                  <a:srgbClr val="464646"/>
                </a:solidFill>
                <a:effectLst/>
                <a:latin typeface="Nikosh" pitchFamily="2" charset="0"/>
                <a:cs typeface="Nikosh" pitchFamily="2" charset="0"/>
              </a:rPr>
              <a:t>একটি</a:t>
            </a:r>
            <a:r>
              <a:rPr lang="en-US" sz="4000" dirty="0">
                <a:solidFill>
                  <a:srgbClr val="464646"/>
                </a:solidFill>
                <a:effectLst/>
                <a:latin typeface="Nikosh" pitchFamily="2" charset="0"/>
                <a:cs typeface="Nikosh" pitchFamily="2" charset="0"/>
              </a:rPr>
              <a:t> </a:t>
            </a:r>
            <a:r>
              <a:rPr lang="en-US" sz="4000" dirty="0" err="1">
                <a:solidFill>
                  <a:srgbClr val="464646"/>
                </a:solidFill>
                <a:effectLst/>
                <a:latin typeface="Nikosh" pitchFamily="2" charset="0"/>
                <a:cs typeface="Nikosh" pitchFamily="2" charset="0"/>
              </a:rPr>
              <a:t>ভিডিও</a:t>
            </a:r>
            <a:r>
              <a:rPr lang="en-US" sz="4000" dirty="0">
                <a:solidFill>
                  <a:srgbClr val="464646"/>
                </a:solidFill>
                <a:effectLst/>
                <a:latin typeface="Nikosh" pitchFamily="2" charset="0"/>
                <a:cs typeface="Nikosh" pitchFamily="2" charset="0"/>
              </a:rPr>
              <a:t> </a:t>
            </a:r>
            <a:r>
              <a:rPr lang="en-US" sz="4000" dirty="0" err="1">
                <a:solidFill>
                  <a:srgbClr val="464646"/>
                </a:solidFill>
                <a:effectLst/>
                <a:latin typeface="Nikosh" pitchFamily="2" charset="0"/>
                <a:cs typeface="Nikosh" pitchFamily="2" charset="0"/>
              </a:rPr>
              <a:t>ক্লাস</a:t>
            </a:r>
            <a:r>
              <a:rPr lang="en-US" sz="4000" dirty="0">
                <a:solidFill>
                  <a:srgbClr val="464646"/>
                </a:solidFill>
                <a:effectLst/>
                <a:latin typeface="Nikosh" pitchFamily="2" charset="0"/>
                <a:cs typeface="Nikosh" pitchFamily="2" charset="0"/>
              </a:rPr>
              <a:t> </a:t>
            </a:r>
            <a:r>
              <a:rPr lang="en-US" sz="4000">
                <a:solidFill>
                  <a:srgbClr val="464646"/>
                </a:solidFill>
                <a:effectLst/>
                <a:latin typeface="Nikosh" pitchFamily="2" charset="0"/>
                <a:cs typeface="Nikosh" pitchFamily="2" charset="0"/>
              </a:rPr>
              <a:t>দেখ</a:t>
            </a:r>
            <a:endParaRPr lang="en-US"/>
          </a:p>
        </p:txBody>
      </p:sp>
    </p:spTree>
    <p:extLst>
      <p:ext uri="{BB962C8B-B14F-4D97-AF65-F5344CB8AC3E}">
        <p14:creationId xmlns:p14="http://schemas.microsoft.com/office/powerpoint/2010/main" val="3149980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071" y="1869745"/>
            <a:ext cx="3372703" cy="4496937"/>
          </a:xfrm>
          <a:prstGeom prst="rect">
            <a:avLst/>
          </a:prstGeom>
        </p:spPr>
      </p:pic>
      <p:pic>
        <p:nvPicPr>
          <p:cNvPr id="4" name="Picture 3"/>
          <p:cNvPicPr>
            <a:picLocks noChangeAspect="1"/>
          </p:cNvPicPr>
          <p:nvPr/>
        </p:nvPicPr>
        <p:blipFill>
          <a:blip r:embed="rId3"/>
          <a:stretch>
            <a:fillRect/>
          </a:stretch>
        </p:blipFill>
        <p:spPr>
          <a:xfrm>
            <a:off x="559914" y="1972102"/>
            <a:ext cx="4399835" cy="4394579"/>
          </a:xfrm>
          <a:prstGeom prst="rect">
            <a:avLst/>
          </a:prstGeom>
        </p:spPr>
      </p:pic>
      <p:sp>
        <p:nvSpPr>
          <p:cNvPr id="6" name="TextBox 5"/>
          <p:cNvSpPr txBox="1"/>
          <p:nvPr/>
        </p:nvSpPr>
        <p:spPr>
          <a:xfrm>
            <a:off x="2133600" y="609600"/>
            <a:ext cx="5254965" cy="707886"/>
          </a:xfrm>
          <a:prstGeom prst="rect">
            <a:avLst/>
          </a:prstGeom>
          <a:noFill/>
        </p:spPr>
        <p:txBody>
          <a:bodyPr wrap="square" rtlCol="0">
            <a:spAutoFit/>
          </a:bodyPr>
          <a:lstStyle/>
          <a:p>
            <a:pPr algn="ctr"/>
            <a:r>
              <a:rPr lang="en-US" sz="4000"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endParaRPr lang="en-US" sz="4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Tree>
    <p:extLst>
      <p:ext uri="{BB962C8B-B14F-4D97-AF65-F5344CB8AC3E}">
        <p14:creationId xmlns:p14="http://schemas.microsoft.com/office/powerpoint/2010/main" val="178219925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mph" presetSubtype="0" fill="hold" grpId="1" nodeType="clickEffect">
                                  <p:stCondLst>
                                    <p:cond delay="0"/>
                                  </p:stCondLst>
                                  <p:childTnLst>
                                    <p:animClr clrSpc="hsl" dir="cw">
                                      <p:cBhvr override="childStyle">
                                        <p:cTn id="11" dur="500" fill="hold"/>
                                        <p:tgtEl>
                                          <p:spTgt spid="6">
                                            <p:txEl>
                                              <p:pRg st="0" end="0"/>
                                            </p:txEl>
                                          </p:spTgt>
                                        </p:tgtEl>
                                        <p:attrNameLst>
                                          <p:attrName>style.color</p:attrName>
                                        </p:attrNameLst>
                                      </p:cBhvr>
                                      <p:by>
                                        <p:hsl h="0" s="-70588" l="0"/>
                                      </p:by>
                                    </p:animClr>
                                    <p:animClr clrSpc="hsl" dir="cw">
                                      <p:cBhvr>
                                        <p:cTn id="12" dur="500" fill="hold"/>
                                        <p:tgtEl>
                                          <p:spTgt spid="6">
                                            <p:txEl>
                                              <p:pRg st="0" end="0"/>
                                            </p:txEl>
                                          </p:spTgt>
                                        </p:tgtEl>
                                        <p:attrNameLst>
                                          <p:attrName>fillcolor</p:attrName>
                                        </p:attrNameLst>
                                      </p:cBhvr>
                                      <p:by>
                                        <p:hsl h="0" s="-70588" l="0"/>
                                      </p:by>
                                    </p:animClr>
                                    <p:animClr clrSpc="hsl" dir="cw">
                                      <p:cBhvr>
                                        <p:cTn id="13" dur="500" fill="hold"/>
                                        <p:tgtEl>
                                          <p:spTgt spid="6">
                                            <p:txEl>
                                              <p:pRg st="0" end="0"/>
                                            </p:txEl>
                                          </p:spTgt>
                                        </p:tgtEl>
                                        <p:attrNameLst>
                                          <p:attrName>stroke.color</p:attrName>
                                        </p:attrNameLst>
                                      </p:cBhvr>
                                      <p:by>
                                        <p:hsl h="0" s="-70588" l="0"/>
                                      </p:by>
                                    </p:animClr>
                                    <p:set>
                                      <p:cBhvr>
                                        <p:cTn id="14"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6" grpI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90600" y="1600200"/>
            <a:ext cx="6705600" cy="4371092"/>
          </a:xfrm>
          <a:prstGeom prst="rect">
            <a:avLst/>
          </a:prstGeom>
        </p:spPr>
      </p:pic>
      <p:sp>
        <p:nvSpPr>
          <p:cNvPr id="2" name="Title 1"/>
          <p:cNvSpPr>
            <a:spLocks noGrp="1"/>
          </p:cNvSpPr>
          <p:nvPr>
            <p:ph type="title"/>
          </p:nvPr>
        </p:nvSpPr>
        <p:spPr>
          <a:xfrm>
            <a:off x="1143000" y="274638"/>
            <a:ext cx="6477000" cy="1143000"/>
          </a:xfrm>
        </p:spPr>
        <p:txBody>
          <a:bodyPr>
            <a:normAutofit fontScale="90000"/>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b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b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1" nodeType="clickEffect">
                                  <p:stCondLst>
                                    <p:cond delay="0"/>
                                  </p:stCondLst>
                                  <p:childTnLst>
                                    <p:animEffect transition="out" filter="fade">
                                      <p:cBhvr>
                                        <p:cTn id="12" dur="500" tmFilter="0, 0; .2, .5; .8, .5; 1, 0"/>
                                        <p:tgtEl>
                                          <p:spTgt spid="2"/>
                                        </p:tgtEl>
                                      </p:cBhvr>
                                    </p:animEffect>
                                    <p:animScale>
                                      <p:cBhvr>
                                        <p:cTn id="13"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33400" y="1600200"/>
            <a:ext cx="3073482" cy="4495800"/>
          </a:xfrm>
          <a:prstGeom prst="rect">
            <a:avLst/>
          </a:prstGeom>
        </p:spPr>
      </p:pic>
      <p:sp>
        <p:nvSpPr>
          <p:cNvPr id="2" name="Title 1"/>
          <p:cNvSpPr>
            <a:spLocks noGrp="1"/>
          </p:cNvSpPr>
          <p:nvPr>
            <p:ph type="title"/>
          </p:nvPr>
        </p:nvSpPr>
        <p:spPr>
          <a:xfrm>
            <a:off x="1066800" y="274638"/>
            <a:ext cx="67056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5" name="Content Placeholder 3" descr="Aristotle.jpg"/>
          <p:cNvPicPr>
            <a:picLocks noChangeAspect="1"/>
          </p:cNvPicPr>
          <p:nvPr/>
        </p:nvPicPr>
        <p:blipFill>
          <a:blip r:embed="rId3"/>
          <a:stretch>
            <a:fillRect/>
          </a:stretch>
        </p:blipFill>
        <p:spPr>
          <a:xfrm>
            <a:off x="4163796" y="1447800"/>
            <a:ext cx="4525963" cy="47244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istotle.jpg"/>
          <p:cNvPicPr>
            <a:picLocks noGrp="1" noChangeAspect="1"/>
          </p:cNvPicPr>
          <p:nvPr>
            <p:ph idx="1"/>
          </p:nvPr>
        </p:nvPicPr>
        <p:blipFill>
          <a:blip r:embed="rId2"/>
          <a:stretch>
            <a:fillRect/>
          </a:stretch>
        </p:blipFill>
        <p:spPr>
          <a:xfrm>
            <a:off x="685800" y="2057400"/>
            <a:ext cx="3658397" cy="4343400"/>
          </a:xfrm>
        </p:spPr>
      </p:pic>
      <p:sp>
        <p:nvSpPr>
          <p:cNvPr id="2" name="Title 1"/>
          <p:cNvSpPr>
            <a:spLocks noGrp="1"/>
          </p:cNvSpPr>
          <p:nvPr>
            <p:ph type="title"/>
          </p:nvPr>
        </p:nvSpPr>
        <p:spPr>
          <a:xfrm>
            <a:off x="1295400" y="274638"/>
            <a:ext cx="66294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5" name="Content Placeholder 3"/>
          <p:cNvPicPr>
            <a:picLocks noChangeAspect="1"/>
          </p:cNvPicPr>
          <p:nvPr/>
        </p:nvPicPr>
        <p:blipFill>
          <a:blip r:embed="rId3"/>
          <a:stretch>
            <a:fillRect/>
          </a:stretch>
        </p:blipFill>
        <p:spPr>
          <a:xfrm>
            <a:off x="5029200" y="1981200"/>
            <a:ext cx="3369855" cy="4493141"/>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62</TotalTime>
  <Words>1870</Words>
  <Application>Microsoft Office PowerPoint</Application>
  <PresentationFormat>On-screen Show (4:3)</PresentationFormat>
  <Paragraphs>228</Paragraphs>
  <Slides>38</Slides>
  <Notes>0</Notes>
  <HiddenSlides>0</HiddenSlides>
  <MMClips>0</MMClips>
  <ScaleCrop>false</ScaleCrop>
  <HeadingPairs>
    <vt:vector size="4" baseType="variant">
      <vt:variant>
        <vt:lpstr>Theme</vt:lpstr>
      </vt:variant>
      <vt:variant>
        <vt:i4>4</vt:i4>
      </vt:variant>
      <vt:variant>
        <vt:lpstr>Slide Titles</vt:lpstr>
      </vt:variant>
      <vt:variant>
        <vt:i4>38</vt:i4>
      </vt:variant>
    </vt:vector>
  </HeadingPairs>
  <TitlesOfParts>
    <vt:vector size="42" baseType="lpstr">
      <vt:lpstr>Concourse</vt:lpstr>
      <vt:lpstr>Theme1</vt:lpstr>
      <vt:lpstr>1_Theme1</vt:lpstr>
      <vt:lpstr>Flow</vt:lpstr>
      <vt:lpstr>        শুভেচ্ছা/ স্বাগতম</vt:lpstr>
      <vt:lpstr>শিক্ষক পরিচিতি</vt:lpstr>
      <vt:lpstr>  পাঠ পরিচিতি</vt:lpstr>
      <vt:lpstr> মুল শিরোনামঃ সরকার কাঠামো </vt:lpstr>
      <vt:lpstr>এসো বন্ধুরা আমার একটি ভিডিও ক্লাস দেখ</vt:lpstr>
      <vt:lpstr>PowerPoint Presentation</vt:lpstr>
      <vt:lpstr>নিচের  ছবি গুলো লক্ষ্য করি  </vt:lpstr>
      <vt:lpstr>নিচের  ছবি গুলো লক্ষ্য করি</vt:lpstr>
      <vt:lpstr>নিচের  ছবি গুলো লক্ষ্য করি</vt:lpstr>
      <vt:lpstr>নিচের  ছবি গুলো লক্ষ্য করি</vt:lpstr>
      <vt:lpstr>নিচের  ছবি গুলো লক্ষ্য করি</vt:lpstr>
      <vt:lpstr>নিচের  ছবি গুলো লক্ষ্য করি</vt:lpstr>
      <vt:lpstr>প্রারম্ভিক বক্তব্য</vt:lpstr>
      <vt:lpstr>   শিখন ফল </vt:lpstr>
      <vt:lpstr> শিখন ফলের আলোকে প্রশ্ন  </vt:lpstr>
      <vt:lpstr>   একক কাজের প্রশ্ন</vt:lpstr>
      <vt:lpstr>একক কাজের সমাধান</vt:lpstr>
      <vt:lpstr>জোড়ায় কাজ</vt:lpstr>
      <vt:lpstr>PowerPoint Presentation</vt:lpstr>
      <vt:lpstr>   জোড়ায় কাজের প্রশ্ন</vt:lpstr>
      <vt:lpstr>জোড়ায় কাজের সমাধান</vt:lpstr>
      <vt:lpstr>দলীয় কাজ</vt:lpstr>
      <vt:lpstr>দলীয় কাজ</vt:lpstr>
      <vt:lpstr>PowerPoint Presentation</vt:lpstr>
      <vt:lpstr>     দলীয় কাজের প্রশ্ন </vt:lpstr>
      <vt:lpstr>দলীয় কাজের সমাধান </vt:lpstr>
      <vt:lpstr>দলীয় কাজের সমাধান </vt:lpstr>
      <vt:lpstr>মুল্যায়ন</vt:lpstr>
      <vt:lpstr>জ্ঞান মুলক,অনুধাবন মুলক, প্রয়োগ মুলক প্রশ্ন  (ক) </vt:lpstr>
      <vt:lpstr>মুল্যায়ন</vt:lpstr>
      <vt:lpstr>জ্ঞান মুলক,অনুধাবন মুলক, প্রয়োগ মুলক প্রশ্ন  (খ) </vt:lpstr>
      <vt:lpstr>মুল্যায়ন</vt:lpstr>
      <vt:lpstr>জ্ঞান মুলক,অনুধাবন মুলক, প্রয়োগ মুলক প্রশ্ন  (গ) </vt:lpstr>
      <vt:lpstr>মুল্যায়ন</vt:lpstr>
      <vt:lpstr>জ্ঞান মুলক,অনুধাবন মুলক, প্রয়োগ মুলক প্রশ্ন  (ঘ) </vt:lpstr>
      <vt:lpstr>     সমাধান</vt:lpstr>
      <vt:lpstr>   বাড়ির কাজ</vt:lpstr>
      <vt:lpstr>ধন্যবাদ</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শুভেচ্ছা / স্বাগতম</dc:title>
  <dc:creator>USER</dc:creator>
  <cp:lastModifiedBy>Windows User</cp:lastModifiedBy>
  <cp:revision>24</cp:revision>
  <dcterms:created xsi:type="dcterms:W3CDTF">2006-08-16T00:00:00Z</dcterms:created>
  <dcterms:modified xsi:type="dcterms:W3CDTF">2020-09-20T01:00:09Z</dcterms:modified>
</cp:coreProperties>
</file>