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8"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280072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370405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154138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395524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345206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181798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269999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345315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334994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26245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F0F2FF7-7AA2-49CA-9526-2D59F4B28A4B}" type="datetimeFigureOut">
              <a:rPr lang="en-US" smtClean="0"/>
              <a:t>9/20/2020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DDA411-0047-4F71-8764-461AC04C7D5A}" type="slidenum">
              <a:rPr lang="en-US" smtClean="0"/>
              <a:t>‹#›</a:t>
            </a:fld>
            <a:endParaRPr lang="en-US"/>
          </a:p>
        </p:txBody>
      </p:sp>
    </p:spTree>
    <p:extLst>
      <p:ext uri="{BB962C8B-B14F-4D97-AF65-F5344CB8AC3E}">
        <p14:creationId xmlns:p14="http://schemas.microsoft.com/office/powerpoint/2010/main" val="57322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7010400"/>
          </a:xfrm>
          <a:prstGeom prst="frame">
            <a:avLst>
              <a:gd name="adj1" fmla="val 2234"/>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228600" y="245533"/>
            <a:ext cx="11751733" cy="6485467"/>
          </a:xfrm>
          <a:prstGeom prst="frame">
            <a:avLst>
              <a:gd name="adj1" fmla="val 1273"/>
            </a:avLst>
          </a:prstGeom>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304800" y="6146800"/>
            <a:ext cx="11573933" cy="499533"/>
          </a:xfrm>
          <a:prstGeom prst="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 name="TextBox 9"/>
          <p:cNvSpPr txBox="1"/>
          <p:nvPr userDrawn="1"/>
        </p:nvSpPr>
        <p:spPr>
          <a:xfrm>
            <a:off x="4718669" y="6219336"/>
            <a:ext cx="2771593" cy="369332"/>
          </a:xfrm>
          <a:prstGeom prst="rect">
            <a:avLst/>
          </a:prstGeom>
          <a:noFill/>
        </p:spPr>
        <p:txBody>
          <a:bodyPr wrap="none" rtlCol="0">
            <a:spAutoFit/>
          </a:bodyPr>
          <a:lstStyle/>
          <a:p>
            <a:r>
              <a:rPr lang="en-US" dirty="0" smtClean="0"/>
              <a:t>Shirinmirpur99@gmail.com</a:t>
            </a:r>
            <a:endParaRPr lang="en-US" dirty="0"/>
          </a:p>
        </p:txBody>
      </p:sp>
    </p:spTree>
    <p:extLst>
      <p:ext uri="{BB962C8B-B14F-4D97-AF65-F5344CB8AC3E}">
        <p14:creationId xmlns:p14="http://schemas.microsoft.com/office/powerpoint/2010/main" val="250937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98329"/>
          </a:xfrm>
          <a:prstGeom prst="rect">
            <a:avLst/>
          </a:prstGeom>
        </p:spPr>
      </p:pic>
    </p:spTree>
    <p:extLst>
      <p:ext uri="{BB962C8B-B14F-4D97-AF65-F5344CB8AC3E}">
        <p14:creationId xmlns:p14="http://schemas.microsoft.com/office/powerpoint/2010/main" val="4064932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11" y="3491220"/>
            <a:ext cx="10328987" cy="2677656"/>
          </a:xfrm>
          <a:prstGeom prst="rect">
            <a:avLst/>
          </a:prstGeom>
          <a:noFill/>
        </p:spPr>
        <p:txBody>
          <a:bodyPr wrap="square" rtlCol="0">
            <a:spAutoFit/>
          </a:bodyPr>
          <a:lstStyle/>
          <a:p>
            <a:r>
              <a:rPr lang="as-IN" sz="2400" dirty="0">
                <a:latin typeface="NikoshBAN" panose="02000000000000000000" pitchFamily="2" charset="0"/>
                <a:cs typeface="NikoshBAN" panose="02000000000000000000" pitchFamily="2" charset="0"/>
              </a:rPr>
              <a:t>ই-স্বাস্থ্য সেবা হচ্ছে ইন্টারনেট ও মোবাইল ফোনের মাধ্যমে পরিচালিত স্বাস্থ্য সেবা।</a:t>
            </a:r>
            <a:r>
              <a:rPr lang="as-IN" sz="2400" dirty="0" smtClean="0">
                <a:latin typeface="NikoshBAN" panose="02000000000000000000" pitchFamily="2" charset="0"/>
                <a:cs typeface="NikoshBAN" panose="02000000000000000000" pitchFamily="2" charset="0"/>
              </a:rPr>
              <a:t/>
            </a:r>
            <a:br>
              <a:rPr lang="as-IN" sz="2400" dirty="0" smtClean="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বিভিন্ন সরকারি স্বাস্থ্য কেন্দ্রে কর্মরত চিকিৎসকরা এখন মোবাইল ফোনে স্বাস্থ্য পরামর্শ দিয়ে থাকেন। এজন্য দেশের সকল সরকারি হাসপাতালে একটি করে মোবাইল ফোন দেওয়া হয়েছে। দেশের যেকোনো নাগরিক এভাবে যেকোনো চিকিৎসকের পরামর্শ পেতে পারে। বর্তমানে দেশের অনেক হাসপাতালে টেলিমেডিসিন সেবা চালু হয়েছে। এর মাধ্যমে রোগী উপজেলা থেকে জেলা সদরে না এসেও বিশেষজ্ঞ চিকিৎসকের পরামর্শ ও সেবা পাচ্ছে।</a:t>
            </a:r>
            <a:r>
              <a:rPr lang="as-IN" sz="2400" dirty="0" smtClean="0">
                <a:latin typeface="NikoshBAN" panose="02000000000000000000" pitchFamily="2" charset="0"/>
                <a:cs typeface="NikoshBAN" panose="02000000000000000000" pitchFamily="2" charset="0"/>
              </a:rPr>
              <a:t/>
            </a:r>
            <a:br>
              <a:rPr lang="as-IN" sz="2400" dirty="0" smtClean="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এছাড়া বর্তমানে বিভিন্ন প্যাথোলজি ও ডায়াগনস্টিক সেন্টার থেকে মোবাইল ফোনের মাধ্যমে রোগীরা তথ্য সেবা পাচ্ছে।</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596050" y="664096"/>
            <a:ext cx="3650358" cy="584775"/>
          </a:xfrm>
          <a:prstGeom prst="rect">
            <a:avLst/>
          </a:prstGeom>
        </p:spPr>
        <p:txBody>
          <a:bodyPr wrap="none">
            <a:spAutoFit/>
          </a:bodyPr>
          <a:lstStyle/>
          <a:p>
            <a:r>
              <a:rPr lang="bn-BD" sz="3200" b="1" dirty="0" smtClean="0">
                <a:latin typeface="NikoshBAN" panose="02000000000000000000" pitchFamily="2" charset="0"/>
                <a:cs typeface="NikoshBAN" panose="02000000000000000000" pitchFamily="2" charset="0"/>
              </a:rPr>
              <a:t>ই-স্বাস্থ্যসেবা  সমন্ধে ব্যাখ্যা </a:t>
            </a:r>
            <a:endParaRPr lang="en-US" sz="3200" b="1"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7128284" y="664096"/>
            <a:ext cx="4381500" cy="2466975"/>
          </a:xfrm>
          <a:prstGeom prst="rect">
            <a:avLst/>
          </a:prstGeom>
        </p:spPr>
      </p:pic>
    </p:spTree>
    <p:extLst>
      <p:ext uri="{BB962C8B-B14F-4D97-AF65-F5344CB8AC3E}">
        <p14:creationId xmlns:p14="http://schemas.microsoft.com/office/powerpoint/2010/main" val="984890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0353" y="298764"/>
            <a:ext cx="2717411" cy="923330"/>
          </a:xfrm>
          <a:prstGeom prst="rect">
            <a:avLst/>
          </a:prstGeom>
          <a:noFill/>
        </p:spPr>
        <p:txBody>
          <a:bodyPr wrap="none" rtlCol="0">
            <a:spAutoFit/>
          </a:bodyPr>
          <a:lstStyle/>
          <a:p>
            <a:r>
              <a:rPr lang="en-US" sz="5400" u="sng" dirty="0" err="1" smtClean="0">
                <a:latin typeface="NikoshBAN" panose="02000000000000000000" pitchFamily="2" charset="0"/>
                <a:cs typeface="NikoshBAN" panose="02000000000000000000" pitchFamily="2" charset="0"/>
              </a:rPr>
              <a:t>দলগত</a:t>
            </a:r>
            <a:r>
              <a:rPr lang="en-US" sz="5400" u="sng" dirty="0" smtClean="0">
                <a:latin typeface="NikoshBAN" panose="02000000000000000000" pitchFamily="2" charset="0"/>
                <a:cs typeface="NikoshBAN" panose="02000000000000000000" pitchFamily="2" charset="0"/>
              </a:rPr>
              <a:t> </a:t>
            </a:r>
            <a:r>
              <a:rPr lang="en-US" sz="5400" u="sng" dirty="0" err="1" smtClean="0">
                <a:latin typeface="NikoshBAN" panose="02000000000000000000" pitchFamily="2" charset="0"/>
                <a:cs typeface="NikoshBAN" panose="02000000000000000000" pitchFamily="2" charset="0"/>
              </a:rPr>
              <a:t>কাজ</a:t>
            </a:r>
            <a:endParaRPr lang="en-US" sz="5400" u="sng" dirty="0">
              <a:latin typeface="NikoshBAN" panose="02000000000000000000" pitchFamily="2" charset="0"/>
              <a:cs typeface="NikoshBAN" panose="02000000000000000000" pitchFamily="2" charset="0"/>
            </a:endParaRPr>
          </a:p>
        </p:txBody>
      </p:sp>
      <p:sp>
        <p:nvSpPr>
          <p:cNvPr id="5" name="Rectangle 4"/>
          <p:cNvSpPr/>
          <p:nvPr/>
        </p:nvSpPr>
        <p:spPr>
          <a:xfrm>
            <a:off x="1237307" y="3123942"/>
            <a:ext cx="9970883" cy="1200329"/>
          </a:xfrm>
          <a:prstGeom prst="rect">
            <a:avLst/>
          </a:prstGeom>
        </p:spPr>
        <p:txBody>
          <a:bodyPr wrap="square">
            <a:spAutoFit/>
          </a:bodyPr>
          <a:lstStyle/>
          <a:p>
            <a:pPr marL="571500" indent="-571500" algn="just">
              <a:buFont typeface="Wingdings" panose="05000000000000000000" pitchFamily="2" charset="2"/>
              <a:buChar char="q"/>
            </a:pPr>
            <a:r>
              <a:rPr lang="as-IN" sz="3600" b="0" i="0" dirty="0" smtClean="0">
                <a:solidFill>
                  <a:srgbClr val="232323"/>
                </a:solidFill>
                <a:effectLst/>
                <a:latin typeface="NikoshBAN" panose="02000000000000000000" pitchFamily="2" charset="0"/>
                <a:cs typeface="NikoshBAN" panose="02000000000000000000" pitchFamily="2" charset="0"/>
              </a:rPr>
              <a:t>বাংলাদেশের ই-স্বাস্থ্যসেবা ও যাচাইযোগ্য জাতীয় পরিচয়পত্রের সম্ভাব্য ভূমিকা</a:t>
            </a:r>
            <a:r>
              <a:rPr lang="en-US" sz="3600" b="0" i="0" dirty="0" smtClean="0">
                <a:solidFill>
                  <a:srgbClr val="232323"/>
                </a:solidFill>
                <a:effectLst/>
                <a:latin typeface="NikoshBAN" panose="02000000000000000000" pitchFamily="2" charset="0"/>
                <a:cs typeface="NikoshBAN" panose="02000000000000000000" pitchFamily="2" charset="0"/>
              </a:rPr>
              <a:t> </a:t>
            </a:r>
            <a:r>
              <a:rPr lang="en-US" sz="3600" b="0" i="0" dirty="0" err="1" smtClean="0">
                <a:solidFill>
                  <a:srgbClr val="232323"/>
                </a:solidFill>
                <a:effectLst/>
                <a:latin typeface="NikoshBAN" panose="02000000000000000000" pitchFamily="2" charset="0"/>
                <a:cs typeface="NikoshBAN" panose="02000000000000000000" pitchFamily="2" charset="0"/>
              </a:rPr>
              <a:t>লেখ</a:t>
            </a:r>
            <a:r>
              <a:rPr lang="en-US" sz="3600" dirty="0">
                <a:solidFill>
                  <a:srgbClr val="232323"/>
                </a:solidFill>
                <a:latin typeface="NikoshBAN" panose="02000000000000000000" pitchFamily="2" charset="0"/>
                <a:cs typeface="NikoshBAN" panose="02000000000000000000" pitchFamily="2" charset="0"/>
              </a:rPr>
              <a:t>।</a:t>
            </a:r>
            <a:endParaRPr lang="as-IN" sz="3600" b="0" i="0" dirty="0">
              <a:solidFill>
                <a:srgbClr val="23232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1174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8741" y="283850"/>
            <a:ext cx="2010487" cy="1015663"/>
          </a:xfrm>
          <a:prstGeom prst="rect">
            <a:avLst/>
          </a:prstGeom>
        </p:spPr>
        <p:txBody>
          <a:bodyPr wrap="none">
            <a:spAutoFit/>
          </a:bodyPr>
          <a:lstStyle/>
          <a:p>
            <a:pPr algn="ctr"/>
            <a:r>
              <a:rPr lang="en-US" sz="6000" b="1" u="sng" dirty="0" err="1" smtClean="0">
                <a:latin typeface="NikoshBAN" panose="02000000000000000000" pitchFamily="2" charset="0"/>
                <a:cs typeface="NikoshBAN" panose="02000000000000000000" pitchFamily="2" charset="0"/>
              </a:rPr>
              <a:t>মূল্যায়ন</a:t>
            </a:r>
            <a:endParaRPr lang="en-US" sz="6000" b="1" u="sng" dirty="0">
              <a:latin typeface="NikoshBAN" panose="02000000000000000000" pitchFamily="2" charset="0"/>
              <a:cs typeface="NikoshBAN" panose="02000000000000000000" pitchFamily="2" charset="0"/>
            </a:endParaRPr>
          </a:p>
        </p:txBody>
      </p:sp>
      <p:sp>
        <p:nvSpPr>
          <p:cNvPr id="5" name="Rectangle 4"/>
          <p:cNvSpPr/>
          <p:nvPr/>
        </p:nvSpPr>
        <p:spPr>
          <a:xfrm>
            <a:off x="2064670" y="2384255"/>
            <a:ext cx="6160661" cy="2123658"/>
          </a:xfrm>
          <a:prstGeom prst="rect">
            <a:avLst/>
          </a:prstGeom>
        </p:spPr>
        <p:txBody>
          <a:bodyPr wrap="none">
            <a:spAutoFit/>
          </a:bodyPr>
          <a:lstStyle/>
          <a:p>
            <a:pPr marL="571500" indent="-571500">
              <a:buFont typeface="Wingdings" panose="05000000000000000000" pitchFamily="2" charset="2"/>
              <a:buChar char="Ø"/>
            </a:pPr>
            <a:r>
              <a:rPr lang="bn-IN" sz="4400" dirty="0">
                <a:latin typeface="NikoshBAN" panose="02000000000000000000" pitchFamily="2" charset="0"/>
                <a:cs typeface="NikoshBAN" panose="02000000000000000000" pitchFamily="2" charset="0"/>
              </a:rPr>
              <a:t>ই-সার্ভিস </a:t>
            </a:r>
            <a:r>
              <a:rPr lang="en-GB" sz="4400" dirty="0" err="1">
                <a:latin typeface="NikoshBAN" panose="02000000000000000000" pitchFamily="2" charset="0"/>
                <a:cs typeface="NikoshBAN" panose="02000000000000000000" pitchFamily="2" charset="0"/>
              </a:rPr>
              <a:t>কী</a:t>
            </a:r>
            <a:r>
              <a:rPr lang="en-GB" sz="4400" dirty="0">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Ø"/>
            </a:pPr>
            <a:r>
              <a:rPr lang="as-IN" sz="4400" dirty="0">
                <a:latin typeface="NikoshBAN" panose="02000000000000000000" pitchFamily="2" charset="0"/>
                <a:cs typeface="NikoshBAN" panose="02000000000000000000" pitchFamily="2" charset="0"/>
              </a:rPr>
              <a:t>ই-স্বাস্থ্যসেবা কোনটির অন্তর্ভুক্ত?</a:t>
            </a:r>
            <a:endParaRPr lang="en-US" sz="44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bn-BD" sz="4400" dirty="0">
                <a:latin typeface="NikoshBAN" panose="02000000000000000000" pitchFamily="2" charset="0"/>
                <a:cs typeface="NikoshBAN" panose="02000000000000000000" pitchFamily="2" charset="0"/>
              </a:rPr>
              <a:t>ই-স্বাস্থ্যসেবা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5624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6979" y="344031"/>
            <a:ext cx="2153154" cy="769441"/>
          </a:xfrm>
          <a:prstGeom prst="rect">
            <a:avLst/>
          </a:prstGeom>
          <a:noFill/>
        </p:spPr>
        <p:txBody>
          <a:bodyPr wrap="none" rtlCol="0">
            <a:spAutoFit/>
          </a:bodyPr>
          <a:lstStyle/>
          <a:p>
            <a:r>
              <a:rPr lang="en-US" sz="4400" dirty="0" err="1" smtClean="0">
                <a:latin typeface="NikoshBAN" panose="02000000000000000000" pitchFamily="2" charset="0"/>
                <a:cs typeface="NikoshBAN" panose="02000000000000000000" pitchFamily="2" charset="0"/>
              </a:rPr>
              <a:t>বাড়ীর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কাজ</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1794819" y="2970033"/>
            <a:ext cx="8377473" cy="1323439"/>
          </a:xfrm>
          <a:prstGeom prst="rect">
            <a:avLst/>
          </a:prstGeom>
        </p:spPr>
        <p:txBody>
          <a:bodyPr wrap="square">
            <a:spAutoFit/>
          </a:bodyPr>
          <a:lstStyle/>
          <a:p>
            <a:pPr algn="just"/>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খাতে</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বাংলাদেশ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সরকারের</a:t>
            </a:r>
            <a:r>
              <a:rPr lang="en-US" sz="4000" dirty="0" smtClean="0">
                <a:latin typeface="NikoshBAN" panose="02000000000000000000" pitchFamily="2" charset="0"/>
                <a:cs typeface="NikoshBAN" panose="02000000000000000000" pitchFamily="2" charset="0"/>
              </a:rPr>
              <a:t> ই-</a:t>
            </a:r>
            <a:r>
              <a:rPr lang="en-US" sz="4000" dirty="0" err="1" smtClean="0">
                <a:latin typeface="NikoshBAN" panose="02000000000000000000" pitchFamily="2" charset="0"/>
                <a:cs typeface="NikoshBAN" panose="02000000000000000000" pitchFamily="2" charset="0"/>
              </a:rPr>
              <a:t>সেবা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প্রয়োজন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80513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407" y="1521540"/>
            <a:ext cx="5941050" cy="3154710"/>
          </a:xfrm>
          <a:prstGeom prst="rect">
            <a:avLst/>
          </a:prstGeom>
        </p:spPr>
        <p:txBody>
          <a:bodyPr wrap="none">
            <a:spAutoFit/>
          </a:bodyPr>
          <a:lstStyle/>
          <a:p>
            <a:pPr algn="ctr"/>
            <a:r>
              <a:rPr lang="bn-BD" sz="19900" dirty="0" smtClean="0">
                <a:latin typeface="NikoshBAN" pitchFamily="2" charset="0"/>
                <a:cs typeface="NikoshBAN" pitchFamily="2" charset="0"/>
              </a:rPr>
              <a:t>ধন্যবাদ</a:t>
            </a:r>
            <a:endParaRPr lang="en-US" sz="19900" dirty="0">
              <a:latin typeface="NikoshBAN" pitchFamily="2" charset="0"/>
              <a:cs typeface="NikoshBAN" pitchFamily="2" charset="0"/>
            </a:endParaRPr>
          </a:p>
        </p:txBody>
      </p:sp>
    </p:spTree>
    <p:extLst>
      <p:ext uri="{BB962C8B-B14F-4D97-AF65-F5344CB8AC3E}">
        <p14:creationId xmlns:p14="http://schemas.microsoft.com/office/powerpoint/2010/main" val="158260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5853" y="3296020"/>
            <a:ext cx="6048451" cy="3154710"/>
          </a:xfrm>
          <a:prstGeom prst="rect">
            <a:avLst/>
          </a:prstGeom>
        </p:spPr>
        <p:txBody>
          <a:bodyPr wrap="none">
            <a:spAutoFit/>
          </a:bodyPr>
          <a:lstStyle/>
          <a:p>
            <a:pPr algn="ctr"/>
            <a:r>
              <a:rPr lang="bn-BD" sz="19900" dirty="0">
                <a:latin typeface="NikoshBAN" panose="02000000000000000000" pitchFamily="2" charset="0"/>
                <a:cs typeface="NikoshBAN" panose="02000000000000000000" pitchFamily="2" charset="0"/>
              </a:rPr>
              <a:t>স্বাগতম</a:t>
            </a:r>
            <a:endParaRPr lang="en-US" sz="199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429" y="199733"/>
            <a:ext cx="5275349" cy="527534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9" y="125388"/>
            <a:ext cx="5174360" cy="3037123"/>
          </a:xfrm>
          <a:prstGeom prst="rect">
            <a:avLst/>
          </a:prstGeom>
        </p:spPr>
      </p:pic>
    </p:spTree>
    <p:extLst>
      <p:ext uri="{BB962C8B-B14F-4D97-AF65-F5344CB8AC3E}">
        <p14:creationId xmlns:p14="http://schemas.microsoft.com/office/powerpoint/2010/main" val="2666717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495" y="3834040"/>
            <a:ext cx="6096000" cy="2246769"/>
          </a:xfrm>
          <a:prstGeom prst="rect">
            <a:avLst/>
          </a:prstGeom>
        </p:spPr>
        <p:txBody>
          <a:bodyPr>
            <a:spAutoFit/>
          </a:bodyPr>
          <a:lstStyle/>
          <a:p>
            <a:r>
              <a:rPr lang="en-US" sz="2800" dirty="0" err="1" smtClean="0">
                <a:latin typeface="NikoshBAN" panose="02000000000000000000" pitchFamily="2" charset="0"/>
                <a:cs typeface="NikoshBAN" panose="02000000000000000000" pitchFamily="2" charset="0"/>
              </a:rPr>
              <a:t>মোছাঃ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সুলতানা</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পাইলট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বিদ্যালয়</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কুষ্টিয়া</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en-US" sz="2800" b="1" dirty="0" smtClean="0">
                <a:latin typeface="Baskerville Old Face" panose="02020602080505020303" pitchFamily="18" charset="0"/>
                <a:cs typeface="NikoshBAN" panose="02000000000000000000" pitchFamily="2" charset="0"/>
              </a:rPr>
              <a:t>shirinmirpur99@gmail.com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64" y="411829"/>
            <a:ext cx="2785128" cy="3324533"/>
          </a:xfrm>
          <a:prstGeom prst="rect">
            <a:avLst/>
          </a:prstGeom>
        </p:spPr>
      </p:pic>
      <p:cxnSp>
        <p:nvCxnSpPr>
          <p:cNvPr id="7" name="Straight Connector 6"/>
          <p:cNvCxnSpPr/>
          <p:nvPr/>
        </p:nvCxnSpPr>
        <p:spPr>
          <a:xfrm>
            <a:off x="5567881" y="334978"/>
            <a:ext cx="54321" cy="58485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09900" y="3731332"/>
            <a:ext cx="6096000" cy="2246769"/>
          </a:xfrm>
          <a:prstGeom prst="rect">
            <a:avLst/>
          </a:prstGeom>
        </p:spPr>
        <p:txBody>
          <a:bodyPr>
            <a:spAutoFit/>
          </a:bodyPr>
          <a:lstStyle/>
          <a:p>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তথ্য</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যোগাযোগ</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প্রযুক্তি</a:t>
            </a:r>
            <a:endPar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নবম</a:t>
            </a:r>
            <a:endPar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a:t>
            </a:r>
            <a:endPar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৫০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তারিখঃ২০/০৯/২০২০</a:t>
            </a:r>
            <a:endPar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2" name="Picture 11" descr="Info Lab Bd: নবম ও দশম শ্রেণির তথ্য ও যোগাযোগ প্রযুক্তি / ICT Text Book  Class 9-10">
            <a:extLst>
              <a:ext uri="{FF2B5EF4-FFF2-40B4-BE49-F238E27FC236}">
                <a16:creationId xmlns:lc="http://schemas.openxmlformats.org/drawingml/2006/lockedCanvas" xmlns:a16="http://schemas.microsoft.com/office/drawing/2014/main" xmlns="" id="{0EE83E21-7A82-41EA-B2BD-5BEF46D4A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468" y="661082"/>
            <a:ext cx="2847244" cy="290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241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1465" y="488887"/>
            <a:ext cx="2821606" cy="369332"/>
          </a:xfrm>
          <a:prstGeom prst="rect">
            <a:avLst/>
          </a:prstGeom>
          <a:noFill/>
        </p:spPr>
        <p:txBody>
          <a:bodyPr wrap="none" rtlCol="0">
            <a:spAutoFit/>
          </a:bodyPr>
          <a:lstStyle/>
          <a:p>
            <a:r>
              <a:rPr lang="en-US" dirty="0" err="1" smtClean="0"/>
              <a:t>এসো</a:t>
            </a:r>
            <a:r>
              <a:rPr lang="en-US" dirty="0" smtClean="0"/>
              <a:t>  </a:t>
            </a:r>
            <a:r>
              <a:rPr lang="en-US" dirty="0" err="1" smtClean="0"/>
              <a:t>আমরা</a:t>
            </a:r>
            <a:r>
              <a:rPr lang="en-US" dirty="0" smtClean="0"/>
              <a:t> </a:t>
            </a:r>
            <a:r>
              <a:rPr lang="en-US" dirty="0" err="1" smtClean="0"/>
              <a:t>কিছু</a:t>
            </a:r>
            <a:r>
              <a:rPr lang="en-US" dirty="0" smtClean="0"/>
              <a:t> </a:t>
            </a:r>
            <a:r>
              <a:rPr lang="en-US" dirty="0" err="1" smtClean="0"/>
              <a:t>ছবি</a:t>
            </a:r>
            <a:r>
              <a:rPr lang="en-US" dirty="0" smtClean="0"/>
              <a:t> </a:t>
            </a:r>
            <a:r>
              <a:rPr lang="en-US" dirty="0" err="1" smtClean="0"/>
              <a:t>দেখি</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77" y="1142906"/>
            <a:ext cx="3713431" cy="2381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130" y="1099878"/>
            <a:ext cx="3578760" cy="24673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726" y="3684759"/>
            <a:ext cx="3118332" cy="22707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6227" y="1099878"/>
            <a:ext cx="3530850" cy="242427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6478" y="3679329"/>
            <a:ext cx="3820563" cy="2295956"/>
          </a:xfrm>
          <a:prstGeom prst="rect">
            <a:avLst/>
          </a:prstGeom>
        </p:spPr>
      </p:pic>
    </p:spTree>
    <p:extLst>
      <p:ext uri="{BB962C8B-B14F-4D97-AF65-F5344CB8AC3E}">
        <p14:creationId xmlns:p14="http://schemas.microsoft.com/office/powerpoint/2010/main" val="35407451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9984" y="353085"/>
            <a:ext cx="3029997" cy="923330"/>
          </a:xfrm>
          <a:prstGeom prst="rect">
            <a:avLst/>
          </a:prstGeom>
          <a:noFill/>
        </p:spPr>
        <p:txBody>
          <a:bodyPr wrap="none" rtlCol="0">
            <a:spAutoFit/>
          </a:bodyPr>
          <a:lstStyle/>
          <a:p>
            <a:r>
              <a:rPr lang="en-US" sz="5400" dirty="0" err="1" smtClean="0">
                <a:latin typeface="NikoshBAN" panose="02000000000000000000" pitchFamily="2" charset="0"/>
                <a:cs typeface="NikoshBAN" panose="02000000000000000000" pitchFamily="2" charset="0"/>
              </a:rPr>
              <a:t>আজকের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পাঠ</a:t>
            </a:r>
            <a:endParaRPr lang="en-US" sz="5400" dirty="0">
              <a:latin typeface="NikoshBAN" panose="02000000000000000000" pitchFamily="2" charset="0"/>
              <a:cs typeface="NikoshBAN" panose="02000000000000000000" pitchFamily="2" charset="0"/>
            </a:endParaRPr>
          </a:p>
        </p:txBody>
      </p:sp>
      <p:sp>
        <p:nvSpPr>
          <p:cNvPr id="5" name="Rectangle 4"/>
          <p:cNvSpPr/>
          <p:nvPr/>
        </p:nvSpPr>
        <p:spPr>
          <a:xfrm>
            <a:off x="1961014" y="4267375"/>
            <a:ext cx="7907935" cy="1446550"/>
          </a:xfrm>
          <a:prstGeom prst="rect">
            <a:avLst/>
          </a:prstGeom>
        </p:spPr>
        <p:txBody>
          <a:bodyPr wrap="none">
            <a:spAutoFit/>
          </a:bodyPr>
          <a:lstStyle/>
          <a:p>
            <a:pPr algn="ctr"/>
            <a:r>
              <a:rPr lang="bn-BD" sz="8800" dirty="0" smtClean="0">
                <a:ln w="0"/>
                <a:solidFill>
                  <a:schemeClr val="tx1"/>
                </a:solidFill>
                <a:latin typeface="NikoshBAN" panose="02000000000000000000" pitchFamily="2" charset="0"/>
                <a:cs typeface="NikoshBAN" panose="02000000000000000000" pitchFamily="2" charset="0"/>
              </a:rPr>
              <a:t>ই-সা</a:t>
            </a:r>
            <a:r>
              <a:rPr lang="en-US" sz="8800" dirty="0" err="1" smtClean="0">
                <a:ln w="0"/>
                <a:solidFill>
                  <a:schemeClr val="tx1"/>
                </a:solidFill>
                <a:latin typeface="NikoshBAN" panose="02000000000000000000" pitchFamily="2" charset="0"/>
                <a:cs typeface="NikoshBAN" panose="02000000000000000000" pitchFamily="2" charset="0"/>
              </a:rPr>
              <a:t>র্ভি</a:t>
            </a:r>
            <a:r>
              <a:rPr lang="bn-BD" sz="8800" dirty="0" smtClean="0">
                <a:ln w="0"/>
                <a:solidFill>
                  <a:schemeClr val="tx1"/>
                </a:solidFill>
                <a:latin typeface="NikoshBAN" panose="02000000000000000000" pitchFamily="2" charset="0"/>
                <a:cs typeface="NikoshBAN" panose="02000000000000000000" pitchFamily="2" charset="0"/>
              </a:rPr>
              <a:t>স ও বাংলাদেশ</a:t>
            </a:r>
            <a:endParaRPr lang="en-US" sz="8800" dirty="0">
              <a:ln w="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88" y="1454554"/>
            <a:ext cx="4495586" cy="2634682"/>
          </a:xfrm>
          <a:prstGeom prst="rect">
            <a:avLst/>
          </a:prstGeom>
        </p:spPr>
      </p:pic>
    </p:spTree>
    <p:extLst>
      <p:ext uri="{BB962C8B-B14F-4D97-AF65-F5344CB8AC3E}">
        <p14:creationId xmlns:p14="http://schemas.microsoft.com/office/powerpoint/2010/main" val="9349472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5617" y="380245"/>
            <a:ext cx="1766830" cy="769441"/>
          </a:xfrm>
          <a:prstGeom prst="rect">
            <a:avLst/>
          </a:prstGeom>
          <a:noFill/>
        </p:spPr>
        <p:txBody>
          <a:bodyPr wrap="none" rtlCol="0">
            <a:spAutoFit/>
          </a:bodyPr>
          <a:lstStyle/>
          <a:p>
            <a:pPr algn="ctr"/>
            <a:r>
              <a:rPr lang="bn-BD" sz="4400" dirty="0" smtClean="0">
                <a:latin typeface="NikoshBAN" panose="02000000000000000000" pitchFamily="2" charset="0"/>
                <a:cs typeface="NikoshBAN" panose="02000000000000000000" pitchFamily="2" charset="0"/>
              </a:rPr>
              <a:t>শিখনফল</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715224" y="1276538"/>
            <a:ext cx="3874779" cy="461665"/>
          </a:xfrm>
          <a:prstGeom prst="rect">
            <a:avLst/>
          </a:prstGeom>
          <a:noFill/>
        </p:spPr>
        <p:txBody>
          <a:bodyPr wrap="none" rtlCol="0">
            <a:spAutoFit/>
          </a:bodyPr>
          <a:lstStyle/>
          <a:p>
            <a:r>
              <a:rPr lang="en-US" sz="2400" dirty="0" err="1" smtClean="0"/>
              <a:t>এই</a:t>
            </a:r>
            <a:r>
              <a:rPr lang="en-US" sz="2400" dirty="0" smtClean="0"/>
              <a:t> </a:t>
            </a:r>
            <a:r>
              <a:rPr lang="en-US" sz="2400" dirty="0" err="1" smtClean="0"/>
              <a:t>পাঠ</a:t>
            </a:r>
            <a:r>
              <a:rPr lang="en-US" sz="2400" dirty="0" smtClean="0"/>
              <a:t> </a:t>
            </a:r>
            <a:r>
              <a:rPr lang="en-US" sz="2400" dirty="0" err="1" smtClean="0"/>
              <a:t>শেষে</a:t>
            </a:r>
            <a:r>
              <a:rPr lang="en-US" sz="2400" dirty="0" smtClean="0"/>
              <a:t> </a:t>
            </a:r>
            <a:r>
              <a:rPr lang="en-US" sz="2400" dirty="0" err="1" smtClean="0"/>
              <a:t>শিক্ষার্থীরা</a:t>
            </a:r>
            <a:r>
              <a:rPr lang="en-US" sz="2400" dirty="0" smtClean="0"/>
              <a:t>………</a:t>
            </a:r>
            <a:endParaRPr lang="en-US" sz="2400" dirty="0"/>
          </a:p>
        </p:txBody>
      </p:sp>
      <p:sp>
        <p:nvSpPr>
          <p:cNvPr id="6" name="Rectangle 5"/>
          <p:cNvSpPr/>
          <p:nvPr/>
        </p:nvSpPr>
        <p:spPr>
          <a:xfrm>
            <a:off x="715224" y="3199066"/>
            <a:ext cx="7120860" cy="1938992"/>
          </a:xfrm>
          <a:prstGeom prst="rect">
            <a:avLst/>
          </a:prstGeom>
        </p:spPr>
        <p:txBody>
          <a:bodyPr wrap="none">
            <a:spAutoFit/>
          </a:bodyPr>
          <a:lstStyle/>
          <a:p>
            <a:pPr marL="342900" lvl="0" indent="-342900">
              <a:buFont typeface="+mj-lt"/>
              <a:buAutoNum type="arabicPeriod"/>
            </a:pPr>
            <a:r>
              <a:rPr lang="en-US" sz="4000" dirty="0">
                <a:latin typeface="NikoshBAN" panose="02000000000000000000" pitchFamily="2" charset="0"/>
                <a:cs typeface="NikoshBAN" panose="02000000000000000000" pitchFamily="2" charset="0"/>
              </a:rPr>
              <a:t>ই- </a:t>
            </a:r>
            <a:r>
              <a:rPr lang="en-US" sz="4000" dirty="0" err="1">
                <a:latin typeface="NikoshBAN" panose="02000000000000000000" pitchFamily="2" charset="0"/>
                <a:cs typeface="NikoshBAN" panose="02000000000000000000" pitchFamily="2" charset="0"/>
              </a:rPr>
              <a:t>সার্ভিস</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 </a:t>
            </a:r>
          </a:p>
          <a:p>
            <a:pPr marL="342900" lvl="0" indent="-342900">
              <a:buFont typeface="+mj-lt"/>
              <a:buAutoNum type="arabicPeriod"/>
            </a:pPr>
            <a:r>
              <a:rPr lang="bn-BD" sz="4000" dirty="0">
                <a:latin typeface="NikoshBAN" panose="02000000000000000000" pitchFamily="2" charset="0"/>
                <a:cs typeface="NikoshBAN" panose="02000000000000000000" pitchFamily="2" charset="0"/>
              </a:rPr>
              <a:t>ই-স্বাস্থ্যসেবা  সমন্ধে ব্যাখ্যা করতে পারবে</a:t>
            </a:r>
            <a:r>
              <a:rPr lang="en-US" sz="4000" dirty="0">
                <a:latin typeface="NikoshBAN" panose="02000000000000000000" pitchFamily="2" charset="0"/>
                <a:cs typeface="NikoshBAN" panose="02000000000000000000" pitchFamily="2" charset="0"/>
              </a:rPr>
              <a:t>;</a:t>
            </a:r>
          </a:p>
          <a:p>
            <a:pPr marL="342900" lvl="0" indent="-342900">
              <a:buFont typeface="+mj-lt"/>
              <a:buAutoNum type="arabicPeriod"/>
            </a:pPr>
            <a:r>
              <a:rPr lang="bn-IN" sz="4000" dirty="0" smtClean="0">
                <a:latin typeface="NikoshBAN" panose="02000000000000000000" pitchFamily="2" charset="0"/>
                <a:cs typeface="NikoshBAN" panose="02000000000000000000" pitchFamily="2" charset="0"/>
              </a:rPr>
              <a:t>ই-সার্ভিসের </a:t>
            </a:r>
            <a:r>
              <a:rPr lang="bn-IN" sz="4000" dirty="0">
                <a:latin typeface="NikoshBAN" panose="02000000000000000000" pitchFamily="2" charset="0"/>
                <a:cs typeface="NikoshBAN" panose="02000000000000000000" pitchFamily="2" charset="0"/>
              </a:rPr>
              <a:t>সুবিধা বর্ণনা করতে পারবে</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829466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655" y="3855536"/>
            <a:ext cx="10713268" cy="1815882"/>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ই শব্দের অর্থ ইলেক্টিক</a:t>
            </a:r>
          </a:p>
          <a:p>
            <a:r>
              <a:rPr lang="as-IN" sz="2800" dirty="0">
                <a:latin typeface="NikoshBAN" panose="02000000000000000000" pitchFamily="2" charset="0"/>
                <a:cs typeface="NikoshBAN" panose="02000000000000000000" pitchFamily="2" charset="0"/>
              </a:rPr>
              <a:t>আর ই সার্ভিস শব্দের অর্থ ইলেক্ট্রিক সেবা।</a:t>
            </a:r>
          </a:p>
          <a:p>
            <a:r>
              <a:rPr lang="as-IN" sz="2800" dirty="0">
                <a:latin typeface="NikoshBAN" panose="02000000000000000000" pitchFamily="2" charset="0"/>
                <a:cs typeface="NikoshBAN" panose="02000000000000000000" pitchFamily="2" charset="0"/>
              </a:rPr>
              <a:t>ইন্টারনেট অনলাইনে আপনি যে সেবা পাবেন তাই ই হচ্ছে ই সার্ভিস বা ইললেক্ট্রিক সেবা।</a:t>
            </a:r>
          </a:p>
          <a:p>
            <a:r>
              <a:rPr lang="as-IN" sz="2800" dirty="0">
                <a:latin typeface="NikoshBAN" panose="02000000000000000000" pitchFamily="2" charset="0"/>
                <a:cs typeface="NikoshBAN" panose="02000000000000000000" pitchFamily="2" charset="0"/>
              </a:rPr>
              <a:t>তবে তা বিভিন্ন কর্মক্ষেত্রে বিভিন্ন রকম হিসাবে পরিগণিত হয়</a:t>
            </a:r>
            <a:r>
              <a:rPr lang="as-IN" dirty="0">
                <a:latin typeface="NikoshBAN" panose="02000000000000000000" pitchFamily="2" charset="0"/>
                <a:cs typeface="NikoshBAN" panose="02000000000000000000" pitchFamily="2" charset="0"/>
              </a:rPr>
              <a:t>।</a:t>
            </a:r>
          </a:p>
        </p:txBody>
      </p:sp>
      <p:sp>
        <p:nvSpPr>
          <p:cNvPr id="5" name="Rectangle 4"/>
          <p:cNvSpPr/>
          <p:nvPr/>
        </p:nvSpPr>
        <p:spPr>
          <a:xfrm>
            <a:off x="449655" y="537348"/>
            <a:ext cx="2311851" cy="646331"/>
          </a:xfrm>
          <a:prstGeom prst="rect">
            <a:avLst/>
          </a:prstGeom>
        </p:spPr>
        <p:txBody>
          <a:bodyPr wrap="none">
            <a:spAutoFit/>
          </a:bodyPr>
          <a:lstStyle/>
          <a:p>
            <a:r>
              <a:rPr lang="en-US" sz="3600" b="1" dirty="0" smtClean="0">
                <a:latin typeface="NikoshBAN" panose="02000000000000000000" pitchFamily="2" charset="0"/>
                <a:cs typeface="NikoshBAN" panose="02000000000000000000" pitchFamily="2" charset="0"/>
              </a:rPr>
              <a:t>ই- </a:t>
            </a:r>
            <a:r>
              <a:rPr lang="en-US" sz="3600" b="1" dirty="0" err="1" smtClean="0">
                <a:latin typeface="NikoshBAN" panose="02000000000000000000" pitchFamily="2" charset="0"/>
                <a:cs typeface="NikoshBAN" panose="02000000000000000000" pitchFamily="2" charset="0"/>
              </a:rPr>
              <a:t>সার্ভিস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endParaRPr lang="en-US" sz="36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56" y="860513"/>
            <a:ext cx="3559521" cy="1853917"/>
          </a:xfrm>
          <a:prstGeom prst="rect">
            <a:avLst/>
          </a:prstGeom>
        </p:spPr>
      </p:pic>
    </p:spTree>
    <p:extLst>
      <p:ext uri="{BB962C8B-B14F-4D97-AF65-F5344CB8AC3E}">
        <p14:creationId xmlns:p14="http://schemas.microsoft.com/office/powerpoint/2010/main" val="1310203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0359" y="1176950"/>
            <a:ext cx="3965419" cy="830997"/>
          </a:xfrm>
          <a:prstGeom prst="rect">
            <a:avLst/>
          </a:prstGeom>
          <a:noFill/>
        </p:spPr>
        <p:txBody>
          <a:bodyPr wrap="square" rtlCol="0">
            <a:spAutoFit/>
          </a:bodyPr>
          <a:lstStyle/>
          <a:p>
            <a:pPr marL="285750" indent="-285750">
              <a:buFont typeface="Wingdings" panose="05000000000000000000" pitchFamily="2" charset="2"/>
              <a:buChar char="Ø"/>
            </a:pPr>
            <a:r>
              <a:rPr lang="en-US" sz="4800" dirty="0" smtClean="0">
                <a:latin typeface="NikoshBAN" panose="02000000000000000000" pitchFamily="2" charset="0"/>
                <a:cs typeface="NikoshBAN" panose="02000000000000000000" pitchFamily="2" charset="0"/>
              </a:rPr>
              <a:t>ই-</a:t>
            </a:r>
            <a:r>
              <a:rPr lang="en-US" sz="4800" dirty="0" err="1" smtClean="0">
                <a:latin typeface="NikoshBAN" panose="02000000000000000000" pitchFamily="2" charset="0"/>
                <a:cs typeface="NikoshBAN" panose="02000000000000000000" pitchFamily="2" charset="0"/>
              </a:rPr>
              <a:t>সার্ভিসের</a:t>
            </a:r>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নাম</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2009869" y="2580237"/>
            <a:ext cx="6409854" cy="2554545"/>
          </a:xfrm>
          <a:prstGeom prst="rect">
            <a:avLst/>
          </a:prstGeom>
          <a:noFill/>
        </p:spPr>
        <p:txBody>
          <a:bodyPr wrap="square" rtlCol="0">
            <a:spAutoFit/>
          </a:bodyPr>
          <a:lstStyle/>
          <a:p>
            <a:pPr marL="571500" indent="-57150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তথ্য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সার্ভিস</a:t>
            </a:r>
            <a:r>
              <a:rPr lang="en-US" sz="4000" dirty="0" smtClean="0">
                <a:latin typeface="NikoshBAN" panose="02000000000000000000" pitchFamily="2" charset="0"/>
                <a:cs typeface="NikoshBAN" panose="02000000000000000000" pitchFamily="2" charset="0"/>
              </a:rPr>
              <a:t> </a:t>
            </a:r>
          </a:p>
          <a:p>
            <a:pPr marL="571500" indent="-57150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ভূমি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মন্ত্রণালয়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সার্ভিস</a:t>
            </a:r>
            <a:endParaRPr lang="en-US" sz="4000" dirty="0" smtClean="0">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এলআইসি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অফ</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ইন্ডিয়া</a:t>
            </a:r>
            <a:r>
              <a:rPr lang="en-US" sz="4000" dirty="0" smtClean="0">
                <a:latin typeface="NikoshBAN" panose="02000000000000000000" pitchFamily="2" charset="0"/>
                <a:cs typeface="NikoshBAN" panose="02000000000000000000" pitchFamily="2" charset="0"/>
              </a:rPr>
              <a:t> ই –</a:t>
            </a:r>
            <a:r>
              <a:rPr lang="en-US" sz="4000" dirty="0" err="1" smtClean="0">
                <a:latin typeface="NikoshBAN" panose="02000000000000000000" pitchFamily="2" charset="0"/>
                <a:cs typeface="NikoshBAN" panose="02000000000000000000" pitchFamily="2" charset="0"/>
              </a:rPr>
              <a:t>সার্ভিস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ইত্যাদি</a:t>
            </a:r>
            <a:r>
              <a:rPr lang="en-US" sz="400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9401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9369" y="2381062"/>
            <a:ext cx="5703683" cy="1323439"/>
          </a:xfrm>
          <a:prstGeom prst="rect">
            <a:avLst/>
          </a:prstGeom>
          <a:noFill/>
        </p:spPr>
        <p:txBody>
          <a:bodyPr wrap="square" rtlCol="0">
            <a:spAutoFit/>
          </a:bodyPr>
          <a:lstStyle/>
          <a:p>
            <a:pPr marL="571500" indent="-571500">
              <a:buFont typeface="Wingdings" panose="05000000000000000000" pitchFamily="2" charset="2"/>
              <a:buChar char="q"/>
            </a:pPr>
            <a:r>
              <a:rPr lang="en-US" sz="4000" dirty="0" smtClean="0">
                <a:latin typeface="NikoshBAN" panose="02000000000000000000" pitchFamily="2" charset="0"/>
                <a:cs typeface="NikoshBAN" panose="02000000000000000000" pitchFamily="2" charset="0"/>
              </a:rPr>
              <a:t>ই-</a:t>
            </a:r>
            <a:r>
              <a:rPr lang="en-US" sz="4000" dirty="0" err="1" smtClean="0">
                <a:latin typeface="NikoshBAN" panose="02000000000000000000" pitchFamily="2" charset="0"/>
                <a:cs typeface="NikoshBAN" panose="02000000000000000000" pitchFamily="2" charset="0"/>
              </a:rPr>
              <a:t>সার্ভিসের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কয়েকটি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বৈশিষ্ট্য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4409038" y="470780"/>
            <a:ext cx="2815628" cy="1015663"/>
          </a:xfrm>
          <a:prstGeom prst="rect">
            <a:avLst/>
          </a:prstGeom>
          <a:noFill/>
        </p:spPr>
        <p:txBody>
          <a:bodyPr wrap="square" rtlCol="0">
            <a:spAutoFit/>
          </a:bodyPr>
          <a:lstStyle/>
          <a:p>
            <a:r>
              <a:rPr lang="en-US" sz="6000" u="sng" dirty="0" err="1" smtClean="0">
                <a:latin typeface="NikoshBAN" panose="02000000000000000000" pitchFamily="2" charset="0"/>
                <a:cs typeface="NikoshBAN" panose="02000000000000000000" pitchFamily="2" charset="0"/>
              </a:rPr>
              <a:t>একক</a:t>
            </a:r>
            <a:r>
              <a:rPr lang="en-US" sz="6000" u="sng" dirty="0" smtClean="0">
                <a:latin typeface="NikoshBAN" panose="02000000000000000000" pitchFamily="2" charset="0"/>
                <a:cs typeface="NikoshBAN" panose="02000000000000000000" pitchFamily="2" charset="0"/>
              </a:rPr>
              <a:t> </a:t>
            </a:r>
            <a:r>
              <a:rPr lang="en-US" sz="6000" u="sng" dirty="0" err="1" smtClean="0">
                <a:latin typeface="NikoshBAN" panose="02000000000000000000" pitchFamily="2" charset="0"/>
                <a:cs typeface="NikoshBAN" panose="02000000000000000000" pitchFamily="2" charset="0"/>
              </a:rPr>
              <a:t>কাজ</a:t>
            </a:r>
            <a:endParaRPr lang="en-US" sz="6000"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5225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151</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Baskerville Old Face</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18</cp:revision>
  <dcterms:created xsi:type="dcterms:W3CDTF">2020-09-20T07:32:59Z</dcterms:created>
  <dcterms:modified xsi:type="dcterms:W3CDTF">2020-09-20T14:07:40Z</dcterms:modified>
</cp:coreProperties>
</file>