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19-Sep-2020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6000">
                <a:srgbClr val="EAF244"/>
              </a:gs>
              <a:gs pos="35000">
                <a:schemeClr val="bg1"/>
              </a:gs>
              <a:gs pos="94000">
                <a:schemeClr val="bg1"/>
              </a:gs>
              <a:gs pos="57000">
                <a:schemeClr val="bg1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26609"/>
            <a:ext cx="12192000" cy="6594866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2205" y="259492"/>
            <a:ext cx="197708" cy="6341205"/>
          </a:xfrm>
          <a:prstGeom prst="rect">
            <a:avLst/>
          </a:prstGeom>
          <a:gradFill flip="none" rotWithShape="1">
            <a:gsLst>
              <a:gs pos="19000">
                <a:srgbClr val="0070C0"/>
              </a:gs>
              <a:gs pos="44000">
                <a:srgbClr val="FF0000"/>
              </a:gs>
              <a:gs pos="77000">
                <a:srgbClr val="0070C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966157" y="259492"/>
            <a:ext cx="197708" cy="6341205"/>
          </a:xfrm>
          <a:prstGeom prst="rect">
            <a:avLst/>
          </a:prstGeom>
          <a:gradFill flip="none" rotWithShape="1">
            <a:gsLst>
              <a:gs pos="19000">
                <a:srgbClr val="0070C0"/>
              </a:gs>
              <a:gs pos="44000">
                <a:srgbClr val="FF0000"/>
              </a:gs>
              <a:gs pos="77000">
                <a:srgbClr val="0070C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26609"/>
            <a:ext cx="12192000" cy="132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600697"/>
            <a:ext cx="12192000" cy="132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19-Sep-2020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19-Sep-2020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19-Sep-2020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9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19-Sep-2020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7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19-Sep-2020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8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19-Sep-2020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3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19-Sep-2020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19-Sep-2020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1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19-Sep-2020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A85E-40D8-437E-8BB8-EBAEAC02B895}" type="datetimeFigureOut">
              <a:rPr lang="en-US" smtClean="0"/>
              <a:t>19-Sep-2020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A85E-40D8-437E-8BB8-EBAEAC02B895}" type="datetimeFigureOut">
              <a:rPr lang="en-US" smtClean="0"/>
              <a:t>19-Sep-2020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4EEC-12CE-4B9C-A60C-1889DB2AC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9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19142340">
            <a:off x="1738248" y="2173487"/>
            <a:ext cx="3694039" cy="2215154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11500" b="1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15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1500" b="1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1500" b="1" dirty="0" err="1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407963"/>
            <a:ext cx="11465170" cy="60772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142340">
            <a:off x="-401472" y="1701621"/>
            <a:ext cx="6082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 rot="19142340">
            <a:off x="1738247" y="2173485"/>
            <a:ext cx="3694039" cy="2215154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1500" b="1" dirty="0" err="1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15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1500" b="1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8589EE-9944-4117-B4AE-3F00F526E6D0}"/>
              </a:ext>
            </a:extLst>
          </p:cNvPr>
          <p:cNvSpPr txBox="1"/>
          <p:nvPr/>
        </p:nvSpPr>
        <p:spPr>
          <a:xfrm>
            <a:off x="6310859" y="10493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3597640" y="499169"/>
            <a:ext cx="5471410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4654532" y="565018"/>
            <a:ext cx="32319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34187-8BD4-4FD3-B48E-9DED08CF4A83}"/>
              </a:ext>
            </a:extLst>
          </p:cNvPr>
          <p:cNvSpPr txBox="1"/>
          <p:nvPr/>
        </p:nvSpPr>
        <p:spPr>
          <a:xfrm>
            <a:off x="2740660" y="5439727"/>
            <a:ext cx="671068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জমজম কুপ কিভাবে সৃষ্টি হয় ।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0BD5AA-6672-48AC-9C5E-BA691924B656}"/>
              </a:ext>
            </a:extLst>
          </p:cNvPr>
          <p:cNvGrpSpPr/>
          <p:nvPr/>
        </p:nvGrpSpPr>
        <p:grpSpPr>
          <a:xfrm>
            <a:off x="4563264" y="1843790"/>
            <a:ext cx="4026099" cy="3252866"/>
            <a:chOff x="4563265" y="1843790"/>
            <a:chExt cx="3886200" cy="27674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411260-A617-4982-A8F7-38E57392D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63265" y="1843790"/>
              <a:ext cx="3886200" cy="276741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6F0F3A-C9D9-4095-AC30-25AC7C574A5C}"/>
                </a:ext>
              </a:extLst>
            </p:cNvPr>
            <p:cNvSpPr/>
            <p:nvPr/>
          </p:nvSpPr>
          <p:spPr>
            <a:xfrm>
              <a:off x="5966086" y="2008682"/>
              <a:ext cx="1064302" cy="269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31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3883530" y="499169"/>
            <a:ext cx="4669225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5044272" y="565018"/>
            <a:ext cx="20152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5C1979-46C3-4296-9A0E-CBBB54FE90C6}"/>
              </a:ext>
            </a:extLst>
          </p:cNvPr>
          <p:cNvSpPr txBox="1">
            <a:spLocks/>
          </p:cNvSpPr>
          <p:nvPr/>
        </p:nvSpPr>
        <p:spPr>
          <a:xfrm>
            <a:off x="723899" y="1760960"/>
            <a:ext cx="7250867" cy="333570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80000"/>
              <a:buFont typeface="Wingdings" pitchFamily="2" charset="2"/>
              <a:buChar char="q"/>
            </a:pP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স্বপ্নে ক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ুরবানির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	 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ইসমাইল 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.)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অকপটে আদেশ পালনে রাজি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রবানির উদ্দেশ্যে মিনায় যাত্রা 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পথিমধ্যে শয়তানের প্ররোচনা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 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ইসমাইল 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.)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মা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 শোয়ে প্রস্তুত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 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তৎসময়ে আল্লাহর পক্ষ থেকে আওয়াজ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  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bn-BD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 ব্যাপারে আল্লাহর বাণী</a:t>
            </a:r>
            <a:r>
              <a:rPr lang="en-US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-“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ইবরাহিম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!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স্বপ্নকে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সত্যে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সৎকর্মশীলদের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পুরস্কৃত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।”</a:t>
            </a:r>
            <a:endParaRPr lang="bn-BD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SzPct val="80000"/>
              <a:buFont typeface="Wingdings" pitchFamily="2" charset="2"/>
              <a:buChar char="q"/>
            </a:pPr>
            <a:endParaRPr lang="bn-BD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Computer City\Pictures\BLOK POST\sejarah-idul-adha.gif">
            <a:extLst>
              <a:ext uri="{FF2B5EF4-FFF2-40B4-BE49-F238E27FC236}">
                <a16:creationId xmlns:a16="http://schemas.microsoft.com/office/drawing/2014/main" id="{BF621E77-6900-4891-AF45-D8716121E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10246" r="4023" b="7377"/>
          <a:stretch/>
        </p:blipFill>
        <p:spPr bwMode="auto">
          <a:xfrm>
            <a:off x="8067818" y="1760960"/>
            <a:ext cx="3834374" cy="33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8C57E6-A9B9-4ADD-A012-834E1995178E}"/>
              </a:ext>
            </a:extLst>
          </p:cNvPr>
          <p:cNvSpPr txBox="1"/>
          <p:nvPr/>
        </p:nvSpPr>
        <p:spPr>
          <a:xfrm>
            <a:off x="6693806" y="6174164"/>
            <a:ext cx="38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আস-সাফফাত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আয়াত-১০৫)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CF523-22B2-4B97-B18E-8741466E5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5" t="6297" r="11157"/>
          <a:stretch/>
        </p:blipFill>
        <p:spPr>
          <a:xfrm>
            <a:off x="10388184" y="5171603"/>
            <a:ext cx="1514008" cy="13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7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2923082" y="499169"/>
            <a:ext cx="5629673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3935245" y="593170"/>
            <a:ext cx="3627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কাবাগৃহ</a:t>
            </a:r>
            <a:r>
              <a:rPr lang="en-US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CEC6F0-8ADE-4779-A168-C7B6B7338CF7}"/>
              </a:ext>
            </a:extLst>
          </p:cNvPr>
          <p:cNvSpPr txBox="1">
            <a:spLocks/>
          </p:cNvSpPr>
          <p:nvPr/>
        </p:nvSpPr>
        <p:spPr>
          <a:xfrm>
            <a:off x="1158614" y="4359830"/>
            <a:ext cx="8914776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80000"/>
              <a:buFont typeface="Wingdings" pitchFamily="2" charset="2"/>
              <a:buChar char="q"/>
            </a:pP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পাথর খণ্ড </a:t>
            </a:r>
            <a:r>
              <a:rPr lang="en-US" sz="3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ইসমা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.)</a:t>
            </a: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পিতার হাতে তুলে দিতেন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একটা পাথর লিফটের কাজ করতেন 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</a:t>
            </a:r>
          </a:p>
          <a:p>
            <a:pPr algn="just">
              <a:buSzPct val="80000"/>
              <a:buFont typeface="Wingdings" pitchFamily="2" charset="2"/>
              <a:buChar char="q"/>
            </a:pP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ইব্রাহিম আঃ গাঁথুনি লাগাতেন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			 </a:t>
            </a:r>
          </a:p>
          <a:p>
            <a:pPr algn="just">
              <a:buSzPct val="80000"/>
              <a:buFont typeface="Wingdings" pitchFamily="2" charset="2"/>
              <a:buChar char="q"/>
            </a:pPr>
            <a:endParaRPr lang="bn-BD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9F99D5-2C3A-4DD0-957E-A0AEB67DF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299" y="1608833"/>
            <a:ext cx="4872619" cy="2750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64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3973470" y="499169"/>
            <a:ext cx="4669225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5044272" y="565018"/>
            <a:ext cx="27318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41864-2147-4C2F-B292-FE19FA114E1E}"/>
              </a:ext>
            </a:extLst>
          </p:cNvPr>
          <p:cNvSpPr txBox="1"/>
          <p:nvPr/>
        </p:nvSpPr>
        <p:spPr>
          <a:xfrm>
            <a:off x="996889" y="3914092"/>
            <a:ext cx="9787530" cy="2628960"/>
          </a:xfrm>
          <a:prstGeom prst="horizontalScroll">
            <a:avLst>
              <a:gd name="adj" fmla="val 25000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ইসমাঈল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(আ.)-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ছাদেকুল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’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অঙ্গীকার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70783-02BF-4330-B3BE-BBB14E23D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93" y="1787094"/>
            <a:ext cx="5374762" cy="26289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952D89-435A-4B14-B841-E071902AA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4272" r="30388" b="51057"/>
          <a:stretch/>
        </p:blipFill>
        <p:spPr>
          <a:xfrm>
            <a:off x="326150" y="429680"/>
            <a:ext cx="3175513" cy="21509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18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2383436" y="499169"/>
            <a:ext cx="8034728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3765114" y="565018"/>
            <a:ext cx="5320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মূখে</a:t>
            </a:r>
            <a:r>
              <a:rPr lang="en-US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মূখে</a:t>
            </a:r>
            <a:r>
              <a:rPr lang="en-US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E4F621-675A-4F67-AB3C-4F41D814EC17}"/>
              </a:ext>
            </a:extLst>
          </p:cNvPr>
          <p:cNvSpPr txBox="1">
            <a:spLocks/>
          </p:cNvSpPr>
          <p:nvPr/>
        </p:nvSpPr>
        <p:spPr>
          <a:xfrm>
            <a:off x="374754" y="2286000"/>
            <a:ext cx="11422505" cy="40069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SzPct val="80000"/>
              <a:buFont typeface="+mj-lt"/>
              <a:buAutoNum type="arabicPeriod"/>
            </a:pP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ইসমা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.)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নাম কী ?</a:t>
            </a:r>
          </a:p>
          <a:p>
            <a:pPr marL="742950" indent="-742950" algn="just">
              <a:buSzPct val="80000"/>
              <a:buFont typeface="+mj-lt"/>
              <a:buAutoNum type="arabicPeriod"/>
            </a:pP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রবা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ইসমা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.)-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বয়স কত ?</a:t>
            </a:r>
          </a:p>
          <a:p>
            <a:pPr marL="742950" indent="-742950" algn="just">
              <a:buSzPct val="80000"/>
              <a:buFont typeface="+mj-lt"/>
              <a:buAutoNum type="arabicPeriod"/>
            </a:pP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আদেশে অবশেষে কি কোরবানি দিলেন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742950" indent="-742950" algn="just">
              <a:buSzPct val="80000"/>
              <a:buFont typeface="+mj-lt"/>
              <a:buAutoNum type="arabicPeriod"/>
            </a:pP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ইসমা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.)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উপাধী কি ছিল  ?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SzPct val="80000"/>
              <a:buFont typeface="+mj-lt"/>
              <a:buAutoNum type="arabicPeriod"/>
            </a:pP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ইসমাঈল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(আ.)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ইন্তিকাল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 algn="just">
              <a:buSzPct val="80000"/>
              <a:buFont typeface="+mj-lt"/>
              <a:buAutoNum type="arabicPeriod"/>
            </a:pPr>
            <a:endParaRPr lang="bn-BD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SzPct val="80000"/>
              <a:buFont typeface="+mj-lt"/>
              <a:buAutoNum type="arabicPeriod"/>
            </a:pPr>
            <a:endParaRPr lang="bn-BD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2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3883530" y="499169"/>
            <a:ext cx="4669225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4816142" y="577513"/>
            <a:ext cx="2901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13A43-792E-4D5D-8E21-E1070D464927}"/>
              </a:ext>
            </a:extLst>
          </p:cNvPr>
          <p:cNvSpPr txBox="1"/>
          <p:nvPr/>
        </p:nvSpPr>
        <p:spPr>
          <a:xfrm>
            <a:off x="1371842" y="5418417"/>
            <a:ext cx="969751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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রবা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কাবাগৃহ নির্মা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ইতিহাস বর্ণনা কর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66F45-BFB7-41F4-99B7-45E8F2F4D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3" y="1888703"/>
            <a:ext cx="5156617" cy="3234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18AB9C-4776-46C9-BDB3-EF3D97522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0601" y="1924959"/>
            <a:ext cx="5268646" cy="3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3013025" y="526762"/>
            <a:ext cx="5840256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4333413" y="592611"/>
            <a:ext cx="3475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</a:t>
            </a:r>
            <a:r>
              <a:rPr lang="en-US" sz="6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6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756A2-DA86-4031-A0E6-9B76FCBD2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06" y="1705770"/>
            <a:ext cx="9908498" cy="47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5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04949" y="1606732"/>
            <a:ext cx="11351622" cy="4911634"/>
            <a:chOff x="849086" y="1606732"/>
            <a:chExt cx="10580914" cy="4650377"/>
          </a:xfrm>
        </p:grpSpPr>
        <p:sp>
          <p:nvSpPr>
            <p:cNvPr id="22" name="Snip Same Side Corner Rectangle 21"/>
            <p:cNvSpPr/>
            <p:nvPr/>
          </p:nvSpPr>
          <p:spPr>
            <a:xfrm>
              <a:off x="849086" y="1606732"/>
              <a:ext cx="4741817" cy="4650377"/>
            </a:xfrm>
            <a:prstGeom prst="snip2SameRect">
              <a:avLst>
                <a:gd name="adj1" fmla="val 26478"/>
                <a:gd name="adj2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nip Same Side Corner Rectangle 22"/>
            <p:cNvSpPr/>
            <p:nvPr/>
          </p:nvSpPr>
          <p:spPr>
            <a:xfrm>
              <a:off x="6688183" y="1606732"/>
              <a:ext cx="4741817" cy="4650377"/>
            </a:xfrm>
            <a:prstGeom prst="snip2SameRect">
              <a:avLst>
                <a:gd name="adj1" fmla="val 26478"/>
                <a:gd name="adj2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6755" y="1658985"/>
            <a:ext cx="5460273" cy="3958046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কাহালু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50869" y="2514602"/>
            <a:ext cx="1724297" cy="207046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51594" y="4416961"/>
            <a:ext cx="4168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হালিম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949" y="5960165"/>
            <a:ext cx="5087208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মোবাইল-01917-767044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9363" y="5960165"/>
            <a:ext cx="5087208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৫০মিনিট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00" y="1443283"/>
            <a:ext cx="1446810" cy="144681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284616" y="351809"/>
            <a:ext cx="3840481" cy="1027758"/>
            <a:chOff x="3089366" y="363272"/>
            <a:chExt cx="5825896" cy="1027758"/>
          </a:xfrm>
        </p:grpSpPr>
        <p:sp>
          <p:nvSpPr>
            <p:cNvPr id="37" name="Freeform 36"/>
            <p:cNvSpPr/>
            <p:nvPr/>
          </p:nvSpPr>
          <p:spPr>
            <a:xfrm>
              <a:off x="3089366" y="378823"/>
              <a:ext cx="4957354" cy="1012207"/>
            </a:xfrm>
            <a:custGeom>
              <a:avLst/>
              <a:gdLst>
                <a:gd name="connsiteX0" fmla="*/ 685800 w 4957354"/>
                <a:gd name="connsiteY0" fmla="*/ 0 h 1012207"/>
                <a:gd name="connsiteX1" fmla="*/ 4957354 w 4957354"/>
                <a:gd name="connsiteY1" fmla="*/ 0 h 1012207"/>
                <a:gd name="connsiteX2" fmla="*/ 4957354 w 4957354"/>
                <a:gd name="connsiteY2" fmla="*/ 1012207 h 1012207"/>
                <a:gd name="connsiteX3" fmla="*/ 685800 w 4957354"/>
                <a:gd name="connsiteY3" fmla="*/ 1012207 h 1012207"/>
                <a:gd name="connsiteX4" fmla="*/ 685800 w 4957354"/>
                <a:gd name="connsiteY4" fmla="*/ 842552 h 1012207"/>
                <a:gd name="connsiteX5" fmla="*/ 0 w 4957354"/>
                <a:gd name="connsiteY5" fmla="*/ 499652 h 1012207"/>
                <a:gd name="connsiteX6" fmla="*/ 685800 w 4957354"/>
                <a:gd name="connsiteY6" fmla="*/ 156752 h 1012207"/>
                <a:gd name="connsiteX7" fmla="*/ 685800 w 4957354"/>
                <a:gd name="connsiteY7" fmla="*/ 0 h 101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354" h="1012207">
                  <a:moveTo>
                    <a:pt x="685800" y="0"/>
                  </a:moveTo>
                  <a:lnTo>
                    <a:pt x="4957354" y="0"/>
                  </a:lnTo>
                  <a:lnTo>
                    <a:pt x="4957354" y="1012207"/>
                  </a:lnTo>
                  <a:lnTo>
                    <a:pt x="685800" y="1012207"/>
                  </a:lnTo>
                  <a:lnTo>
                    <a:pt x="685800" y="842552"/>
                  </a:lnTo>
                  <a:lnTo>
                    <a:pt x="0" y="499652"/>
                  </a:lnTo>
                  <a:lnTo>
                    <a:pt x="685800" y="156752"/>
                  </a:lnTo>
                  <a:lnTo>
                    <a:pt x="6858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flipH="1">
              <a:off x="3957908" y="363272"/>
              <a:ext cx="4957354" cy="1012207"/>
            </a:xfrm>
            <a:custGeom>
              <a:avLst/>
              <a:gdLst>
                <a:gd name="connsiteX0" fmla="*/ 685800 w 4957354"/>
                <a:gd name="connsiteY0" fmla="*/ 0 h 1012207"/>
                <a:gd name="connsiteX1" fmla="*/ 4957354 w 4957354"/>
                <a:gd name="connsiteY1" fmla="*/ 0 h 1012207"/>
                <a:gd name="connsiteX2" fmla="*/ 4957354 w 4957354"/>
                <a:gd name="connsiteY2" fmla="*/ 1012207 h 1012207"/>
                <a:gd name="connsiteX3" fmla="*/ 685800 w 4957354"/>
                <a:gd name="connsiteY3" fmla="*/ 1012207 h 1012207"/>
                <a:gd name="connsiteX4" fmla="*/ 685800 w 4957354"/>
                <a:gd name="connsiteY4" fmla="*/ 842552 h 1012207"/>
                <a:gd name="connsiteX5" fmla="*/ 0 w 4957354"/>
                <a:gd name="connsiteY5" fmla="*/ 499652 h 1012207"/>
                <a:gd name="connsiteX6" fmla="*/ 685800 w 4957354"/>
                <a:gd name="connsiteY6" fmla="*/ 156752 h 1012207"/>
                <a:gd name="connsiteX7" fmla="*/ 685800 w 4957354"/>
                <a:gd name="connsiteY7" fmla="*/ 0 h 101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354" h="1012207">
                  <a:moveTo>
                    <a:pt x="685800" y="0"/>
                  </a:moveTo>
                  <a:lnTo>
                    <a:pt x="4957354" y="0"/>
                  </a:lnTo>
                  <a:lnTo>
                    <a:pt x="4957354" y="1012207"/>
                  </a:lnTo>
                  <a:lnTo>
                    <a:pt x="685800" y="1012207"/>
                  </a:lnTo>
                  <a:lnTo>
                    <a:pt x="685800" y="842552"/>
                  </a:lnTo>
                  <a:lnTo>
                    <a:pt x="0" y="499652"/>
                  </a:lnTo>
                  <a:lnTo>
                    <a:pt x="685800" y="156752"/>
                  </a:lnTo>
                  <a:lnTo>
                    <a:pt x="6858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885509" y="382768"/>
            <a:ext cx="24224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F5F8F-4C4D-4616-8901-9764A5834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21" y="2021984"/>
            <a:ext cx="3290007" cy="38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rl.JPG">
            <a:extLst>
              <a:ext uri="{FF2B5EF4-FFF2-40B4-BE49-F238E27FC236}">
                <a16:creationId xmlns:a16="http://schemas.microsoft.com/office/drawing/2014/main" id="{8AD19DD5-E620-4904-82C4-62DD36829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83" y="1422042"/>
            <a:ext cx="4959439" cy="4257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korbani.JPG">
            <a:extLst>
              <a:ext uri="{FF2B5EF4-FFF2-40B4-BE49-F238E27FC236}">
                <a16:creationId xmlns:a16="http://schemas.microsoft.com/office/drawing/2014/main" id="{2655DFED-4930-4A88-9C87-8D5CDEE84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821" y="1269642"/>
            <a:ext cx="4712595" cy="4409941"/>
          </a:xfrm>
          <a:prstGeom prst="rect">
            <a:avLst/>
          </a:prstGeom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5544568-3D51-4CCD-ACDD-CEA7BCC6C538}"/>
              </a:ext>
            </a:extLst>
          </p:cNvPr>
          <p:cNvSpPr/>
          <p:nvPr/>
        </p:nvSpPr>
        <p:spPr>
          <a:xfrm>
            <a:off x="2638021" y="348572"/>
            <a:ext cx="8025685" cy="768670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 এবং চিন্তা করে বল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9AAB15-ED34-4C6A-8E24-F4621AF1B8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2238"/>
          <a:stretch/>
        </p:blipFill>
        <p:spPr>
          <a:xfrm>
            <a:off x="6371821" y="1268426"/>
            <a:ext cx="4712594" cy="4411156"/>
          </a:xfrm>
          <a:prstGeom prst="rect">
            <a:avLst/>
          </a:prstGeom>
        </p:spPr>
      </p:pic>
      <p:pic>
        <p:nvPicPr>
          <p:cNvPr id="10" name="Picture 9" descr="is.jpg">
            <a:extLst>
              <a:ext uri="{FF2B5EF4-FFF2-40B4-BE49-F238E27FC236}">
                <a16:creationId xmlns:a16="http://schemas.microsoft.com/office/drawing/2014/main" id="{B54FD5FA-BF63-468F-A9F9-07FA29C5D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806" y="1422042"/>
            <a:ext cx="4837215" cy="4257541"/>
          </a:xfrm>
          <a:prstGeom prst="rect">
            <a:avLst/>
          </a:prstGeom>
        </p:spPr>
      </p:pic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9216B758-B4FE-40DD-BFF5-9156C4E5B4AD}"/>
              </a:ext>
            </a:extLst>
          </p:cNvPr>
          <p:cNvSpPr/>
          <p:nvPr/>
        </p:nvSpPr>
        <p:spPr>
          <a:xfrm>
            <a:off x="2358978" y="5776174"/>
            <a:ext cx="8025685" cy="7686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6D19A31B-5C37-4285-B4A5-A902CBA8604D}"/>
              </a:ext>
            </a:extLst>
          </p:cNvPr>
          <p:cNvSpPr/>
          <p:nvPr/>
        </p:nvSpPr>
        <p:spPr>
          <a:xfrm>
            <a:off x="2358977" y="5740758"/>
            <a:ext cx="8025685" cy="7686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কুরবানির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BF93B660-E877-4BEC-8759-2230831E1360}"/>
              </a:ext>
            </a:extLst>
          </p:cNvPr>
          <p:cNvSpPr/>
          <p:nvPr/>
        </p:nvSpPr>
        <p:spPr>
          <a:xfrm>
            <a:off x="2358977" y="5739542"/>
            <a:ext cx="8025685" cy="7686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কুরবানির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AFFAFBF2-1C9E-4AD2-A330-F3368D397D5F}"/>
              </a:ext>
            </a:extLst>
          </p:cNvPr>
          <p:cNvSpPr/>
          <p:nvPr/>
        </p:nvSpPr>
        <p:spPr>
          <a:xfrm>
            <a:off x="2358977" y="5714998"/>
            <a:ext cx="8025685" cy="7686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ইসাঈল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(আ.)</a:t>
            </a:r>
          </a:p>
        </p:txBody>
      </p:sp>
    </p:spTree>
    <p:extLst>
      <p:ext uri="{BB962C8B-B14F-4D97-AF65-F5344CB8AC3E}">
        <p14:creationId xmlns:p14="http://schemas.microsoft.com/office/powerpoint/2010/main" val="31454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53543" y="424218"/>
            <a:ext cx="4624250" cy="1130262"/>
            <a:chOff x="4268138" y="424218"/>
            <a:chExt cx="3941125" cy="1027759"/>
          </a:xfrm>
        </p:grpSpPr>
        <p:grpSp>
          <p:nvGrpSpPr>
            <p:cNvPr id="6" name="Group 5"/>
            <p:cNvGrpSpPr/>
            <p:nvPr/>
          </p:nvGrpSpPr>
          <p:grpSpPr>
            <a:xfrm>
              <a:off x="4268138" y="424218"/>
              <a:ext cx="3941125" cy="1027758"/>
              <a:chOff x="2911022" y="363272"/>
              <a:chExt cx="5978572" cy="1027758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2911022" y="378823"/>
                <a:ext cx="4957353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flipH="1">
                <a:off x="3932236" y="363272"/>
                <a:ext cx="4957358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932129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05553" y="529448"/>
            <a:ext cx="3038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583FBE-8499-47F4-ADBF-731101CA0F92}"/>
              </a:ext>
            </a:extLst>
          </p:cNvPr>
          <p:cNvGrpSpPr/>
          <p:nvPr/>
        </p:nvGrpSpPr>
        <p:grpSpPr>
          <a:xfrm>
            <a:off x="2788170" y="1609858"/>
            <a:ext cx="7270230" cy="4940844"/>
            <a:chOff x="2788170" y="1609858"/>
            <a:chExt cx="7270230" cy="5043006"/>
          </a:xfrm>
        </p:grpSpPr>
        <p:grpSp>
          <p:nvGrpSpPr>
            <p:cNvPr id="19" name="Group 18"/>
            <p:cNvGrpSpPr/>
            <p:nvPr/>
          </p:nvGrpSpPr>
          <p:grpSpPr>
            <a:xfrm>
              <a:off x="2788170" y="1609858"/>
              <a:ext cx="7270230" cy="5043006"/>
              <a:chOff x="3544625" y="1762575"/>
              <a:chExt cx="5324163" cy="4425282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3544625" y="3106454"/>
                <a:ext cx="5324163" cy="1678488"/>
              </a:xfrm>
              <a:custGeom>
                <a:avLst/>
                <a:gdLst>
                  <a:gd name="connsiteX0" fmla="*/ 1043561 w 5787024"/>
                  <a:gd name="connsiteY0" fmla="*/ 0 h 1678488"/>
                  <a:gd name="connsiteX1" fmla="*/ 4743463 w 5787024"/>
                  <a:gd name="connsiteY1" fmla="*/ 0 h 1678488"/>
                  <a:gd name="connsiteX2" fmla="*/ 5787024 w 5787024"/>
                  <a:gd name="connsiteY2" fmla="*/ 826717 h 1678488"/>
                  <a:gd name="connsiteX3" fmla="*/ 4711838 w 5787024"/>
                  <a:gd name="connsiteY3" fmla="*/ 1678488 h 1678488"/>
                  <a:gd name="connsiteX4" fmla="*/ 1075186 w 5787024"/>
                  <a:gd name="connsiteY4" fmla="*/ 1678488 h 1678488"/>
                  <a:gd name="connsiteX5" fmla="*/ 0 w 5787024"/>
                  <a:gd name="connsiteY5" fmla="*/ 826717 h 167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87024" h="1678488">
                    <a:moveTo>
                      <a:pt x="1043561" y="0"/>
                    </a:moveTo>
                    <a:lnTo>
                      <a:pt x="4743463" y="0"/>
                    </a:lnTo>
                    <a:lnTo>
                      <a:pt x="5787024" y="826717"/>
                    </a:lnTo>
                    <a:lnTo>
                      <a:pt x="4711838" y="1678488"/>
                    </a:lnTo>
                    <a:lnTo>
                      <a:pt x="1075186" y="1678488"/>
                    </a:lnTo>
                    <a:lnTo>
                      <a:pt x="0" y="826717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হযরত</a:t>
                </a:r>
                <a:r>
                  <a:rPr lang="en-US" sz="7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7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ইসমাঈল</a:t>
                </a:r>
                <a:r>
                  <a:rPr lang="en-US" sz="7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(আ.)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594281" y="4822520"/>
                <a:ext cx="3221839" cy="1365337"/>
              </a:xfrm>
              <a:custGeom>
                <a:avLst/>
                <a:gdLst>
                  <a:gd name="connsiteX0" fmla="*/ 0 w 3446916"/>
                  <a:gd name="connsiteY0" fmla="*/ 0 h 1365337"/>
                  <a:gd name="connsiteX1" fmla="*/ 3446916 w 3446916"/>
                  <a:gd name="connsiteY1" fmla="*/ 0 h 1365337"/>
                  <a:gd name="connsiteX2" fmla="*/ 1723458 w 3446916"/>
                  <a:gd name="connsiteY2" fmla="*/ 1365337 h 136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916" h="1365337">
                    <a:moveTo>
                      <a:pt x="0" y="0"/>
                    </a:moveTo>
                    <a:lnTo>
                      <a:pt x="3446916" y="0"/>
                    </a:lnTo>
                    <a:lnTo>
                      <a:pt x="1723458" y="1365337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538622" y="1762575"/>
                <a:ext cx="3317064" cy="1318827"/>
              </a:xfrm>
              <a:custGeom>
                <a:avLst/>
                <a:gdLst>
                  <a:gd name="connsiteX0" fmla="*/ 1700665 w 3401330"/>
                  <a:gd name="connsiteY0" fmla="*/ 0 h 1318827"/>
                  <a:gd name="connsiteX1" fmla="*/ 3401330 w 3401330"/>
                  <a:gd name="connsiteY1" fmla="*/ 1318827 h 1318827"/>
                  <a:gd name="connsiteX2" fmla="*/ 0 w 3401330"/>
                  <a:gd name="connsiteY2" fmla="*/ 1318827 h 1318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1330" h="1318827">
                    <a:moveTo>
                      <a:pt x="1700665" y="0"/>
                    </a:moveTo>
                    <a:lnTo>
                      <a:pt x="3401330" y="1318827"/>
                    </a:lnTo>
                    <a:lnTo>
                      <a:pt x="0" y="1318827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45424F-99CB-4618-A37F-36B3DD5C8B1F}"/>
                </a:ext>
              </a:extLst>
            </p:cNvPr>
            <p:cNvSpPr txBox="1"/>
            <p:nvPr/>
          </p:nvSpPr>
          <p:spPr>
            <a:xfrm>
              <a:off x="5334197" y="2281645"/>
              <a:ext cx="217406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endParaRPr lang="en-US" sz="36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4EA34C-F4B9-459C-852E-07325C2F432F}"/>
                </a:ext>
              </a:extLst>
            </p:cNvPr>
            <p:cNvSpPr txBox="1"/>
            <p:nvPr/>
          </p:nvSpPr>
          <p:spPr>
            <a:xfrm>
              <a:off x="5811838" y="5263132"/>
              <a:ext cx="187607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পাঠ-১ </a:t>
              </a:r>
              <a:endParaRPr lang="en-US" sz="4000" b="1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C1657CD-019D-433A-8362-6EFBC80BB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"/>
          <a:stretch>
            <a:fillRect/>
          </a:stretch>
        </p:blipFill>
        <p:spPr>
          <a:xfrm>
            <a:off x="8584392" y="751445"/>
            <a:ext cx="2662716" cy="2677555"/>
          </a:xfrm>
          <a:custGeom>
            <a:avLst/>
            <a:gdLst>
              <a:gd name="connsiteX0" fmla="*/ 2609180 w 5247605"/>
              <a:gd name="connsiteY0" fmla="*/ 0 h 5276850"/>
              <a:gd name="connsiteX1" fmla="*/ 5247605 w 5247605"/>
              <a:gd name="connsiteY1" fmla="*/ 2638425 h 5276850"/>
              <a:gd name="connsiteX2" fmla="*/ 2609180 w 5247605"/>
              <a:gd name="connsiteY2" fmla="*/ 5276850 h 5276850"/>
              <a:gd name="connsiteX3" fmla="*/ 24358 w 5247605"/>
              <a:gd name="connsiteY3" fmla="*/ 3170160 h 5276850"/>
              <a:gd name="connsiteX4" fmla="*/ 0 w 5247605"/>
              <a:gd name="connsiteY4" fmla="*/ 3010557 h 5276850"/>
              <a:gd name="connsiteX5" fmla="*/ 0 w 5247605"/>
              <a:gd name="connsiteY5" fmla="*/ 2266294 h 5276850"/>
              <a:gd name="connsiteX6" fmla="*/ 24358 w 5247605"/>
              <a:gd name="connsiteY6" fmla="*/ 2106690 h 5276850"/>
              <a:gd name="connsiteX7" fmla="*/ 2609180 w 5247605"/>
              <a:gd name="connsiteY7" fmla="*/ 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7605" h="5276850">
                <a:moveTo>
                  <a:pt x="2609180" y="0"/>
                </a:moveTo>
                <a:cubicBezTo>
                  <a:pt x="4066342" y="0"/>
                  <a:pt x="5247605" y="1181263"/>
                  <a:pt x="5247605" y="2638425"/>
                </a:cubicBezTo>
                <a:cubicBezTo>
                  <a:pt x="5247605" y="4095587"/>
                  <a:pt x="4066342" y="5276850"/>
                  <a:pt x="2609180" y="5276850"/>
                </a:cubicBezTo>
                <a:cubicBezTo>
                  <a:pt x="1334163" y="5276850"/>
                  <a:pt x="270382" y="4372446"/>
                  <a:pt x="24358" y="3170160"/>
                </a:cubicBezTo>
                <a:lnTo>
                  <a:pt x="0" y="3010557"/>
                </a:lnTo>
                <a:lnTo>
                  <a:pt x="0" y="2266294"/>
                </a:lnTo>
                <a:lnTo>
                  <a:pt x="24358" y="2106690"/>
                </a:lnTo>
                <a:cubicBezTo>
                  <a:pt x="270382" y="904405"/>
                  <a:pt x="1334163" y="0"/>
                  <a:pt x="2609180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266D1B-325F-41E8-823A-CA9A03701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"/>
          <a:stretch>
            <a:fillRect/>
          </a:stretch>
        </p:blipFill>
        <p:spPr>
          <a:xfrm>
            <a:off x="1104728" y="929258"/>
            <a:ext cx="2662716" cy="2677555"/>
          </a:xfrm>
          <a:custGeom>
            <a:avLst/>
            <a:gdLst>
              <a:gd name="connsiteX0" fmla="*/ 2609180 w 5247605"/>
              <a:gd name="connsiteY0" fmla="*/ 0 h 5276850"/>
              <a:gd name="connsiteX1" fmla="*/ 5247605 w 5247605"/>
              <a:gd name="connsiteY1" fmla="*/ 2638425 h 5276850"/>
              <a:gd name="connsiteX2" fmla="*/ 2609180 w 5247605"/>
              <a:gd name="connsiteY2" fmla="*/ 5276850 h 5276850"/>
              <a:gd name="connsiteX3" fmla="*/ 24358 w 5247605"/>
              <a:gd name="connsiteY3" fmla="*/ 3170160 h 5276850"/>
              <a:gd name="connsiteX4" fmla="*/ 0 w 5247605"/>
              <a:gd name="connsiteY4" fmla="*/ 3010557 h 5276850"/>
              <a:gd name="connsiteX5" fmla="*/ 0 w 5247605"/>
              <a:gd name="connsiteY5" fmla="*/ 2266294 h 5276850"/>
              <a:gd name="connsiteX6" fmla="*/ 24358 w 5247605"/>
              <a:gd name="connsiteY6" fmla="*/ 2106690 h 5276850"/>
              <a:gd name="connsiteX7" fmla="*/ 2609180 w 5247605"/>
              <a:gd name="connsiteY7" fmla="*/ 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7605" h="5276850">
                <a:moveTo>
                  <a:pt x="2609180" y="0"/>
                </a:moveTo>
                <a:cubicBezTo>
                  <a:pt x="4066342" y="0"/>
                  <a:pt x="5247605" y="1181263"/>
                  <a:pt x="5247605" y="2638425"/>
                </a:cubicBezTo>
                <a:cubicBezTo>
                  <a:pt x="5247605" y="4095587"/>
                  <a:pt x="4066342" y="5276850"/>
                  <a:pt x="2609180" y="5276850"/>
                </a:cubicBezTo>
                <a:cubicBezTo>
                  <a:pt x="1334163" y="5276850"/>
                  <a:pt x="270382" y="4372446"/>
                  <a:pt x="24358" y="3170160"/>
                </a:cubicBezTo>
                <a:lnTo>
                  <a:pt x="0" y="3010557"/>
                </a:lnTo>
                <a:lnTo>
                  <a:pt x="0" y="2266294"/>
                </a:lnTo>
                <a:lnTo>
                  <a:pt x="24358" y="2106690"/>
                </a:lnTo>
                <a:cubicBezTo>
                  <a:pt x="270382" y="904405"/>
                  <a:pt x="1334163" y="0"/>
                  <a:pt x="26091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27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DFF3BC-8DCC-40A5-9965-AEE39DCDEBDF}"/>
              </a:ext>
            </a:extLst>
          </p:cNvPr>
          <p:cNvSpPr txBox="1">
            <a:spLocks/>
          </p:cNvSpPr>
          <p:nvPr/>
        </p:nvSpPr>
        <p:spPr>
          <a:xfrm>
            <a:off x="444708" y="2303129"/>
            <a:ext cx="11302584" cy="403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80000"/>
              <a:buFont typeface="Wingdings" pitchFamily="2" charset="2"/>
              <a:buChar char="§"/>
            </a:pP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 ইসমাইল আঃ এর পরিচিতি বলতে পারবে । </a:t>
            </a:r>
          </a:p>
          <a:p>
            <a:pPr algn="just">
              <a:buSzPct val="80000"/>
              <a:buFont typeface="Wingdings" pitchFamily="2" charset="2"/>
              <a:buChar char="§"/>
            </a:pP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 ইসমাইল আঃ কে নির্বাসন ও জমজম কুপের ইতিহাস ব্যাখ্যা করতে  পারবে ।</a:t>
            </a:r>
          </a:p>
          <a:p>
            <a:pPr algn="just">
              <a:buSzPct val="80000"/>
              <a:buFont typeface="Wingdings" pitchFamily="2" charset="2"/>
              <a:buChar char="§"/>
            </a:pP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কুরবানীর ইতিহাস সম্পর্কে লিখতে পারবে । </a:t>
            </a:r>
          </a:p>
          <a:p>
            <a:pPr algn="just">
              <a:buSzPct val="80000"/>
              <a:buFont typeface="Wingdings" pitchFamily="2" charset="2"/>
              <a:buChar char="§"/>
            </a:pPr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কাবা গৃহ নির্মানের ইতিহাস বর্ণনা করতে পারব ।</a:t>
            </a:r>
          </a:p>
          <a:p>
            <a:pPr>
              <a:buSzPct val="80000"/>
            </a:pPr>
            <a:endParaRPr lang="bn-BD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3883530" y="499169"/>
            <a:ext cx="4669225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5044272" y="565018"/>
            <a:ext cx="2343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D27FD1-2333-4AF8-83E8-966201DA8C07}"/>
              </a:ext>
            </a:extLst>
          </p:cNvPr>
          <p:cNvSpPr txBox="1"/>
          <p:nvPr/>
        </p:nvSpPr>
        <p:spPr>
          <a:xfrm>
            <a:off x="362294" y="1580681"/>
            <a:ext cx="4366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9123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1768840" y="383258"/>
            <a:ext cx="9084040" cy="1209710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3506952" y="576320"/>
            <a:ext cx="5721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ইসমাঈল</a:t>
            </a:r>
            <a:r>
              <a:rPr lang="en-US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(আ.) </a:t>
            </a:r>
            <a:r>
              <a:rPr lang="en-US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023857-13DB-459B-8693-7673BBD62555}"/>
              </a:ext>
            </a:extLst>
          </p:cNvPr>
          <p:cNvSpPr txBox="1">
            <a:spLocks/>
          </p:cNvSpPr>
          <p:nvPr/>
        </p:nvSpPr>
        <p:spPr>
          <a:xfrm>
            <a:off x="502556" y="3468210"/>
            <a:ext cx="11212643" cy="300665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80000"/>
            </a:pP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ইসমাঈল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(আ.)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নবি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ইবরাহিম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(আ.)-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হাজিরা</a:t>
            </a:r>
            <a:r>
              <a:rPr lang="en-US" sz="4000" b="1" dirty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(আ.)।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খ্রিষ্টপূর্ব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১৯১০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জন্মের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ইবরাহিম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(আ.)-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৮৬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>
                <a:ln w="1905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আদনান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4000" b="1" dirty="0">
                <a:ln w="1905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822CA-F88F-4C52-A6FF-264CF4D671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"/>
          <a:stretch>
            <a:fillRect/>
          </a:stretch>
        </p:blipFill>
        <p:spPr>
          <a:xfrm>
            <a:off x="5368035" y="1659469"/>
            <a:ext cx="1732582" cy="1742237"/>
          </a:xfrm>
          <a:custGeom>
            <a:avLst/>
            <a:gdLst>
              <a:gd name="connsiteX0" fmla="*/ 2609180 w 5247605"/>
              <a:gd name="connsiteY0" fmla="*/ 0 h 5276850"/>
              <a:gd name="connsiteX1" fmla="*/ 5247605 w 5247605"/>
              <a:gd name="connsiteY1" fmla="*/ 2638425 h 5276850"/>
              <a:gd name="connsiteX2" fmla="*/ 2609180 w 5247605"/>
              <a:gd name="connsiteY2" fmla="*/ 5276850 h 5276850"/>
              <a:gd name="connsiteX3" fmla="*/ 24358 w 5247605"/>
              <a:gd name="connsiteY3" fmla="*/ 3170160 h 5276850"/>
              <a:gd name="connsiteX4" fmla="*/ 0 w 5247605"/>
              <a:gd name="connsiteY4" fmla="*/ 3010557 h 5276850"/>
              <a:gd name="connsiteX5" fmla="*/ 0 w 5247605"/>
              <a:gd name="connsiteY5" fmla="*/ 2266294 h 5276850"/>
              <a:gd name="connsiteX6" fmla="*/ 24358 w 5247605"/>
              <a:gd name="connsiteY6" fmla="*/ 2106690 h 5276850"/>
              <a:gd name="connsiteX7" fmla="*/ 2609180 w 5247605"/>
              <a:gd name="connsiteY7" fmla="*/ 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7605" h="5276850">
                <a:moveTo>
                  <a:pt x="2609180" y="0"/>
                </a:moveTo>
                <a:cubicBezTo>
                  <a:pt x="4066342" y="0"/>
                  <a:pt x="5247605" y="1181263"/>
                  <a:pt x="5247605" y="2638425"/>
                </a:cubicBezTo>
                <a:cubicBezTo>
                  <a:pt x="5247605" y="4095587"/>
                  <a:pt x="4066342" y="5276850"/>
                  <a:pt x="2609180" y="5276850"/>
                </a:cubicBezTo>
                <a:cubicBezTo>
                  <a:pt x="1334163" y="5276850"/>
                  <a:pt x="270382" y="4372446"/>
                  <a:pt x="24358" y="3170160"/>
                </a:cubicBezTo>
                <a:lnTo>
                  <a:pt x="0" y="3010557"/>
                </a:lnTo>
                <a:lnTo>
                  <a:pt x="0" y="2266294"/>
                </a:lnTo>
                <a:lnTo>
                  <a:pt x="24358" y="2106690"/>
                </a:lnTo>
                <a:cubicBezTo>
                  <a:pt x="270382" y="904405"/>
                  <a:pt x="1334163" y="0"/>
                  <a:pt x="26091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41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3883530" y="499169"/>
            <a:ext cx="4669225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4669522" y="565018"/>
            <a:ext cx="30476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2">
            <a:extLst>
              <a:ext uri="{FF2B5EF4-FFF2-40B4-BE49-F238E27FC236}">
                <a16:creationId xmlns:a16="http://schemas.microsoft.com/office/drawing/2014/main" id="{3ACDBBA6-F211-4DAC-B872-ABF12B385561}"/>
              </a:ext>
            </a:extLst>
          </p:cNvPr>
          <p:cNvSpPr/>
          <p:nvPr/>
        </p:nvSpPr>
        <p:spPr>
          <a:xfrm>
            <a:off x="841947" y="3713310"/>
            <a:ext cx="10508105" cy="2807411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 ইসমা</a:t>
            </a: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.)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পরিচিতি লিখ ।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B6AD6-A405-4DC8-8993-A70DAA1DB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-1905" r="9903" b="1905"/>
          <a:stretch/>
        </p:blipFill>
        <p:spPr>
          <a:xfrm>
            <a:off x="4489642" y="1745743"/>
            <a:ext cx="3425167" cy="2103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60788-DDFD-41C8-ADDB-ADD3206AD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"/>
          <a:stretch>
            <a:fillRect/>
          </a:stretch>
        </p:blipFill>
        <p:spPr>
          <a:xfrm>
            <a:off x="1104728" y="929258"/>
            <a:ext cx="2662716" cy="2677555"/>
          </a:xfrm>
          <a:custGeom>
            <a:avLst/>
            <a:gdLst>
              <a:gd name="connsiteX0" fmla="*/ 2609180 w 5247605"/>
              <a:gd name="connsiteY0" fmla="*/ 0 h 5276850"/>
              <a:gd name="connsiteX1" fmla="*/ 5247605 w 5247605"/>
              <a:gd name="connsiteY1" fmla="*/ 2638425 h 5276850"/>
              <a:gd name="connsiteX2" fmla="*/ 2609180 w 5247605"/>
              <a:gd name="connsiteY2" fmla="*/ 5276850 h 5276850"/>
              <a:gd name="connsiteX3" fmla="*/ 24358 w 5247605"/>
              <a:gd name="connsiteY3" fmla="*/ 3170160 h 5276850"/>
              <a:gd name="connsiteX4" fmla="*/ 0 w 5247605"/>
              <a:gd name="connsiteY4" fmla="*/ 3010557 h 5276850"/>
              <a:gd name="connsiteX5" fmla="*/ 0 w 5247605"/>
              <a:gd name="connsiteY5" fmla="*/ 2266294 h 5276850"/>
              <a:gd name="connsiteX6" fmla="*/ 24358 w 5247605"/>
              <a:gd name="connsiteY6" fmla="*/ 2106690 h 5276850"/>
              <a:gd name="connsiteX7" fmla="*/ 2609180 w 5247605"/>
              <a:gd name="connsiteY7" fmla="*/ 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7605" h="5276850">
                <a:moveTo>
                  <a:pt x="2609180" y="0"/>
                </a:moveTo>
                <a:cubicBezTo>
                  <a:pt x="4066342" y="0"/>
                  <a:pt x="5247605" y="1181263"/>
                  <a:pt x="5247605" y="2638425"/>
                </a:cubicBezTo>
                <a:cubicBezTo>
                  <a:pt x="5247605" y="4095587"/>
                  <a:pt x="4066342" y="5276850"/>
                  <a:pt x="2609180" y="5276850"/>
                </a:cubicBezTo>
                <a:cubicBezTo>
                  <a:pt x="1334163" y="5276850"/>
                  <a:pt x="270382" y="4372446"/>
                  <a:pt x="24358" y="3170160"/>
                </a:cubicBezTo>
                <a:lnTo>
                  <a:pt x="0" y="3010557"/>
                </a:lnTo>
                <a:lnTo>
                  <a:pt x="0" y="2266294"/>
                </a:lnTo>
                <a:lnTo>
                  <a:pt x="24358" y="2106690"/>
                </a:lnTo>
                <a:cubicBezTo>
                  <a:pt x="270382" y="904405"/>
                  <a:pt x="1334163" y="0"/>
                  <a:pt x="26091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38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3883530" y="379249"/>
            <a:ext cx="4669225" cy="1130262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5239142" y="445098"/>
            <a:ext cx="1949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নির্বাসন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DF5DD8-03E2-49F2-BC58-CEA387CEA485}"/>
              </a:ext>
            </a:extLst>
          </p:cNvPr>
          <p:cNvGrpSpPr/>
          <p:nvPr/>
        </p:nvGrpSpPr>
        <p:grpSpPr>
          <a:xfrm>
            <a:off x="494675" y="1678177"/>
            <a:ext cx="11277601" cy="1566437"/>
            <a:chOff x="494675" y="1678177"/>
            <a:chExt cx="11277601" cy="15664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F8869D-A55D-4383-A13C-1E134CBB35C1}"/>
                </a:ext>
              </a:extLst>
            </p:cNvPr>
            <p:cNvSpPr txBox="1"/>
            <p:nvPr/>
          </p:nvSpPr>
          <p:spPr>
            <a:xfrm>
              <a:off x="494675" y="2128601"/>
              <a:ext cx="32576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</a:t>
              </a:r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আল্লাহর নির্দেশ</a:t>
              </a:r>
              <a:endParaRPr lang="en-US" sz="4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6A6CBF-A3FD-4A3F-9C21-1F0F457FD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9704" y="1678177"/>
              <a:ext cx="3332572" cy="1566437"/>
            </a:xfrm>
            <a:prstGeom prst="rect">
              <a:avLst/>
            </a:prstGeom>
          </p:spPr>
        </p:pic>
        <p:sp>
          <p:nvSpPr>
            <p:cNvPr id="22" name="Arrow: Striped Right 21">
              <a:extLst>
                <a:ext uri="{FF2B5EF4-FFF2-40B4-BE49-F238E27FC236}">
                  <a16:creationId xmlns:a16="http://schemas.microsoft.com/office/drawing/2014/main" id="{8E38AD8B-824B-4CB7-AE82-920751ED984F}"/>
                </a:ext>
              </a:extLst>
            </p:cNvPr>
            <p:cNvSpPr/>
            <p:nvPr/>
          </p:nvSpPr>
          <p:spPr>
            <a:xfrm>
              <a:off x="4290336" y="2101765"/>
              <a:ext cx="4086887" cy="796277"/>
            </a:xfrm>
            <a:prstGeom prst="stripedRightArrow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EC0F61-383D-435B-87DE-03A6883536B6}"/>
              </a:ext>
            </a:extLst>
          </p:cNvPr>
          <p:cNvGrpSpPr/>
          <p:nvPr/>
        </p:nvGrpSpPr>
        <p:grpSpPr>
          <a:xfrm>
            <a:off x="429914" y="3306608"/>
            <a:ext cx="11332173" cy="1590675"/>
            <a:chOff x="429914" y="3306608"/>
            <a:chExt cx="11332173" cy="15906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C76CD0-DAD4-481C-A936-FE6D3D349642}"/>
                </a:ext>
              </a:extLst>
            </p:cNvPr>
            <p:cNvSpPr txBox="1"/>
            <p:nvPr/>
          </p:nvSpPr>
          <p:spPr>
            <a:xfrm>
              <a:off x="429914" y="3769625"/>
              <a:ext cx="66447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</a:t>
              </a:r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মক্কার অদুরে নির্জন স্থানে নির্বাসন </a:t>
              </a:r>
              <a:endParaRPr lang="en-US" sz="4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CA95F7-5A9E-443A-95F9-C51C30C25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223" y="3306608"/>
              <a:ext cx="3384864" cy="1590675"/>
            </a:xfrm>
            <a:prstGeom prst="rect">
              <a:avLst/>
            </a:prstGeom>
          </p:spPr>
        </p:pic>
        <p:sp>
          <p:nvSpPr>
            <p:cNvPr id="23" name="Arrow: Striped Right 22">
              <a:extLst>
                <a:ext uri="{FF2B5EF4-FFF2-40B4-BE49-F238E27FC236}">
                  <a16:creationId xmlns:a16="http://schemas.microsoft.com/office/drawing/2014/main" id="{B3C6B43A-0AD5-4B42-A358-1869D1268EA8}"/>
                </a:ext>
              </a:extLst>
            </p:cNvPr>
            <p:cNvSpPr/>
            <p:nvPr/>
          </p:nvSpPr>
          <p:spPr>
            <a:xfrm>
              <a:off x="6835515" y="3697192"/>
              <a:ext cx="1604189" cy="796277"/>
            </a:xfrm>
            <a:prstGeom prst="stripedRightArrow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6982E7-CAD5-473F-A700-6AC2407F766C}"/>
              </a:ext>
            </a:extLst>
          </p:cNvPr>
          <p:cNvGrpSpPr/>
          <p:nvPr/>
        </p:nvGrpSpPr>
        <p:grpSpPr>
          <a:xfrm>
            <a:off x="429914" y="4947652"/>
            <a:ext cx="11342362" cy="1590675"/>
            <a:chOff x="429914" y="4947652"/>
            <a:chExt cx="11342362" cy="15906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34F88E-4CF7-4A9E-89EE-A01B80C93234}"/>
                </a:ext>
              </a:extLst>
            </p:cNvPr>
            <p:cNvSpPr txBox="1"/>
            <p:nvPr/>
          </p:nvSpPr>
          <p:spPr>
            <a:xfrm>
              <a:off x="429914" y="5491865"/>
              <a:ext cx="592181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</a:t>
              </a:r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কিছু খেজুর ও এক মশক পানি</a:t>
              </a:r>
              <a:endParaRPr lang="en-US" sz="44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D6882CA-4E60-4E02-A4EF-F5D729DCBEFA}"/>
                </a:ext>
              </a:extLst>
            </p:cNvPr>
            <p:cNvGrpSpPr/>
            <p:nvPr/>
          </p:nvGrpSpPr>
          <p:grpSpPr>
            <a:xfrm>
              <a:off x="8259580" y="4947652"/>
              <a:ext cx="3512696" cy="1590675"/>
              <a:chOff x="3064397" y="467552"/>
              <a:chExt cx="6684373" cy="328861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2D27F6E-2B91-4F6B-8B15-2B4451CAF6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4401" y="513168"/>
                <a:ext cx="3834369" cy="32385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259986A-D645-44E8-8943-5B538B2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4397" y="467552"/>
                <a:ext cx="2834280" cy="3288613"/>
              </a:xfrm>
              <a:prstGeom prst="rect">
                <a:avLst/>
              </a:prstGeom>
            </p:spPr>
          </p:pic>
        </p:grpSp>
        <p:sp>
          <p:nvSpPr>
            <p:cNvPr id="24" name="Arrow: Striped Right 23">
              <a:extLst>
                <a:ext uri="{FF2B5EF4-FFF2-40B4-BE49-F238E27FC236}">
                  <a16:creationId xmlns:a16="http://schemas.microsoft.com/office/drawing/2014/main" id="{F0E5EDB3-409A-4C0A-8418-C43680D13392}"/>
                </a:ext>
              </a:extLst>
            </p:cNvPr>
            <p:cNvSpPr/>
            <p:nvPr/>
          </p:nvSpPr>
          <p:spPr>
            <a:xfrm>
              <a:off x="6351729" y="5440002"/>
              <a:ext cx="1907852" cy="796277"/>
            </a:xfrm>
            <a:prstGeom prst="stripedRightArrow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98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4000">
              <a:srgbClr val="EAF244"/>
            </a:gs>
            <a:gs pos="35000">
              <a:schemeClr val="bg1">
                <a:lumMod val="95000"/>
              </a:schemeClr>
            </a:gs>
            <a:gs pos="96000">
              <a:srgbClr val="FFFF00"/>
            </a:gs>
            <a:gs pos="57000">
              <a:schemeClr val="bg1">
                <a:lumMod val="99000"/>
                <a:alpha val="80000"/>
              </a:schemeClr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9F6C9-255E-4549-8BCC-D45013C6DC73}"/>
              </a:ext>
            </a:extLst>
          </p:cNvPr>
          <p:cNvGrpSpPr/>
          <p:nvPr/>
        </p:nvGrpSpPr>
        <p:grpSpPr>
          <a:xfrm>
            <a:off x="2683240" y="499169"/>
            <a:ext cx="6490740" cy="1254680"/>
            <a:chOff x="4255366" y="424218"/>
            <a:chExt cx="3979454" cy="10277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9897E-4809-46C3-B358-5E0A3D3EF165}"/>
                </a:ext>
              </a:extLst>
            </p:cNvPr>
            <p:cNvGrpSpPr/>
            <p:nvPr/>
          </p:nvGrpSpPr>
          <p:grpSpPr>
            <a:xfrm>
              <a:off x="4255366" y="424218"/>
              <a:ext cx="3979454" cy="1027758"/>
              <a:chOff x="2891642" y="363272"/>
              <a:chExt cx="6036712" cy="1027758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BF5F684-B64B-4254-B81C-790973032A50}"/>
                  </a:ext>
                </a:extLst>
              </p:cNvPr>
              <p:cNvSpPr/>
              <p:nvPr/>
            </p:nvSpPr>
            <p:spPr>
              <a:xfrm>
                <a:off x="2891642" y="378823"/>
                <a:ext cx="4957349" cy="1012207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ED3BCB5-B68B-48B8-A8AA-891EE8FE1B66}"/>
                  </a:ext>
                </a:extLst>
              </p:cNvPr>
              <p:cNvSpPr/>
              <p:nvPr/>
            </p:nvSpPr>
            <p:spPr>
              <a:xfrm flipH="1">
                <a:off x="3970999" y="363272"/>
                <a:ext cx="4957355" cy="1027758"/>
              </a:xfrm>
              <a:custGeom>
                <a:avLst/>
                <a:gdLst>
                  <a:gd name="connsiteX0" fmla="*/ 685800 w 4957354"/>
                  <a:gd name="connsiteY0" fmla="*/ 0 h 1012207"/>
                  <a:gd name="connsiteX1" fmla="*/ 4957354 w 4957354"/>
                  <a:gd name="connsiteY1" fmla="*/ 0 h 1012207"/>
                  <a:gd name="connsiteX2" fmla="*/ 4957354 w 4957354"/>
                  <a:gd name="connsiteY2" fmla="*/ 1012207 h 1012207"/>
                  <a:gd name="connsiteX3" fmla="*/ 685800 w 4957354"/>
                  <a:gd name="connsiteY3" fmla="*/ 1012207 h 1012207"/>
                  <a:gd name="connsiteX4" fmla="*/ 685800 w 4957354"/>
                  <a:gd name="connsiteY4" fmla="*/ 842552 h 1012207"/>
                  <a:gd name="connsiteX5" fmla="*/ 0 w 4957354"/>
                  <a:gd name="connsiteY5" fmla="*/ 499652 h 1012207"/>
                  <a:gd name="connsiteX6" fmla="*/ 685800 w 4957354"/>
                  <a:gd name="connsiteY6" fmla="*/ 156752 h 1012207"/>
                  <a:gd name="connsiteX7" fmla="*/ 685800 w 4957354"/>
                  <a:gd name="connsiteY7" fmla="*/ 0 h 101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7354" h="1012207">
                    <a:moveTo>
                      <a:pt x="685800" y="0"/>
                    </a:moveTo>
                    <a:lnTo>
                      <a:pt x="4957354" y="0"/>
                    </a:lnTo>
                    <a:lnTo>
                      <a:pt x="4957354" y="1012207"/>
                    </a:lnTo>
                    <a:lnTo>
                      <a:pt x="685800" y="1012207"/>
                    </a:lnTo>
                    <a:lnTo>
                      <a:pt x="685800" y="842552"/>
                    </a:lnTo>
                    <a:lnTo>
                      <a:pt x="0" y="499652"/>
                    </a:lnTo>
                    <a:lnTo>
                      <a:pt x="685800" y="156752"/>
                    </a:lnTo>
                    <a:lnTo>
                      <a:pt x="6858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DF9E0-A6D7-4497-8149-DC1B9C079F20}"/>
                </a:ext>
              </a:extLst>
            </p:cNvPr>
            <p:cNvSpPr/>
            <p:nvPr/>
          </p:nvSpPr>
          <p:spPr>
            <a:xfrm>
              <a:off x="4957682" y="424219"/>
              <a:ext cx="2579013" cy="10277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E7E486-5A29-472C-860A-0D4F9B837E06}"/>
              </a:ext>
            </a:extLst>
          </p:cNvPr>
          <p:cNvSpPr txBox="1"/>
          <p:nvPr/>
        </p:nvSpPr>
        <p:spPr>
          <a:xfrm>
            <a:off x="4003935" y="618676"/>
            <a:ext cx="40511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জমজম</a:t>
            </a:r>
            <a:r>
              <a:rPr lang="en-US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কূপ</a:t>
            </a:r>
            <a:r>
              <a:rPr lang="en-US" sz="6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63F49E-CCAB-489A-BA45-936904C401F5}"/>
              </a:ext>
            </a:extLst>
          </p:cNvPr>
          <p:cNvGrpSpPr/>
          <p:nvPr/>
        </p:nvGrpSpPr>
        <p:grpSpPr>
          <a:xfrm>
            <a:off x="494675" y="1678178"/>
            <a:ext cx="10777928" cy="1254680"/>
            <a:chOff x="494675" y="1678177"/>
            <a:chExt cx="10777928" cy="15664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3AABE2-E272-4220-9284-7F3A2D5034A1}"/>
                </a:ext>
              </a:extLst>
            </p:cNvPr>
            <p:cNvSpPr txBox="1"/>
            <p:nvPr/>
          </p:nvSpPr>
          <p:spPr>
            <a:xfrm>
              <a:off x="494675" y="2128601"/>
              <a:ext cx="33522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</a:t>
              </a:r>
              <a:r>
                <a:rPr lang="en-US" sz="4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পিপাসায়</a:t>
              </a:r>
              <a:r>
                <a:rPr lang="en-US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 </a:t>
              </a:r>
              <a:r>
                <a:rPr lang="en-US" sz="4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কাতর</a:t>
              </a:r>
              <a:endParaRPr lang="en-US" sz="4400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D08FA81-93D3-4EE5-B16D-998799F42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0383" y="1678177"/>
              <a:ext cx="2282220" cy="1566437"/>
            </a:xfrm>
            <a:prstGeom prst="rect">
              <a:avLst/>
            </a:prstGeom>
          </p:spPr>
        </p:pic>
        <p:sp>
          <p:nvSpPr>
            <p:cNvPr id="22" name="Arrow: Striped Right 21">
              <a:extLst>
                <a:ext uri="{FF2B5EF4-FFF2-40B4-BE49-F238E27FC236}">
                  <a16:creationId xmlns:a16="http://schemas.microsoft.com/office/drawing/2014/main" id="{20FE5EB8-132C-47D3-B22E-5560F0D977B3}"/>
                </a:ext>
              </a:extLst>
            </p:cNvPr>
            <p:cNvSpPr/>
            <p:nvPr/>
          </p:nvSpPr>
          <p:spPr>
            <a:xfrm>
              <a:off x="4290336" y="2101765"/>
              <a:ext cx="4086887" cy="796277"/>
            </a:xfrm>
            <a:prstGeom prst="stripedRightArrow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2AFD12-E9C7-43DF-A921-C5EC005C55D1}"/>
              </a:ext>
            </a:extLst>
          </p:cNvPr>
          <p:cNvGrpSpPr/>
          <p:nvPr/>
        </p:nvGrpSpPr>
        <p:grpSpPr>
          <a:xfrm>
            <a:off x="494675" y="3041367"/>
            <a:ext cx="10716142" cy="1254679"/>
            <a:chOff x="470630" y="3306608"/>
            <a:chExt cx="10716142" cy="15906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5172F4-186D-466D-BFF4-69DBBE81D533}"/>
                </a:ext>
              </a:extLst>
            </p:cNvPr>
            <p:cNvSpPr txBox="1"/>
            <p:nvPr/>
          </p:nvSpPr>
          <p:spPr>
            <a:xfrm>
              <a:off x="470630" y="3325890"/>
              <a:ext cx="66447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</a:t>
              </a:r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মা খাদ্য ও পানীয় সন্ধানে  অস্থীর</a:t>
              </a:r>
              <a:r>
                <a:rPr lang="en-US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2FD52B8-E412-4F47-BFDF-17FF15837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52537" y="3306608"/>
              <a:ext cx="2234235" cy="1590675"/>
            </a:xfrm>
            <a:prstGeom prst="rect">
              <a:avLst/>
            </a:prstGeom>
          </p:spPr>
        </p:pic>
        <p:sp>
          <p:nvSpPr>
            <p:cNvPr id="26" name="Arrow: Striped Right 25">
              <a:extLst>
                <a:ext uri="{FF2B5EF4-FFF2-40B4-BE49-F238E27FC236}">
                  <a16:creationId xmlns:a16="http://schemas.microsoft.com/office/drawing/2014/main" id="{27D27F00-4188-4B0F-A388-269B39E1AADB}"/>
                </a:ext>
              </a:extLst>
            </p:cNvPr>
            <p:cNvSpPr/>
            <p:nvPr/>
          </p:nvSpPr>
          <p:spPr>
            <a:xfrm>
              <a:off x="6835515" y="3407921"/>
              <a:ext cx="1604189" cy="796278"/>
            </a:xfrm>
            <a:prstGeom prst="stripedRightArrow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400F1D-4221-49FB-AF73-9A1573CFC3C6}"/>
              </a:ext>
            </a:extLst>
          </p:cNvPr>
          <p:cNvGrpSpPr/>
          <p:nvPr/>
        </p:nvGrpSpPr>
        <p:grpSpPr>
          <a:xfrm>
            <a:off x="494675" y="4466770"/>
            <a:ext cx="10716142" cy="928885"/>
            <a:chOff x="429914" y="4969716"/>
            <a:chExt cx="10716142" cy="15664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03D1B2-9B8C-4E42-A7FD-9DA5A2AAB344}"/>
                </a:ext>
              </a:extLst>
            </p:cNvPr>
            <p:cNvSpPr txBox="1"/>
            <p:nvPr/>
          </p:nvSpPr>
          <p:spPr>
            <a:xfrm>
              <a:off x="429914" y="5491865"/>
              <a:ext cx="659667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</a:t>
              </a:r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সাফা মারওয়ায় সাতবার ছুটাছুটি</a:t>
              </a:r>
              <a:r>
                <a:rPr lang="en-US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1B726D4-A3D0-45E0-96E6-951F1D553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24548" y="4969716"/>
              <a:ext cx="2221508" cy="1566435"/>
            </a:xfrm>
            <a:prstGeom prst="rect">
              <a:avLst/>
            </a:prstGeom>
          </p:spPr>
        </p:pic>
        <p:sp>
          <p:nvSpPr>
            <p:cNvPr id="30" name="Arrow: Striped Right 29">
              <a:extLst>
                <a:ext uri="{FF2B5EF4-FFF2-40B4-BE49-F238E27FC236}">
                  <a16:creationId xmlns:a16="http://schemas.microsoft.com/office/drawing/2014/main" id="{900204D1-5DB9-415E-A320-F4F54A4BB3A0}"/>
                </a:ext>
              </a:extLst>
            </p:cNvPr>
            <p:cNvSpPr/>
            <p:nvPr/>
          </p:nvSpPr>
          <p:spPr>
            <a:xfrm>
              <a:off x="7001657" y="5593717"/>
              <a:ext cx="1249660" cy="796278"/>
            </a:xfrm>
            <a:prstGeom prst="stripedRightArrow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5BBC99-1880-48C7-BBC8-42CFD9EF1584}"/>
              </a:ext>
            </a:extLst>
          </p:cNvPr>
          <p:cNvGrpSpPr/>
          <p:nvPr/>
        </p:nvGrpSpPr>
        <p:grpSpPr>
          <a:xfrm>
            <a:off x="494675" y="5455616"/>
            <a:ext cx="10716141" cy="1072286"/>
            <a:chOff x="429914" y="5216714"/>
            <a:chExt cx="10716141" cy="180826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51B76B-179A-41FA-AD46-BE1F0E25AE58}"/>
                </a:ext>
              </a:extLst>
            </p:cNvPr>
            <p:cNvSpPr txBox="1"/>
            <p:nvPr/>
          </p:nvSpPr>
          <p:spPr>
            <a:xfrm>
              <a:off x="429914" y="5491864"/>
              <a:ext cx="8494633" cy="1297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 panose="05000000000000000000" pitchFamily="2" charset="2"/>
                </a:rPr>
                <a:t></a:t>
              </a:r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শিশু ইসমাঈলের পদাঘাতে জমজম কুপ সৃষ্টি</a:t>
              </a:r>
              <a:r>
                <a:rPr lang="en-US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4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	</a:t>
              </a:r>
              <a:endParaRPr lang="en-US" sz="4400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7695484-B034-4923-BFF1-F880471C6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24547" y="5216714"/>
              <a:ext cx="2221508" cy="1808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88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458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2020-09-18T13:01:09Z</dcterms:created>
  <dcterms:modified xsi:type="dcterms:W3CDTF">2020-09-19T10:01:49Z</dcterms:modified>
</cp:coreProperties>
</file>