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67" r:id="rId6"/>
    <p:sldId id="265" r:id="rId7"/>
    <p:sldId id="260" r:id="rId8"/>
    <p:sldId id="259" r:id="rId9"/>
    <p:sldId id="268" r:id="rId10"/>
    <p:sldId id="266" r:id="rId11"/>
    <p:sldId id="261" r:id="rId12"/>
    <p:sldId id="262" r:id="rId13"/>
    <p:sldId id="272" r:id="rId14"/>
    <p:sldId id="270" r:id="rId15"/>
    <p:sldId id="263" r:id="rId16"/>
    <p:sldId id="264" r:id="rId17"/>
    <p:sldId id="274" r:id="rId18"/>
    <p:sldId id="278" r:id="rId19"/>
    <p:sldId id="275" r:id="rId20"/>
    <p:sldId id="279" r:id="rId21"/>
    <p:sldId id="280" r:id="rId22"/>
    <p:sldId id="281" r:id="rId23"/>
    <p:sldId id="282"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BFBAE-9A4D-43AF-A679-A9D7A7B52B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4C6F40-29D1-4C5E-A592-CFB5B16771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DFFDE1-D4D2-4C0B-8230-F697D5E0B4A1}"/>
              </a:ext>
            </a:extLst>
          </p:cNvPr>
          <p:cNvSpPr>
            <a:spLocks noGrp="1"/>
          </p:cNvSpPr>
          <p:nvPr>
            <p:ph type="dt" sz="half" idx="10"/>
          </p:nvPr>
        </p:nvSpPr>
        <p:spPr/>
        <p:txBody>
          <a:bodyPr/>
          <a:lstStyle/>
          <a:p>
            <a:fld id="{43206DA1-B8A1-4E08-AF85-E39CDCFF5CC2}" type="datetimeFigureOut">
              <a:rPr lang="en-US" smtClean="0"/>
              <a:t>9/19/2020</a:t>
            </a:fld>
            <a:endParaRPr lang="en-US"/>
          </a:p>
        </p:txBody>
      </p:sp>
      <p:sp>
        <p:nvSpPr>
          <p:cNvPr id="5" name="Footer Placeholder 4">
            <a:extLst>
              <a:ext uri="{FF2B5EF4-FFF2-40B4-BE49-F238E27FC236}">
                <a16:creationId xmlns:a16="http://schemas.microsoft.com/office/drawing/2014/main" id="{0271154B-0032-4B56-B4D9-6AA0421C38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99F8F-2945-4685-B6E1-8DD3D072E480}"/>
              </a:ext>
            </a:extLst>
          </p:cNvPr>
          <p:cNvSpPr>
            <a:spLocks noGrp="1"/>
          </p:cNvSpPr>
          <p:nvPr>
            <p:ph type="sldNum" sz="quarter" idx="12"/>
          </p:nvPr>
        </p:nvSpPr>
        <p:spPr/>
        <p:txBody>
          <a:bodyPr/>
          <a:lstStyle/>
          <a:p>
            <a:fld id="{8EAE3BA6-B741-4B63-A024-C2D207A0C795}" type="slidenum">
              <a:rPr lang="en-US" smtClean="0"/>
              <a:t>‹#›</a:t>
            </a:fld>
            <a:endParaRPr lang="en-US"/>
          </a:p>
        </p:txBody>
      </p:sp>
    </p:spTree>
    <p:extLst>
      <p:ext uri="{BB962C8B-B14F-4D97-AF65-F5344CB8AC3E}">
        <p14:creationId xmlns:p14="http://schemas.microsoft.com/office/powerpoint/2010/main" val="371204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E434E-2A16-4599-A768-32C8CEB188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BB677F-4C6E-47D6-80C9-776A1870BF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BFDA9-9BD0-4410-BE4F-04E9787A84F6}"/>
              </a:ext>
            </a:extLst>
          </p:cNvPr>
          <p:cNvSpPr>
            <a:spLocks noGrp="1"/>
          </p:cNvSpPr>
          <p:nvPr>
            <p:ph type="dt" sz="half" idx="10"/>
          </p:nvPr>
        </p:nvSpPr>
        <p:spPr/>
        <p:txBody>
          <a:bodyPr/>
          <a:lstStyle/>
          <a:p>
            <a:fld id="{43206DA1-B8A1-4E08-AF85-E39CDCFF5CC2}" type="datetimeFigureOut">
              <a:rPr lang="en-US" smtClean="0"/>
              <a:t>9/19/2020</a:t>
            </a:fld>
            <a:endParaRPr lang="en-US"/>
          </a:p>
        </p:txBody>
      </p:sp>
      <p:sp>
        <p:nvSpPr>
          <p:cNvPr id="5" name="Footer Placeholder 4">
            <a:extLst>
              <a:ext uri="{FF2B5EF4-FFF2-40B4-BE49-F238E27FC236}">
                <a16:creationId xmlns:a16="http://schemas.microsoft.com/office/drawing/2014/main" id="{CC8A7361-56FC-4ED9-8816-47DA45B9A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F5521-9627-4B13-9B27-D76D956A7A7F}"/>
              </a:ext>
            </a:extLst>
          </p:cNvPr>
          <p:cNvSpPr>
            <a:spLocks noGrp="1"/>
          </p:cNvSpPr>
          <p:nvPr>
            <p:ph type="sldNum" sz="quarter" idx="12"/>
          </p:nvPr>
        </p:nvSpPr>
        <p:spPr/>
        <p:txBody>
          <a:bodyPr/>
          <a:lstStyle/>
          <a:p>
            <a:fld id="{8EAE3BA6-B741-4B63-A024-C2D207A0C795}" type="slidenum">
              <a:rPr lang="en-US" smtClean="0"/>
              <a:t>‹#›</a:t>
            </a:fld>
            <a:endParaRPr lang="en-US"/>
          </a:p>
        </p:txBody>
      </p:sp>
    </p:spTree>
    <p:extLst>
      <p:ext uri="{BB962C8B-B14F-4D97-AF65-F5344CB8AC3E}">
        <p14:creationId xmlns:p14="http://schemas.microsoft.com/office/powerpoint/2010/main" val="201556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4807D5-A5D1-4EA7-84F8-EBD693A52D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97F418-A436-41B9-8AD8-E89CDB61C8C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9196FB-EBC4-427F-A8F7-4A4180424503}"/>
              </a:ext>
            </a:extLst>
          </p:cNvPr>
          <p:cNvSpPr>
            <a:spLocks noGrp="1"/>
          </p:cNvSpPr>
          <p:nvPr>
            <p:ph type="dt" sz="half" idx="10"/>
          </p:nvPr>
        </p:nvSpPr>
        <p:spPr/>
        <p:txBody>
          <a:bodyPr/>
          <a:lstStyle/>
          <a:p>
            <a:fld id="{43206DA1-B8A1-4E08-AF85-E39CDCFF5CC2}" type="datetimeFigureOut">
              <a:rPr lang="en-US" smtClean="0"/>
              <a:t>9/19/2020</a:t>
            </a:fld>
            <a:endParaRPr lang="en-US"/>
          </a:p>
        </p:txBody>
      </p:sp>
      <p:sp>
        <p:nvSpPr>
          <p:cNvPr id="5" name="Footer Placeholder 4">
            <a:extLst>
              <a:ext uri="{FF2B5EF4-FFF2-40B4-BE49-F238E27FC236}">
                <a16:creationId xmlns:a16="http://schemas.microsoft.com/office/drawing/2014/main" id="{F18D0A51-D6E5-4BC8-B846-FBB34CA18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B13F4B-7ECF-419C-8F2D-208FD275A9CA}"/>
              </a:ext>
            </a:extLst>
          </p:cNvPr>
          <p:cNvSpPr>
            <a:spLocks noGrp="1"/>
          </p:cNvSpPr>
          <p:nvPr>
            <p:ph type="sldNum" sz="quarter" idx="12"/>
          </p:nvPr>
        </p:nvSpPr>
        <p:spPr/>
        <p:txBody>
          <a:bodyPr/>
          <a:lstStyle/>
          <a:p>
            <a:fld id="{8EAE3BA6-B741-4B63-A024-C2D207A0C795}" type="slidenum">
              <a:rPr lang="en-US" smtClean="0"/>
              <a:t>‹#›</a:t>
            </a:fld>
            <a:endParaRPr lang="en-US"/>
          </a:p>
        </p:txBody>
      </p:sp>
    </p:spTree>
    <p:extLst>
      <p:ext uri="{BB962C8B-B14F-4D97-AF65-F5344CB8AC3E}">
        <p14:creationId xmlns:p14="http://schemas.microsoft.com/office/powerpoint/2010/main" val="188022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6E4C-198F-46F2-9E26-2B8670FF5C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77064B-3275-46C1-87AF-3ABA7473F50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4E4D5-5036-410A-A2DD-BAFDDF52A174}"/>
              </a:ext>
            </a:extLst>
          </p:cNvPr>
          <p:cNvSpPr>
            <a:spLocks noGrp="1"/>
          </p:cNvSpPr>
          <p:nvPr>
            <p:ph type="dt" sz="half" idx="10"/>
          </p:nvPr>
        </p:nvSpPr>
        <p:spPr/>
        <p:txBody>
          <a:bodyPr/>
          <a:lstStyle/>
          <a:p>
            <a:fld id="{43206DA1-B8A1-4E08-AF85-E39CDCFF5CC2}" type="datetimeFigureOut">
              <a:rPr lang="en-US" smtClean="0"/>
              <a:t>9/19/2020</a:t>
            </a:fld>
            <a:endParaRPr lang="en-US"/>
          </a:p>
        </p:txBody>
      </p:sp>
      <p:sp>
        <p:nvSpPr>
          <p:cNvPr id="5" name="Footer Placeholder 4">
            <a:extLst>
              <a:ext uri="{FF2B5EF4-FFF2-40B4-BE49-F238E27FC236}">
                <a16:creationId xmlns:a16="http://schemas.microsoft.com/office/drawing/2014/main" id="{E24E44A0-B3F1-4CF8-A1A0-60BD476BCC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14011E-8759-4E36-A0EC-1FF16BD88803}"/>
              </a:ext>
            </a:extLst>
          </p:cNvPr>
          <p:cNvSpPr>
            <a:spLocks noGrp="1"/>
          </p:cNvSpPr>
          <p:nvPr>
            <p:ph type="sldNum" sz="quarter" idx="12"/>
          </p:nvPr>
        </p:nvSpPr>
        <p:spPr/>
        <p:txBody>
          <a:bodyPr/>
          <a:lstStyle/>
          <a:p>
            <a:fld id="{8EAE3BA6-B741-4B63-A024-C2D207A0C795}" type="slidenum">
              <a:rPr lang="en-US" smtClean="0"/>
              <a:t>‹#›</a:t>
            </a:fld>
            <a:endParaRPr lang="en-US"/>
          </a:p>
        </p:txBody>
      </p:sp>
    </p:spTree>
    <p:extLst>
      <p:ext uri="{BB962C8B-B14F-4D97-AF65-F5344CB8AC3E}">
        <p14:creationId xmlns:p14="http://schemas.microsoft.com/office/powerpoint/2010/main" val="186124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34C44-4C67-48A5-9F1B-6E7DA0807B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5A9952-09CA-40CA-B7EC-4AA730DCD6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14B0B46-A937-4AFE-AD70-45964ACBFE4B}"/>
              </a:ext>
            </a:extLst>
          </p:cNvPr>
          <p:cNvSpPr>
            <a:spLocks noGrp="1"/>
          </p:cNvSpPr>
          <p:nvPr>
            <p:ph type="dt" sz="half" idx="10"/>
          </p:nvPr>
        </p:nvSpPr>
        <p:spPr/>
        <p:txBody>
          <a:bodyPr/>
          <a:lstStyle/>
          <a:p>
            <a:fld id="{43206DA1-B8A1-4E08-AF85-E39CDCFF5CC2}" type="datetimeFigureOut">
              <a:rPr lang="en-US" smtClean="0"/>
              <a:t>9/19/2020</a:t>
            </a:fld>
            <a:endParaRPr lang="en-US"/>
          </a:p>
        </p:txBody>
      </p:sp>
      <p:sp>
        <p:nvSpPr>
          <p:cNvPr id="5" name="Footer Placeholder 4">
            <a:extLst>
              <a:ext uri="{FF2B5EF4-FFF2-40B4-BE49-F238E27FC236}">
                <a16:creationId xmlns:a16="http://schemas.microsoft.com/office/drawing/2014/main" id="{05077966-742B-4E32-BE8C-E9AACE3A7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797051-C597-4E91-8FB4-2951B03F2B76}"/>
              </a:ext>
            </a:extLst>
          </p:cNvPr>
          <p:cNvSpPr>
            <a:spLocks noGrp="1"/>
          </p:cNvSpPr>
          <p:nvPr>
            <p:ph type="sldNum" sz="quarter" idx="12"/>
          </p:nvPr>
        </p:nvSpPr>
        <p:spPr/>
        <p:txBody>
          <a:bodyPr/>
          <a:lstStyle/>
          <a:p>
            <a:fld id="{8EAE3BA6-B741-4B63-A024-C2D207A0C795}" type="slidenum">
              <a:rPr lang="en-US" smtClean="0"/>
              <a:t>‹#›</a:t>
            </a:fld>
            <a:endParaRPr lang="en-US"/>
          </a:p>
        </p:txBody>
      </p:sp>
    </p:spTree>
    <p:extLst>
      <p:ext uri="{BB962C8B-B14F-4D97-AF65-F5344CB8AC3E}">
        <p14:creationId xmlns:p14="http://schemas.microsoft.com/office/powerpoint/2010/main" val="352514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E1A07-1350-46E6-B9BA-2A10F190D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134585-F801-4FB9-84D3-6DA4AAA531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F6D9F6-CDA9-46D6-9744-656090FE370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ADE985-AC4E-4456-B618-4785FEF45796}"/>
              </a:ext>
            </a:extLst>
          </p:cNvPr>
          <p:cNvSpPr>
            <a:spLocks noGrp="1"/>
          </p:cNvSpPr>
          <p:nvPr>
            <p:ph type="dt" sz="half" idx="10"/>
          </p:nvPr>
        </p:nvSpPr>
        <p:spPr/>
        <p:txBody>
          <a:bodyPr/>
          <a:lstStyle/>
          <a:p>
            <a:fld id="{43206DA1-B8A1-4E08-AF85-E39CDCFF5CC2}" type="datetimeFigureOut">
              <a:rPr lang="en-US" smtClean="0"/>
              <a:t>9/19/2020</a:t>
            </a:fld>
            <a:endParaRPr lang="en-US"/>
          </a:p>
        </p:txBody>
      </p:sp>
      <p:sp>
        <p:nvSpPr>
          <p:cNvPr id="6" name="Footer Placeholder 5">
            <a:extLst>
              <a:ext uri="{FF2B5EF4-FFF2-40B4-BE49-F238E27FC236}">
                <a16:creationId xmlns:a16="http://schemas.microsoft.com/office/drawing/2014/main" id="{47370E3D-AE61-4652-9A47-840CDAD239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CA7279-5CA2-4417-968C-35F5CCAC9FA1}"/>
              </a:ext>
            </a:extLst>
          </p:cNvPr>
          <p:cNvSpPr>
            <a:spLocks noGrp="1"/>
          </p:cNvSpPr>
          <p:nvPr>
            <p:ph type="sldNum" sz="quarter" idx="12"/>
          </p:nvPr>
        </p:nvSpPr>
        <p:spPr/>
        <p:txBody>
          <a:bodyPr/>
          <a:lstStyle/>
          <a:p>
            <a:fld id="{8EAE3BA6-B741-4B63-A024-C2D207A0C795}" type="slidenum">
              <a:rPr lang="en-US" smtClean="0"/>
              <a:t>‹#›</a:t>
            </a:fld>
            <a:endParaRPr lang="en-US"/>
          </a:p>
        </p:txBody>
      </p:sp>
    </p:spTree>
    <p:extLst>
      <p:ext uri="{BB962C8B-B14F-4D97-AF65-F5344CB8AC3E}">
        <p14:creationId xmlns:p14="http://schemas.microsoft.com/office/powerpoint/2010/main" val="75953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C6D86-4387-4297-AC69-6A13F27B41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22B345-07B6-4D94-B161-1EF8C7DBDD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0CD2D4-6E71-471D-A6F6-753D7E8183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D92EE8-8741-4642-A240-77CE6277C5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65B31F8-EF38-4006-8D12-FCB6BAED55A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640289-6731-4475-BC1A-023AA19B092B}"/>
              </a:ext>
            </a:extLst>
          </p:cNvPr>
          <p:cNvSpPr>
            <a:spLocks noGrp="1"/>
          </p:cNvSpPr>
          <p:nvPr>
            <p:ph type="dt" sz="half" idx="10"/>
          </p:nvPr>
        </p:nvSpPr>
        <p:spPr/>
        <p:txBody>
          <a:bodyPr/>
          <a:lstStyle/>
          <a:p>
            <a:fld id="{43206DA1-B8A1-4E08-AF85-E39CDCFF5CC2}" type="datetimeFigureOut">
              <a:rPr lang="en-US" smtClean="0"/>
              <a:t>9/19/2020</a:t>
            </a:fld>
            <a:endParaRPr lang="en-US"/>
          </a:p>
        </p:txBody>
      </p:sp>
      <p:sp>
        <p:nvSpPr>
          <p:cNvPr id="8" name="Footer Placeholder 7">
            <a:extLst>
              <a:ext uri="{FF2B5EF4-FFF2-40B4-BE49-F238E27FC236}">
                <a16:creationId xmlns:a16="http://schemas.microsoft.com/office/drawing/2014/main" id="{824B196D-23B5-4938-9176-D6D6BA00F9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1EEC0D-D703-4E11-9B54-6A384347434B}"/>
              </a:ext>
            </a:extLst>
          </p:cNvPr>
          <p:cNvSpPr>
            <a:spLocks noGrp="1"/>
          </p:cNvSpPr>
          <p:nvPr>
            <p:ph type="sldNum" sz="quarter" idx="12"/>
          </p:nvPr>
        </p:nvSpPr>
        <p:spPr/>
        <p:txBody>
          <a:bodyPr/>
          <a:lstStyle/>
          <a:p>
            <a:fld id="{8EAE3BA6-B741-4B63-A024-C2D207A0C795}" type="slidenum">
              <a:rPr lang="en-US" smtClean="0"/>
              <a:t>‹#›</a:t>
            </a:fld>
            <a:endParaRPr lang="en-US"/>
          </a:p>
        </p:txBody>
      </p:sp>
    </p:spTree>
    <p:extLst>
      <p:ext uri="{BB962C8B-B14F-4D97-AF65-F5344CB8AC3E}">
        <p14:creationId xmlns:p14="http://schemas.microsoft.com/office/powerpoint/2010/main" val="179513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84E9-D388-4141-9D71-E473295CCD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A1336E-3B1E-483D-B16F-83BB7AC23537}"/>
              </a:ext>
            </a:extLst>
          </p:cNvPr>
          <p:cNvSpPr>
            <a:spLocks noGrp="1"/>
          </p:cNvSpPr>
          <p:nvPr>
            <p:ph type="dt" sz="half" idx="10"/>
          </p:nvPr>
        </p:nvSpPr>
        <p:spPr/>
        <p:txBody>
          <a:bodyPr/>
          <a:lstStyle/>
          <a:p>
            <a:fld id="{43206DA1-B8A1-4E08-AF85-E39CDCFF5CC2}" type="datetimeFigureOut">
              <a:rPr lang="en-US" smtClean="0"/>
              <a:t>9/19/2020</a:t>
            </a:fld>
            <a:endParaRPr lang="en-US"/>
          </a:p>
        </p:txBody>
      </p:sp>
      <p:sp>
        <p:nvSpPr>
          <p:cNvPr id="4" name="Footer Placeholder 3">
            <a:extLst>
              <a:ext uri="{FF2B5EF4-FFF2-40B4-BE49-F238E27FC236}">
                <a16:creationId xmlns:a16="http://schemas.microsoft.com/office/drawing/2014/main" id="{42431CF5-6622-49A9-A3FF-9DC501D4A8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D61615-824F-4BDE-835A-680B677E2ADB}"/>
              </a:ext>
            </a:extLst>
          </p:cNvPr>
          <p:cNvSpPr>
            <a:spLocks noGrp="1"/>
          </p:cNvSpPr>
          <p:nvPr>
            <p:ph type="sldNum" sz="quarter" idx="12"/>
          </p:nvPr>
        </p:nvSpPr>
        <p:spPr/>
        <p:txBody>
          <a:bodyPr/>
          <a:lstStyle/>
          <a:p>
            <a:fld id="{8EAE3BA6-B741-4B63-A024-C2D207A0C795}" type="slidenum">
              <a:rPr lang="en-US" smtClean="0"/>
              <a:t>‹#›</a:t>
            </a:fld>
            <a:endParaRPr lang="en-US"/>
          </a:p>
        </p:txBody>
      </p:sp>
    </p:spTree>
    <p:extLst>
      <p:ext uri="{BB962C8B-B14F-4D97-AF65-F5344CB8AC3E}">
        <p14:creationId xmlns:p14="http://schemas.microsoft.com/office/powerpoint/2010/main" val="807026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02A811-7796-4994-9E81-FAA37ADBAC46}"/>
              </a:ext>
            </a:extLst>
          </p:cNvPr>
          <p:cNvSpPr>
            <a:spLocks noGrp="1"/>
          </p:cNvSpPr>
          <p:nvPr>
            <p:ph type="dt" sz="half" idx="10"/>
          </p:nvPr>
        </p:nvSpPr>
        <p:spPr/>
        <p:txBody>
          <a:bodyPr/>
          <a:lstStyle/>
          <a:p>
            <a:fld id="{43206DA1-B8A1-4E08-AF85-E39CDCFF5CC2}" type="datetimeFigureOut">
              <a:rPr lang="en-US" smtClean="0"/>
              <a:t>9/19/2020</a:t>
            </a:fld>
            <a:endParaRPr lang="en-US"/>
          </a:p>
        </p:txBody>
      </p:sp>
      <p:sp>
        <p:nvSpPr>
          <p:cNvPr id="3" name="Footer Placeholder 2">
            <a:extLst>
              <a:ext uri="{FF2B5EF4-FFF2-40B4-BE49-F238E27FC236}">
                <a16:creationId xmlns:a16="http://schemas.microsoft.com/office/drawing/2014/main" id="{A5EC679B-CC66-496D-AE5B-E15446AAF6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9C80E9-64ED-4A15-BEA4-958F11BF25B3}"/>
              </a:ext>
            </a:extLst>
          </p:cNvPr>
          <p:cNvSpPr>
            <a:spLocks noGrp="1"/>
          </p:cNvSpPr>
          <p:nvPr>
            <p:ph type="sldNum" sz="quarter" idx="12"/>
          </p:nvPr>
        </p:nvSpPr>
        <p:spPr/>
        <p:txBody>
          <a:bodyPr/>
          <a:lstStyle/>
          <a:p>
            <a:fld id="{8EAE3BA6-B741-4B63-A024-C2D207A0C795}" type="slidenum">
              <a:rPr lang="en-US" smtClean="0"/>
              <a:t>‹#›</a:t>
            </a:fld>
            <a:endParaRPr lang="en-US"/>
          </a:p>
        </p:txBody>
      </p:sp>
    </p:spTree>
    <p:extLst>
      <p:ext uri="{BB962C8B-B14F-4D97-AF65-F5344CB8AC3E}">
        <p14:creationId xmlns:p14="http://schemas.microsoft.com/office/powerpoint/2010/main" val="105953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10982-A78D-401A-9E6D-5B1876D4B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AFBC44-512F-4691-AFF8-F9ADA8DE5A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7AC8C-1A41-438D-9560-A54A380896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9A4160-1A02-488B-BDD0-763F9F016644}"/>
              </a:ext>
            </a:extLst>
          </p:cNvPr>
          <p:cNvSpPr>
            <a:spLocks noGrp="1"/>
          </p:cNvSpPr>
          <p:nvPr>
            <p:ph type="dt" sz="half" idx="10"/>
          </p:nvPr>
        </p:nvSpPr>
        <p:spPr/>
        <p:txBody>
          <a:bodyPr/>
          <a:lstStyle/>
          <a:p>
            <a:fld id="{43206DA1-B8A1-4E08-AF85-E39CDCFF5CC2}" type="datetimeFigureOut">
              <a:rPr lang="en-US" smtClean="0"/>
              <a:t>9/19/2020</a:t>
            </a:fld>
            <a:endParaRPr lang="en-US"/>
          </a:p>
        </p:txBody>
      </p:sp>
      <p:sp>
        <p:nvSpPr>
          <p:cNvPr id="6" name="Footer Placeholder 5">
            <a:extLst>
              <a:ext uri="{FF2B5EF4-FFF2-40B4-BE49-F238E27FC236}">
                <a16:creationId xmlns:a16="http://schemas.microsoft.com/office/drawing/2014/main" id="{C53A4DD3-3D8E-4E11-8654-86D4878421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4F32A2-D0C5-4D2B-87FE-93D3E0308520}"/>
              </a:ext>
            </a:extLst>
          </p:cNvPr>
          <p:cNvSpPr>
            <a:spLocks noGrp="1"/>
          </p:cNvSpPr>
          <p:nvPr>
            <p:ph type="sldNum" sz="quarter" idx="12"/>
          </p:nvPr>
        </p:nvSpPr>
        <p:spPr/>
        <p:txBody>
          <a:bodyPr/>
          <a:lstStyle/>
          <a:p>
            <a:fld id="{8EAE3BA6-B741-4B63-A024-C2D207A0C795}" type="slidenum">
              <a:rPr lang="en-US" smtClean="0"/>
              <a:t>‹#›</a:t>
            </a:fld>
            <a:endParaRPr lang="en-US"/>
          </a:p>
        </p:txBody>
      </p:sp>
    </p:spTree>
    <p:extLst>
      <p:ext uri="{BB962C8B-B14F-4D97-AF65-F5344CB8AC3E}">
        <p14:creationId xmlns:p14="http://schemas.microsoft.com/office/powerpoint/2010/main" val="75062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248C2-0391-4E8C-8876-091FF1C7AF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D6207C-A8F3-4384-B3C4-0FC7A5BDB9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EE450C-0533-49A5-A146-8BAF072196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157353-1D59-4D32-A626-EEF833395DAB}"/>
              </a:ext>
            </a:extLst>
          </p:cNvPr>
          <p:cNvSpPr>
            <a:spLocks noGrp="1"/>
          </p:cNvSpPr>
          <p:nvPr>
            <p:ph type="dt" sz="half" idx="10"/>
          </p:nvPr>
        </p:nvSpPr>
        <p:spPr/>
        <p:txBody>
          <a:bodyPr/>
          <a:lstStyle/>
          <a:p>
            <a:fld id="{43206DA1-B8A1-4E08-AF85-E39CDCFF5CC2}" type="datetimeFigureOut">
              <a:rPr lang="en-US" smtClean="0"/>
              <a:t>9/19/2020</a:t>
            </a:fld>
            <a:endParaRPr lang="en-US"/>
          </a:p>
        </p:txBody>
      </p:sp>
      <p:sp>
        <p:nvSpPr>
          <p:cNvPr id="6" name="Footer Placeholder 5">
            <a:extLst>
              <a:ext uri="{FF2B5EF4-FFF2-40B4-BE49-F238E27FC236}">
                <a16:creationId xmlns:a16="http://schemas.microsoft.com/office/drawing/2014/main" id="{44C420AA-86AC-4C3B-98DE-DB3FE85712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4E7FB2-9E91-408A-88C3-51617F316299}"/>
              </a:ext>
            </a:extLst>
          </p:cNvPr>
          <p:cNvSpPr>
            <a:spLocks noGrp="1"/>
          </p:cNvSpPr>
          <p:nvPr>
            <p:ph type="sldNum" sz="quarter" idx="12"/>
          </p:nvPr>
        </p:nvSpPr>
        <p:spPr/>
        <p:txBody>
          <a:bodyPr/>
          <a:lstStyle/>
          <a:p>
            <a:fld id="{8EAE3BA6-B741-4B63-A024-C2D207A0C795}" type="slidenum">
              <a:rPr lang="en-US" smtClean="0"/>
              <a:t>‹#›</a:t>
            </a:fld>
            <a:endParaRPr lang="en-US"/>
          </a:p>
        </p:txBody>
      </p:sp>
    </p:spTree>
    <p:extLst>
      <p:ext uri="{BB962C8B-B14F-4D97-AF65-F5344CB8AC3E}">
        <p14:creationId xmlns:p14="http://schemas.microsoft.com/office/powerpoint/2010/main" val="29911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493CF8-B3F2-4F88-870B-F1B623640C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9112DE-3866-4530-892F-C435091499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02C69B-B477-468F-BF79-7AEBBEC19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06DA1-B8A1-4E08-AF85-E39CDCFF5CC2}" type="datetimeFigureOut">
              <a:rPr lang="en-US" smtClean="0"/>
              <a:t>9/19/2020</a:t>
            </a:fld>
            <a:endParaRPr lang="en-US"/>
          </a:p>
        </p:txBody>
      </p:sp>
      <p:sp>
        <p:nvSpPr>
          <p:cNvPr id="5" name="Footer Placeholder 4">
            <a:extLst>
              <a:ext uri="{FF2B5EF4-FFF2-40B4-BE49-F238E27FC236}">
                <a16:creationId xmlns:a16="http://schemas.microsoft.com/office/drawing/2014/main" id="{9F8C16AF-CF01-4B87-8834-39D09E8ECF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A54880-E04E-49DE-B3BE-3BC8676BCC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E3BA6-B741-4B63-A024-C2D207A0C795}" type="slidenum">
              <a:rPr lang="en-US" smtClean="0"/>
              <a:t>‹#›</a:t>
            </a:fld>
            <a:endParaRPr lang="en-US"/>
          </a:p>
        </p:txBody>
      </p:sp>
    </p:spTree>
    <p:extLst>
      <p:ext uri="{BB962C8B-B14F-4D97-AF65-F5344CB8AC3E}">
        <p14:creationId xmlns:p14="http://schemas.microsoft.com/office/powerpoint/2010/main" val="4059759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1.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bn.wikipedia.org/wiki/%E0%A6%B6%E0%A7%87%E0%A6%96_%E0%A6%B9%E0%A6%BE%E0%A6%B8%E0%A6%BF%E0%A6%A8%E0%A6%BE"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bn.wikipedia.org/wiki/%E0%A7%A7%E0%A7%AF%E0%A7%AB%E0%A7%A6"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4.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3.jpg"/><Relationship Id="rId5" Type="http://schemas.openxmlformats.org/officeDocument/2006/relationships/image" Target="../media/image4.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3.jpg"/><Relationship Id="rId5" Type="http://schemas.openxmlformats.org/officeDocument/2006/relationships/image" Target="../media/image4.jpg"/><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5.jpg"/><Relationship Id="rId5" Type="http://schemas.openxmlformats.org/officeDocument/2006/relationships/image" Target="../media/image4.jpg"/><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6.jpg"/><Relationship Id="rId5" Type="http://schemas.openxmlformats.org/officeDocument/2006/relationships/image" Target="../media/image4.jpg"/><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7.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jp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9.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8.jpg"/><Relationship Id="rId5" Type="http://schemas.openxmlformats.org/officeDocument/2006/relationships/image" Target="../media/image4.jpg"/><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bn.wikipedia.org/wiki/%E0%A6%B8%E0%A7%88%E0%A6%AF%E0%A6%BC%E0%A6%A6_%E0%A6%B6%E0%A6%BE%E0%A6%AE%E0%A6%B8%E0%A7%81%E0%A6%B2_%E0%A6%B9%E0%A6%95#cite_note-16"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8" Type="http://schemas.openxmlformats.org/officeDocument/2006/relationships/hyperlink" Target="https://bn.wikipedia.org/wiki/%E0%A6%AC%E0%A6%BE%E0%A6%82%E0%A6%B2%E0%A6%BE%E0%A6%A6%E0%A7%87%E0%A6%B6%E0%A7%87%E0%A6%B0_%E0%A6%B8%E0%A7%8D%E0%A6%AC%E0%A6%BE%E0%A6%A7%E0%A7%80%E0%A6%A8%E0%A6%A4%E0%A6%BE_%E0%A6%AF%E0%A7%81%E0%A6%A6%E0%A7%8D%E0%A6%A7" TargetMode="External"/><Relationship Id="rId3" Type="http://schemas.openxmlformats.org/officeDocument/2006/relationships/image" Target="../media/image2.jpg"/><Relationship Id="rId7" Type="http://schemas.openxmlformats.org/officeDocument/2006/relationships/hyperlink" Target="https://bn.wikipedia.org/wiki/%E0%A6%B8%E0%A7%88%E0%A6%AF%E0%A6%BC%E0%A6%A6_%E0%A6%B6%E0%A6%BE%E0%A6%AE%E0%A6%B8%E0%A7%81%E0%A6%B2_%E0%A6%B9%E0%A6%95#cite_note-7"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bn.wikipedia.org/wiki/%E0%A6%9C%E0%A6%BE%E0%A6%A4%E0%A7%80%E0%A6%AF%E0%A6%BC_%E0%A6%9A%E0%A6%B2%E0%A6%9A%E0%A7%8D%E0%A6%9A%E0%A6%BF%E0%A6%A4%E0%A7%8D%E0%A6%B0_%E0%A6%AA%E0%A7%81%E0%A6%B0%E0%A6%B8%E0%A7%8D%E0%A6%95%E0%A6%BE%E0%A6%B0_(%E0%A6%AC%E0%A6%BE%E0%A6%82%E0%A6%B2%E0%A6%BE%E0%A6%A6%E0%A7%87%E0%A6%B6)" TargetMode="External"/><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10.jpg"/></Relationships>
</file>

<file path=ppt/slides/_rels/slide8.xml.rels><?xml version="1.0" encoding="UTF-8" standalone="yes"?>
<Relationships xmlns="http://schemas.openxmlformats.org/package/2006/relationships"><Relationship Id="rId8" Type="http://schemas.openxmlformats.org/officeDocument/2006/relationships/hyperlink" Target="https://bn.wikipedia.org/wiki/%E0%A6%A2%E0%A6%BE%E0%A6%95%E0%A6%BE_%E0%A6%AC%E0%A6%BF%E0%A6%B6%E0%A7%8D%E0%A6%AC%E0%A6%AC%E0%A6%BF%E0%A6%A6%E0%A7%8D%E0%A6%AF%E0%A6%BE%E0%A6%B2%E0%A6%AF%E0%A6%BC" TargetMode="External"/><Relationship Id="rId3" Type="http://schemas.openxmlformats.org/officeDocument/2006/relationships/image" Target="../media/image2.jpg"/><Relationship Id="rId7" Type="http://schemas.openxmlformats.org/officeDocument/2006/relationships/hyperlink" Target="https://bn.wikipedia.org/wiki/%E0%A6%9C%E0%A6%97%E0%A6%A8%E0%A7%8D%E0%A6%A8%E0%A6%BE%E0%A6%A5_%E0%A6%95%E0%A6%B2%E0%A7%87%E0%A6%9C"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bn.wikipedia.org/wiki/%E0%A6%AE%E0%A7%81%E0%A6%AE%E0%A7%8D%E0%A6%AC%E0%A6%BE%E0%A6%87" TargetMode="External"/><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C0BEE1C0-D93C-454F-8E89-4539F55409D1}"/>
              </a:ext>
            </a:extLst>
          </p:cNvPr>
          <p:cNvSpPr txBox="1"/>
          <p:nvPr/>
        </p:nvSpPr>
        <p:spPr>
          <a:xfrm>
            <a:off x="4628271" y="295422"/>
            <a:ext cx="3362178" cy="1015663"/>
          </a:xfrm>
          <a:prstGeom prst="rect">
            <a:avLst/>
          </a:prstGeom>
          <a:solidFill>
            <a:srgbClr val="FF0000"/>
          </a:solidFill>
        </p:spPr>
        <p:txBody>
          <a:bodyPr wrap="square" rtlCol="0">
            <a:spAutoFit/>
          </a:bodyPr>
          <a:lstStyle/>
          <a:p>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স্বাগতম</a:t>
            </a:r>
            <a:r>
              <a:rPr lang="en-US" sz="6000" dirty="0">
                <a:latin typeface="NikoshBAN" panose="02000000000000000000" pitchFamily="2" charset="0"/>
                <a:cs typeface="NikoshBAN" panose="02000000000000000000" pitchFamily="2" charset="0"/>
              </a:rPr>
              <a:t> </a:t>
            </a:r>
          </a:p>
        </p:txBody>
      </p:sp>
      <p:pic>
        <p:nvPicPr>
          <p:cNvPr id="6" name="Picture 5">
            <a:extLst>
              <a:ext uri="{FF2B5EF4-FFF2-40B4-BE49-F238E27FC236}">
                <a16:creationId xmlns:a16="http://schemas.microsoft.com/office/drawing/2014/main" id="{A574ADA5-6810-4D22-BAC7-E3C2E39ED70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68282" y="1519311"/>
            <a:ext cx="8018585" cy="4557931"/>
          </a:xfrm>
          <a:prstGeom prst="rect">
            <a:avLst/>
          </a:prstGeom>
        </p:spPr>
      </p:pic>
    </p:spTree>
    <p:extLst>
      <p:ext uri="{BB962C8B-B14F-4D97-AF65-F5344CB8AC3E}">
        <p14:creationId xmlns:p14="http://schemas.microsoft.com/office/powerpoint/2010/main" val="2716819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2F7EFCD3-4221-424C-888F-A2D7561BE429}"/>
              </a:ext>
            </a:extLst>
          </p:cNvPr>
          <p:cNvSpPr txBox="1"/>
          <p:nvPr/>
        </p:nvSpPr>
        <p:spPr>
          <a:xfrm>
            <a:off x="4501662" y="295422"/>
            <a:ext cx="3446584" cy="830997"/>
          </a:xfrm>
          <a:prstGeom prst="rect">
            <a:avLst/>
          </a:prstGeom>
          <a:solidFill>
            <a:srgbClr val="92D050"/>
          </a:solidFill>
        </p:spPr>
        <p:txBody>
          <a:bodyPr wrap="square" rtlCol="0">
            <a:spAutoFit/>
          </a:bodyPr>
          <a:lstStyle/>
          <a:p>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সমাধান</a:t>
            </a:r>
            <a:r>
              <a:rPr lang="en-US" sz="48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0440D24A-EB6D-4C6E-8B46-760D827B4DAC}"/>
              </a:ext>
            </a:extLst>
          </p:cNvPr>
          <p:cNvSpPr txBox="1"/>
          <p:nvPr/>
        </p:nvSpPr>
        <p:spPr>
          <a:xfrm>
            <a:off x="3798277" y="2307102"/>
            <a:ext cx="6126773" cy="461665"/>
          </a:xfrm>
          <a:prstGeom prst="rect">
            <a:avLst/>
          </a:prstGeom>
          <a:solidFill>
            <a:srgbClr val="FF0000"/>
          </a:solidFill>
        </p:spPr>
        <p:txBody>
          <a:bodyPr wrap="square" rtlCol="0">
            <a:spAutoFit/>
          </a:bodyPr>
          <a:lstStyle/>
          <a:p>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সীমান্তের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a:t>
            </a:r>
            <a:r>
              <a:rPr lang="as-IN" sz="2400" dirty="0">
                <a:latin typeface="NikoshBAN" panose="02000000000000000000" pitchFamily="2" charset="0"/>
                <a:cs typeface="NikoshBAN" panose="02000000000000000000" pitchFamily="2" charset="0"/>
              </a:rPr>
              <a:t>ঙ</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ঘ</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স</a:t>
            </a:r>
            <a:r>
              <a:rPr lang="en-US" sz="2400" dirty="0">
                <a:latin typeface="NikoshBAN" panose="02000000000000000000" pitchFamily="2" charset="0"/>
                <a:cs typeface="NikoshBAN" panose="02000000000000000000" pitchFamily="2" charset="0"/>
              </a:rPr>
              <a:t>ন </a:t>
            </a:r>
            <a:r>
              <a:rPr lang="en-US" sz="2400" dirty="0" err="1">
                <a:latin typeface="NikoshBAN" panose="02000000000000000000" pitchFamily="2" charset="0"/>
                <a:cs typeface="NikoshBAN" panose="02000000000000000000" pitchFamily="2" charset="0"/>
              </a:rPr>
              <a:t>শি</a:t>
            </a:r>
            <a:r>
              <a:rPr lang="as-IN" sz="2400" dirty="0">
                <a:latin typeface="NikoshBAN" panose="02000000000000000000" pitchFamily="2" charset="0"/>
                <a:cs typeface="NikoshBAN" panose="02000000000000000000" pitchFamily="2" charset="0"/>
              </a:rPr>
              <a:t>শ</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ত</a:t>
            </a:r>
            <a:r>
              <a:rPr lang="en-US" sz="2400" dirty="0" err="1">
                <a:latin typeface="NikoshBAN" panose="02000000000000000000" pitchFamily="2" charset="0"/>
                <a:cs typeface="NikoshBAN" panose="02000000000000000000" pitchFamily="2" charset="0"/>
              </a:rPr>
              <a:t>োষ</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কবিতার</a:t>
            </a:r>
            <a:r>
              <a:rPr lang="en-US" sz="2400" dirty="0">
                <a:latin typeface="NikoshBAN" panose="02000000000000000000" pitchFamily="2" charset="0"/>
                <a:cs typeface="NikoshBAN" panose="02000000000000000000" pitchFamily="2" charset="0"/>
              </a:rPr>
              <a:t> । </a:t>
            </a:r>
          </a:p>
        </p:txBody>
      </p:sp>
    </p:spTree>
    <p:extLst>
      <p:ext uri="{BB962C8B-B14F-4D97-AF65-F5344CB8AC3E}">
        <p14:creationId xmlns:p14="http://schemas.microsoft.com/office/powerpoint/2010/main" val="1162611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Rectangle 1">
            <a:extLst>
              <a:ext uri="{FF2B5EF4-FFF2-40B4-BE49-F238E27FC236}">
                <a16:creationId xmlns:a16="http://schemas.microsoft.com/office/drawing/2014/main" id="{234ABFAE-B2B0-4550-B5CD-B56750C679A4}"/>
              </a:ext>
            </a:extLst>
          </p:cNvPr>
          <p:cNvSpPr/>
          <p:nvPr/>
        </p:nvSpPr>
        <p:spPr>
          <a:xfrm>
            <a:off x="4600135" y="2136339"/>
            <a:ext cx="6780627" cy="295465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endParaRPr lang="as-IN" b="1" dirty="0"/>
          </a:p>
          <a:p>
            <a:pPr algn="just"/>
            <a:r>
              <a:rPr lang="as-IN" sz="2400" dirty="0">
                <a:latin typeface="NikoshBAN" panose="02000000000000000000" pitchFamily="2" charset="0"/>
                <a:cs typeface="NikoshBAN" panose="02000000000000000000" pitchFamily="2" charset="0"/>
              </a:rPr>
              <a:t>সৈয়দ হকের কবিতায় রয়েছে গভীর অনুপ্রেরণা। তার প্রথম প্রকাশিত কাব্যগ্রন্থ </a:t>
            </a:r>
            <a:r>
              <a:rPr lang="as-IN" sz="2400" i="1" dirty="0">
                <a:latin typeface="NikoshBAN" panose="02000000000000000000" pitchFamily="2" charset="0"/>
                <a:cs typeface="NikoshBAN" panose="02000000000000000000" pitchFamily="2" charset="0"/>
              </a:rPr>
              <a:t>একদা এক রাজ্যে</a:t>
            </a:r>
            <a:r>
              <a:rPr lang="as-IN" sz="2400" dirty="0">
                <a:latin typeface="NikoshBAN" panose="02000000000000000000" pitchFamily="2" charset="0"/>
                <a:cs typeface="NikoshBAN" panose="02000000000000000000" pitchFamily="2" charset="0"/>
              </a:rPr>
              <a:t> ১৯৬১ সালে প্রকাশিত হয়। পরে </a:t>
            </a:r>
            <a:r>
              <a:rPr lang="as-IN" sz="2400" i="1" dirty="0">
                <a:latin typeface="NikoshBAN" panose="02000000000000000000" pitchFamily="2" charset="0"/>
                <a:cs typeface="NikoshBAN" panose="02000000000000000000" pitchFamily="2" charset="0"/>
              </a:rPr>
              <a:t>বৈশাখে রচিত পংক্তিমালা</a:t>
            </a:r>
            <a:r>
              <a:rPr lang="as-IN" sz="2400" dirty="0">
                <a:latin typeface="NikoshBAN" panose="02000000000000000000" pitchFamily="2" charset="0"/>
                <a:cs typeface="NikoshBAN" panose="02000000000000000000" pitchFamily="2" charset="0"/>
              </a:rPr>
              <a:t>, </a:t>
            </a:r>
            <a:r>
              <a:rPr lang="as-IN" sz="2400" i="1" dirty="0">
                <a:latin typeface="NikoshBAN" panose="02000000000000000000" pitchFamily="2" charset="0"/>
                <a:cs typeface="NikoshBAN" panose="02000000000000000000" pitchFamily="2" charset="0"/>
              </a:rPr>
              <a:t>পরাণের গহীন ভেতর</a:t>
            </a:r>
            <a:r>
              <a:rPr lang="as-IN" sz="2400" dirty="0">
                <a:latin typeface="NikoshBAN" panose="02000000000000000000" pitchFamily="2" charset="0"/>
                <a:cs typeface="NikoshBAN" panose="02000000000000000000" pitchFamily="2" charset="0"/>
              </a:rPr>
              <a:t>, </a:t>
            </a:r>
            <a:r>
              <a:rPr lang="as-IN" sz="2400" i="1" dirty="0">
                <a:latin typeface="NikoshBAN" panose="02000000000000000000" pitchFamily="2" charset="0"/>
                <a:cs typeface="NikoshBAN" panose="02000000000000000000" pitchFamily="2" charset="0"/>
              </a:rPr>
              <a:t>নাভিমূলে ভস্মাধার</a:t>
            </a:r>
            <a:r>
              <a:rPr lang="as-IN" sz="2400" dirty="0">
                <a:latin typeface="NikoshBAN" panose="02000000000000000000" pitchFamily="2" charset="0"/>
                <a:cs typeface="NikoshBAN" panose="02000000000000000000" pitchFamily="2" charset="0"/>
              </a:rPr>
              <a:t>, </a:t>
            </a:r>
            <a:r>
              <a:rPr lang="as-IN" sz="2400" i="1" dirty="0">
                <a:latin typeface="NikoshBAN" panose="02000000000000000000" pitchFamily="2" charset="0"/>
                <a:cs typeface="NikoshBAN" panose="02000000000000000000" pitchFamily="2" charset="0"/>
              </a:rPr>
              <a:t>আমার শহর ঢাকা</a:t>
            </a:r>
            <a:r>
              <a:rPr lang="as-IN" sz="2400" dirty="0">
                <a:latin typeface="NikoshBAN" panose="02000000000000000000" pitchFamily="2" charset="0"/>
                <a:cs typeface="NikoshBAN" panose="02000000000000000000" pitchFamily="2" charset="0"/>
              </a:rPr>
              <a:t>, </a:t>
            </a:r>
            <a:r>
              <a:rPr lang="as-IN" sz="2400" i="1" dirty="0">
                <a:latin typeface="NikoshBAN" panose="02000000000000000000" pitchFamily="2" charset="0"/>
                <a:cs typeface="NikoshBAN" panose="02000000000000000000" pitchFamily="2" charset="0"/>
              </a:rPr>
              <a:t>বেজান শহরের জন্য কেরাম</a:t>
            </a:r>
            <a:r>
              <a:rPr lang="as-IN" sz="2400" dirty="0">
                <a:latin typeface="NikoshBAN" panose="02000000000000000000" pitchFamily="2" charset="0"/>
                <a:cs typeface="NikoshBAN" panose="02000000000000000000" pitchFamily="2" charset="0"/>
              </a:rPr>
              <a:t>, </a:t>
            </a:r>
            <a:r>
              <a:rPr lang="as-IN" sz="2400" i="1" dirty="0">
                <a:latin typeface="NikoshBAN" panose="02000000000000000000" pitchFamily="2" charset="0"/>
                <a:cs typeface="NikoshBAN" panose="02000000000000000000" pitchFamily="2" charset="0"/>
              </a:rPr>
              <a:t>বৃষ্টি ও জলের কবিতা</a:t>
            </a:r>
            <a:r>
              <a:rPr lang="as-IN" sz="2400" dirty="0">
                <a:latin typeface="NikoshBAN" panose="02000000000000000000" pitchFamily="2" charset="0"/>
                <a:cs typeface="NikoshBAN" panose="02000000000000000000" pitchFamily="2" charset="0"/>
              </a:rPr>
              <a:t> কাব‌্যগ্রন্থগুলো তাকে পাঠকমহলে জনপ্রিয় করে তুলে। সৈয়দ হক মৃত্যুর আগে বাংলাদেশের প্রধানমন্ত্রী </a:t>
            </a:r>
            <a:r>
              <a:rPr lang="as-IN" sz="2400" dirty="0">
                <a:latin typeface="NikoshBAN" panose="02000000000000000000" pitchFamily="2" charset="0"/>
                <a:cs typeface="NikoshBAN" panose="02000000000000000000" pitchFamily="2" charset="0"/>
                <a:hlinkClick r:id="rId6" tooltip="শেখ হাসিনা"/>
              </a:rPr>
              <a:t>শেখ হাসিনার</a:t>
            </a:r>
            <a:r>
              <a:rPr lang="as-IN" sz="2400" dirty="0">
                <a:latin typeface="NikoshBAN" panose="02000000000000000000" pitchFamily="2" charset="0"/>
                <a:cs typeface="NikoshBAN" panose="02000000000000000000" pitchFamily="2" charset="0"/>
              </a:rPr>
              <a:t> জন্মদিন উপলক্ষে তার শেষ কবিতা লিখেন। কবিতার নাম </a:t>
            </a:r>
            <a:r>
              <a:rPr lang="as-IN" sz="2400" i="1" dirty="0">
                <a:latin typeface="NikoshBAN" panose="02000000000000000000" pitchFamily="2" charset="0"/>
                <a:cs typeface="NikoshBAN" panose="02000000000000000000" pitchFamily="2" charset="0"/>
              </a:rPr>
              <a:t>আহা, আজ কি আনন্দ অপা</a:t>
            </a:r>
            <a:endParaRPr lang="en-US" sz="24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B7799117-8C0F-4CA3-B9F8-D0B8B7B202CE}"/>
              </a:ext>
            </a:extLst>
          </p:cNvPr>
          <p:cNvSpPr txBox="1"/>
          <p:nvPr/>
        </p:nvSpPr>
        <p:spPr>
          <a:xfrm>
            <a:off x="4909625" y="337625"/>
            <a:ext cx="2630658" cy="584775"/>
          </a:xfrm>
          <a:prstGeom prst="rect">
            <a:avLst/>
          </a:prstGeom>
          <a:solidFill>
            <a:srgbClr val="FF0000"/>
          </a:solidFill>
        </p:spPr>
        <p:txBody>
          <a:bodyPr wrap="square" rtlCol="0">
            <a:spAutoFit/>
          </a:bodyPr>
          <a:lstStyle/>
          <a:p>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কবিতা</a:t>
            </a:r>
            <a:r>
              <a:rPr lang="en-US" sz="3200" dirty="0">
                <a:latin typeface="NikoshBAN" panose="02000000000000000000" pitchFamily="2" charset="0"/>
                <a:cs typeface="NikoshBAN" panose="02000000000000000000" pitchFamily="2" charset="0"/>
              </a:rPr>
              <a:t> </a:t>
            </a:r>
          </a:p>
        </p:txBody>
      </p:sp>
      <p:pic>
        <p:nvPicPr>
          <p:cNvPr id="8" name="Picture 7">
            <a:extLst>
              <a:ext uri="{FF2B5EF4-FFF2-40B4-BE49-F238E27FC236}">
                <a16:creationId xmlns:a16="http://schemas.microsoft.com/office/drawing/2014/main" id="{3CC82BEE-D714-4A97-8DF6-24EA8D6E77A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1692" y="1519311"/>
            <a:ext cx="3817767" cy="385454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22573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Rectangle 1">
            <a:extLst>
              <a:ext uri="{FF2B5EF4-FFF2-40B4-BE49-F238E27FC236}">
                <a16:creationId xmlns:a16="http://schemas.microsoft.com/office/drawing/2014/main" id="{7285C5EB-5EC3-4B8F-ADD2-E9E728D25171}"/>
              </a:ext>
            </a:extLst>
          </p:cNvPr>
          <p:cNvSpPr/>
          <p:nvPr/>
        </p:nvSpPr>
        <p:spPr>
          <a:xfrm>
            <a:off x="4811151" y="1859340"/>
            <a:ext cx="6569611" cy="369331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endParaRPr lang="as-IN" b="1" dirty="0"/>
          </a:p>
          <a:p>
            <a:pPr algn="just"/>
            <a:r>
              <a:rPr lang="as-IN" sz="2400" dirty="0">
                <a:latin typeface="NikoshBAN" panose="02000000000000000000" pitchFamily="2" charset="0"/>
                <a:cs typeface="NikoshBAN" panose="02000000000000000000" pitchFamily="2" charset="0"/>
              </a:rPr>
              <a:t>সৈয়দ শামসুল হকের ভাষ্য অনুযায়ী তার রচিত প্রথম পদ তিনি লিখেছিলেন এগারো-বারো বছর বয়সে। টাইফয়েডে শয্যাশায়ী কবি তার বাড়ির রান্নাঘরের পাশে সজনে গাছে একটি লাল টুকটুকে পাখি দেখে দু’লাইনের একটি পদ "আমার ঘরে জানালার পাশে গাছ রহিয়াছে/ তাহার উপরে দুটি লাল পাখি বসিয়া আছে" রচনা করেন। এরপর ১৯৪৯-</a:t>
            </a:r>
            <a:r>
              <a:rPr lang="as-IN" sz="2400" dirty="0">
                <a:latin typeface="NikoshBAN" panose="02000000000000000000" pitchFamily="2" charset="0"/>
                <a:cs typeface="NikoshBAN" panose="02000000000000000000" pitchFamily="2" charset="0"/>
                <a:hlinkClick r:id="rId6" tooltip="১৯৫০"/>
              </a:rPr>
              <a:t>৫০</a:t>
            </a:r>
            <a:r>
              <a:rPr lang="as-IN" sz="2400" dirty="0">
                <a:latin typeface="NikoshBAN" panose="02000000000000000000" pitchFamily="2" charset="0"/>
                <a:cs typeface="NikoshBAN" panose="02000000000000000000" pitchFamily="2" charset="0"/>
              </a:rPr>
              <a:t> খ্রিষ্টাব্দের দিকে ম্যাট্রিক পরীক্ষার পরে ব্যক্তিগত খাতায় ২০০টির মতো কবিতা রচনা করেন। </a:t>
            </a:r>
          </a:p>
          <a:p>
            <a:pPr algn="just"/>
            <a:r>
              <a:rPr lang="as-IN" sz="2400" dirty="0">
                <a:latin typeface="NikoshBAN" panose="02000000000000000000" pitchFamily="2" charset="0"/>
                <a:cs typeface="NikoshBAN" panose="02000000000000000000" pitchFamily="2" charset="0"/>
              </a:rPr>
              <a:t>সৈয়দ শামসুল হকের প্রথম লেখা প্রকাশিত হয় ১৯৫১ খ্রিষ্টাব্দের মে মাসে।  সেখানে 'উদয়াস্ত' নামে তার একটি গল্প ছাপা হয়।</a:t>
            </a:r>
          </a:p>
        </p:txBody>
      </p:sp>
      <p:sp>
        <p:nvSpPr>
          <p:cNvPr id="4" name="TextBox 3">
            <a:extLst>
              <a:ext uri="{FF2B5EF4-FFF2-40B4-BE49-F238E27FC236}">
                <a16:creationId xmlns:a16="http://schemas.microsoft.com/office/drawing/2014/main" id="{56E53BB7-C59B-4A18-AABE-B5D2A55CCA8D}"/>
              </a:ext>
            </a:extLst>
          </p:cNvPr>
          <p:cNvSpPr txBox="1"/>
          <p:nvPr/>
        </p:nvSpPr>
        <p:spPr>
          <a:xfrm>
            <a:off x="4994031" y="323557"/>
            <a:ext cx="3404381" cy="646331"/>
          </a:xfrm>
          <a:prstGeom prst="rect">
            <a:avLst/>
          </a:prstGeom>
          <a:solidFill>
            <a:srgbClr val="7030A0"/>
          </a:solidFill>
        </p:spPr>
        <p:txBody>
          <a:bodyPr wrap="square" rtlCol="0">
            <a:spAutoFit/>
          </a:bodyPr>
          <a:lstStyle/>
          <a:p>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সাহিত্যকর</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ম </a:t>
            </a:r>
          </a:p>
        </p:txBody>
      </p:sp>
      <p:pic>
        <p:nvPicPr>
          <p:cNvPr id="11" name="Picture 10">
            <a:extLst>
              <a:ext uri="{FF2B5EF4-FFF2-40B4-BE49-F238E27FC236}">
                <a16:creationId xmlns:a16="http://schemas.microsoft.com/office/drawing/2014/main" id="{C8C5C32A-9E08-4170-A309-50F24FC29D4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9317" y="1322363"/>
            <a:ext cx="3854548" cy="4230296"/>
          </a:xfrm>
          <a:prstGeom prst="ellipse">
            <a:avLst/>
          </a:prstGeom>
          <a:ln>
            <a:noFill/>
          </a:ln>
          <a:effectLst>
            <a:softEdge rad="112500"/>
          </a:effectLst>
        </p:spPr>
      </p:pic>
    </p:spTree>
    <p:extLst>
      <p:ext uri="{BB962C8B-B14F-4D97-AF65-F5344CB8AC3E}">
        <p14:creationId xmlns:p14="http://schemas.microsoft.com/office/powerpoint/2010/main" val="4220333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pic>
        <p:nvPicPr>
          <p:cNvPr id="4" name="Picture 3">
            <a:extLst>
              <a:ext uri="{FF2B5EF4-FFF2-40B4-BE49-F238E27FC236}">
                <a16:creationId xmlns:a16="http://schemas.microsoft.com/office/drawing/2014/main" id="{432F9D7A-39FA-48B3-8615-6A076A40B0C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67250" y="2628900"/>
            <a:ext cx="2857500" cy="1600200"/>
          </a:xfrm>
          <a:prstGeom prst="rect">
            <a:avLst/>
          </a:prstGeom>
        </p:spPr>
      </p:pic>
      <p:pic>
        <p:nvPicPr>
          <p:cNvPr id="8" name="Picture 7">
            <a:extLst>
              <a:ext uri="{FF2B5EF4-FFF2-40B4-BE49-F238E27FC236}">
                <a16:creationId xmlns:a16="http://schemas.microsoft.com/office/drawing/2014/main" id="{CB30F63A-7977-4521-A619-4AC0E557146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39815" y="703385"/>
            <a:ext cx="7885235" cy="496589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554502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pic>
        <p:nvPicPr>
          <p:cNvPr id="4" name="Picture 3">
            <a:extLst>
              <a:ext uri="{FF2B5EF4-FFF2-40B4-BE49-F238E27FC236}">
                <a16:creationId xmlns:a16="http://schemas.microsoft.com/office/drawing/2014/main" id="{93210E24-7165-414B-96CD-FA96D1B9B3B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25747" y="829993"/>
            <a:ext cx="8004517" cy="49940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794853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Rectangle 1">
            <a:extLst>
              <a:ext uri="{FF2B5EF4-FFF2-40B4-BE49-F238E27FC236}">
                <a16:creationId xmlns:a16="http://schemas.microsoft.com/office/drawing/2014/main" id="{AA48E547-3CF3-45BD-ACBF-040DA42F10A6}"/>
              </a:ext>
            </a:extLst>
          </p:cNvPr>
          <p:cNvSpPr/>
          <p:nvPr/>
        </p:nvSpPr>
        <p:spPr>
          <a:xfrm>
            <a:off x="4839286" y="2136339"/>
            <a:ext cx="6541476" cy="332398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endParaRPr lang="as-IN" b="1" dirty="0"/>
          </a:p>
          <a:p>
            <a:pPr algn="just"/>
            <a:r>
              <a:rPr lang="as-IN" sz="2400" dirty="0">
                <a:latin typeface="NikoshBAN" panose="02000000000000000000" pitchFamily="2" charset="0"/>
                <a:cs typeface="NikoshBAN" panose="02000000000000000000" pitchFamily="2" charset="0"/>
              </a:rPr>
              <a:t>ঢাকা বিশ্ববিদ্যালয়ে পড়াকালীন ১৯৫৬ সালে প্রথম উপন্যাস </a:t>
            </a:r>
            <a:r>
              <a:rPr lang="as-IN" sz="2400" i="1" dirty="0">
                <a:latin typeface="NikoshBAN" panose="02000000000000000000" pitchFamily="2" charset="0"/>
                <a:cs typeface="NikoshBAN" panose="02000000000000000000" pitchFamily="2" charset="0"/>
              </a:rPr>
              <a:t>দেয়ালের দেশ</a:t>
            </a:r>
            <a:r>
              <a:rPr lang="as-IN" sz="2400" dirty="0">
                <a:latin typeface="NikoshBAN" panose="02000000000000000000" pitchFamily="2" charset="0"/>
                <a:cs typeface="NikoshBAN" panose="02000000000000000000" pitchFamily="2" charset="0"/>
              </a:rPr>
              <a:t> প্রকাশিত হয়। তার রচিত </a:t>
            </a:r>
            <a:r>
              <a:rPr lang="as-IN" sz="2400" i="1" dirty="0">
                <a:latin typeface="NikoshBAN" panose="02000000000000000000" pitchFamily="2" charset="0"/>
                <a:cs typeface="NikoshBAN" panose="02000000000000000000" pitchFamily="2" charset="0"/>
              </a:rPr>
              <a:t>এক মহিলার ছবি</a:t>
            </a:r>
            <a:r>
              <a:rPr lang="as-IN" sz="2400" dirty="0">
                <a:latin typeface="NikoshBAN" panose="02000000000000000000" pitchFamily="2" charset="0"/>
                <a:cs typeface="NikoshBAN" panose="02000000000000000000" pitchFamily="2" charset="0"/>
              </a:rPr>
              <a:t> (১৯৬১), </a:t>
            </a:r>
            <a:r>
              <a:rPr lang="as-IN" sz="2400" i="1" dirty="0">
                <a:latin typeface="NikoshBAN" panose="02000000000000000000" pitchFamily="2" charset="0"/>
                <a:cs typeface="NikoshBAN" panose="02000000000000000000" pitchFamily="2" charset="0"/>
              </a:rPr>
              <a:t>অনুপম দিন</a:t>
            </a:r>
            <a:r>
              <a:rPr lang="as-IN" sz="2400" dirty="0">
                <a:latin typeface="NikoshBAN" panose="02000000000000000000" pitchFamily="2" charset="0"/>
                <a:cs typeface="NikoshBAN" panose="02000000000000000000" pitchFamily="2" charset="0"/>
              </a:rPr>
              <a:t> (১৯৬২), </a:t>
            </a:r>
            <a:r>
              <a:rPr lang="as-IN" sz="2400" i="1" dirty="0">
                <a:latin typeface="NikoshBAN" panose="02000000000000000000" pitchFamily="2" charset="0"/>
                <a:cs typeface="NikoshBAN" panose="02000000000000000000" pitchFamily="2" charset="0"/>
              </a:rPr>
              <a:t>সীমানা ছাড়িয়ে (১৯৬৪)</a:t>
            </a:r>
            <a:r>
              <a:rPr lang="as-IN" sz="2400" dirty="0">
                <a:latin typeface="NikoshBAN" panose="02000000000000000000" pitchFamily="2" charset="0"/>
                <a:cs typeface="NikoshBAN" panose="02000000000000000000" pitchFamily="2" charset="0"/>
              </a:rPr>
              <a:t> উপন্যাসগুলো জনপ্রিয়তা লাভ করে। ষাটের দশকে তার রচিত উপন্যাসগুলো </a:t>
            </a:r>
            <a:r>
              <a:rPr lang="as-IN" sz="2400" i="1" dirty="0">
                <a:latin typeface="NikoshBAN" panose="02000000000000000000" pitchFamily="2" charset="0"/>
                <a:cs typeface="NikoshBAN" panose="02000000000000000000" pitchFamily="2" charset="0"/>
              </a:rPr>
              <a:t>পূর্বাণী</a:t>
            </a:r>
            <a:r>
              <a:rPr lang="as-IN" sz="2400" dirty="0">
                <a:latin typeface="NikoshBAN" panose="02000000000000000000" pitchFamily="2" charset="0"/>
                <a:cs typeface="NikoshBAN" panose="02000000000000000000" pitchFamily="2" charset="0"/>
              </a:rPr>
              <a:t> পত্রিকায় ঈদসংখ্যায় প্রকাশিত হত। তার রচিত </a:t>
            </a:r>
            <a:r>
              <a:rPr lang="as-IN" sz="2400" i="1" dirty="0">
                <a:latin typeface="NikoshBAN" panose="02000000000000000000" pitchFamily="2" charset="0"/>
                <a:cs typeface="NikoshBAN" panose="02000000000000000000" pitchFamily="2" charset="0"/>
              </a:rPr>
              <a:t>খেলারাম খেলে যা</a:t>
            </a:r>
            <a:r>
              <a:rPr lang="as-IN" sz="2400" dirty="0">
                <a:latin typeface="NikoshBAN" panose="02000000000000000000" pitchFamily="2" charset="0"/>
                <a:cs typeface="NikoshBAN" panose="02000000000000000000" pitchFamily="2" charset="0"/>
              </a:rPr>
              <a:t> উপন্যাসকে অনেকে যৌনআশ্রিত বলে আখ্যা দেন। তিনি উপন্যাসের ভূমিকায় এই উপন্যাসকে 'এদেশের সবচেয়ে ভুল বোঝা উপন্যাস' হিসেবে অভিহিত করেছেন। </a:t>
            </a:r>
            <a:endParaRPr lang="en-US" sz="24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F24EAF67-2528-473D-A189-A8DFC288ECC1}"/>
              </a:ext>
            </a:extLst>
          </p:cNvPr>
          <p:cNvSpPr txBox="1"/>
          <p:nvPr/>
        </p:nvSpPr>
        <p:spPr>
          <a:xfrm>
            <a:off x="5219114" y="379828"/>
            <a:ext cx="3376246" cy="646331"/>
          </a:xfrm>
          <a:prstGeom prst="rect">
            <a:avLst/>
          </a:prstGeom>
          <a:solidFill>
            <a:srgbClr val="00B050"/>
          </a:solidFill>
        </p:spPr>
        <p:txBody>
          <a:bodyPr wrap="square" rtlCol="0">
            <a:spAutoFit/>
          </a:bodyPr>
          <a:lstStyle/>
          <a:p>
            <a:r>
              <a:rPr lang="en-US" sz="3600" dirty="0">
                <a:latin typeface="NikoshBAN" panose="02000000000000000000" pitchFamily="2" charset="0"/>
                <a:cs typeface="NikoshBAN" panose="02000000000000000000" pitchFamily="2" charset="0"/>
              </a:rPr>
              <a:t>        উ</a:t>
            </a:r>
            <a:r>
              <a:rPr lang="as-IN" sz="3600" dirty="0">
                <a:latin typeface="NikoshBAN" panose="02000000000000000000" pitchFamily="2" charset="0"/>
                <a:cs typeface="NikoshBAN" panose="02000000000000000000" pitchFamily="2" charset="0"/>
              </a:rPr>
              <a:t>প</a:t>
            </a:r>
            <a:r>
              <a:rPr lang="en-US" sz="3600" dirty="0">
                <a:latin typeface="NikoshBAN" panose="02000000000000000000" pitchFamily="2" charset="0"/>
                <a:cs typeface="NikoshBAN" panose="02000000000000000000" pitchFamily="2" charset="0"/>
              </a:rPr>
              <a:t>ন</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য</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স </a:t>
            </a:r>
          </a:p>
        </p:txBody>
      </p:sp>
      <p:pic>
        <p:nvPicPr>
          <p:cNvPr id="8" name="Picture 7">
            <a:extLst>
              <a:ext uri="{FF2B5EF4-FFF2-40B4-BE49-F238E27FC236}">
                <a16:creationId xmlns:a16="http://schemas.microsoft.com/office/drawing/2014/main" id="{10A0B957-3A63-42DD-A3B4-76AFB3E3231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401" y="1392702"/>
            <a:ext cx="3445238" cy="391081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844929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Rectangle 1">
            <a:extLst>
              <a:ext uri="{FF2B5EF4-FFF2-40B4-BE49-F238E27FC236}">
                <a16:creationId xmlns:a16="http://schemas.microsoft.com/office/drawing/2014/main" id="{6D496311-89F1-43A5-9769-E098228AC778}"/>
              </a:ext>
            </a:extLst>
          </p:cNvPr>
          <p:cNvSpPr/>
          <p:nvPr/>
        </p:nvSpPr>
        <p:spPr>
          <a:xfrm>
            <a:off x="4994031" y="1997839"/>
            <a:ext cx="6555543" cy="332398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endParaRPr lang="as-IN" b="1" dirty="0"/>
          </a:p>
          <a:p>
            <a:pPr algn="just"/>
            <a:r>
              <a:rPr lang="as-IN" sz="2400" dirty="0">
                <a:latin typeface="NikoshBAN" panose="02000000000000000000" pitchFamily="2" charset="0"/>
                <a:cs typeface="NikoshBAN" panose="02000000000000000000" pitchFamily="2" charset="0"/>
              </a:rPr>
              <a:t>সৈয়দ হক নাট্যকার হিসেবে সফলতা পেয়েছেন। বিবিসি বাংলায় নাটকে কাজ করার মাধ্যমে তিনি নাট্যকার হিসেবে পরিচিতি পান। তার </a:t>
            </a:r>
            <a:r>
              <a:rPr lang="as-IN" sz="2400" i="1" dirty="0">
                <a:latin typeface="NikoshBAN" panose="02000000000000000000" pitchFamily="2" charset="0"/>
                <a:cs typeface="NikoshBAN" panose="02000000000000000000" pitchFamily="2" charset="0"/>
              </a:rPr>
              <a:t>পায়ের আওয়াজ পাওয়া যায়</a:t>
            </a:r>
            <a:r>
              <a:rPr lang="as-IN" sz="2400" dirty="0">
                <a:latin typeface="NikoshBAN" panose="02000000000000000000" pitchFamily="2" charset="0"/>
                <a:cs typeface="NikoshBAN" panose="02000000000000000000" pitchFamily="2" charset="0"/>
              </a:rPr>
              <a:t> নাটকটি মুক্তিযুদ্ধের পটভূমিতে রচিত একটি কাব্য নাটক। তার পরের নাটক </a:t>
            </a:r>
            <a:r>
              <a:rPr lang="as-IN" sz="2400" i="1" dirty="0">
                <a:latin typeface="NikoshBAN" panose="02000000000000000000" pitchFamily="2" charset="0"/>
                <a:cs typeface="NikoshBAN" panose="02000000000000000000" pitchFamily="2" charset="0"/>
              </a:rPr>
              <a:t>নুরুলদীনের সারাজীবন</a:t>
            </a:r>
            <a:r>
              <a:rPr lang="as-IN" sz="2400" dirty="0">
                <a:latin typeface="NikoshBAN" panose="02000000000000000000" pitchFamily="2" charset="0"/>
                <a:cs typeface="NikoshBAN" panose="02000000000000000000" pitchFamily="2" charset="0"/>
              </a:rPr>
              <a:t> ফকির বিদ্রোহের পটভূমিতে রচিত। সৈয়দ হক তার রচনায় সমসাময়িক বাংলাদেশ এবং মধ্যবিত্ত সমাজের আবেগ-অনুভূতি ও ভালো-মন্দ দিকগুলো তুলে ধরেন। তার অন্যান্য নাটক </a:t>
            </a:r>
            <a:r>
              <a:rPr lang="as-IN" sz="2400" i="1" dirty="0">
                <a:latin typeface="NikoshBAN" panose="02000000000000000000" pitchFamily="2" charset="0"/>
                <a:cs typeface="NikoshBAN" panose="02000000000000000000" pitchFamily="2" charset="0"/>
              </a:rPr>
              <a:t>নারীগণ</a:t>
            </a:r>
            <a:r>
              <a:rPr lang="as-IN" sz="2400" dirty="0">
                <a:latin typeface="NikoshBAN" panose="02000000000000000000" pitchFamily="2" charset="0"/>
                <a:cs typeface="NikoshBAN" panose="02000000000000000000" pitchFamily="2" charset="0"/>
              </a:rPr>
              <a:t>, </a:t>
            </a:r>
            <a:r>
              <a:rPr lang="as-IN" sz="2400" i="1" dirty="0">
                <a:latin typeface="NikoshBAN" panose="02000000000000000000" pitchFamily="2" charset="0"/>
                <a:cs typeface="NikoshBAN" panose="02000000000000000000" pitchFamily="2" charset="0"/>
              </a:rPr>
              <a:t>যুদ্ধ এবং যোদ্ধা</a:t>
            </a:r>
            <a:r>
              <a:rPr lang="as-IN" sz="2400" dirty="0">
                <a:latin typeface="NikoshBAN" panose="02000000000000000000" pitchFamily="2" charset="0"/>
                <a:cs typeface="NikoshBAN" panose="02000000000000000000" pitchFamily="2" charset="0"/>
              </a:rPr>
              <a:t>, </a:t>
            </a:r>
            <a:r>
              <a:rPr lang="as-IN" sz="2400" i="1" dirty="0">
                <a:latin typeface="NikoshBAN" panose="02000000000000000000" pitchFamily="2" charset="0"/>
                <a:cs typeface="NikoshBAN" panose="02000000000000000000" pitchFamily="2" charset="0"/>
              </a:rPr>
              <a:t>ঈর্ষা</a:t>
            </a:r>
            <a:r>
              <a:rPr lang="as-IN" sz="2400" dirty="0">
                <a:latin typeface="NikoshBAN" panose="02000000000000000000" pitchFamily="2" charset="0"/>
                <a:cs typeface="NikoshBAN" panose="02000000000000000000" pitchFamily="2" charset="0"/>
              </a:rPr>
              <a:t>, </a:t>
            </a:r>
            <a:r>
              <a:rPr lang="as-IN" sz="2400" i="1" dirty="0">
                <a:latin typeface="NikoshBAN" panose="02000000000000000000" pitchFamily="2" charset="0"/>
                <a:cs typeface="NikoshBAN" panose="02000000000000000000" pitchFamily="2" charset="0"/>
              </a:rPr>
              <a:t>এখানে এখন</a:t>
            </a:r>
            <a:r>
              <a:rPr lang="as-IN" sz="2400" dirty="0">
                <a:latin typeface="NikoshBAN" panose="02000000000000000000" pitchFamily="2" charset="0"/>
                <a:cs typeface="NikoshBAN" panose="02000000000000000000" pitchFamily="2" charset="0"/>
              </a:rPr>
              <a:t>-এ সমকালীন বাস্তবতা ফুটে ওঠেছে।</a:t>
            </a:r>
          </a:p>
        </p:txBody>
      </p:sp>
      <p:sp>
        <p:nvSpPr>
          <p:cNvPr id="4" name="TextBox 3">
            <a:extLst>
              <a:ext uri="{FF2B5EF4-FFF2-40B4-BE49-F238E27FC236}">
                <a16:creationId xmlns:a16="http://schemas.microsoft.com/office/drawing/2014/main" id="{16A9E073-F30C-42BE-B72E-3BCD67B9395B}"/>
              </a:ext>
            </a:extLst>
          </p:cNvPr>
          <p:cNvSpPr txBox="1"/>
          <p:nvPr/>
        </p:nvSpPr>
        <p:spPr>
          <a:xfrm>
            <a:off x="5205046" y="225083"/>
            <a:ext cx="3348111" cy="646331"/>
          </a:xfrm>
          <a:prstGeom prst="rect">
            <a:avLst/>
          </a:prstGeom>
          <a:solidFill>
            <a:srgbClr val="00B0F0"/>
          </a:solidFill>
        </p:spPr>
        <p:txBody>
          <a:bodyPr wrap="square" rtlCol="0">
            <a:spAutoFit/>
          </a:bodyPr>
          <a:lstStyle/>
          <a:p>
            <a:r>
              <a:rPr lang="en-US" sz="3600" dirty="0">
                <a:latin typeface="NikoshBAN" panose="02000000000000000000" pitchFamily="2" charset="0"/>
                <a:cs typeface="NikoshBAN" panose="02000000000000000000" pitchFamily="2" charset="0"/>
              </a:rPr>
              <a:t>       ক</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ব</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য</a:t>
            </a:r>
            <a:r>
              <a:rPr lang="as-IN" sz="3600" dirty="0">
                <a:latin typeface="NikoshBAN" panose="02000000000000000000" pitchFamily="2" charset="0"/>
                <a:cs typeface="NikoshBAN" panose="02000000000000000000" pitchFamily="2" charset="0"/>
              </a:rPr>
              <a:t>ন</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ট</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য</a:t>
            </a:r>
            <a:r>
              <a:rPr lang="en-US" sz="3600" dirty="0">
                <a:latin typeface="NikoshBAN" panose="02000000000000000000" pitchFamily="2" charset="0"/>
                <a:cs typeface="NikoshBAN" panose="02000000000000000000" pitchFamily="2" charset="0"/>
              </a:rPr>
              <a:t> </a:t>
            </a:r>
          </a:p>
        </p:txBody>
      </p:sp>
      <p:pic>
        <p:nvPicPr>
          <p:cNvPr id="8" name="Picture 7">
            <a:extLst>
              <a:ext uri="{FF2B5EF4-FFF2-40B4-BE49-F238E27FC236}">
                <a16:creationId xmlns:a16="http://schemas.microsoft.com/office/drawing/2014/main" id="{6DB0BAB7-ECED-459B-82D5-5EC663367A0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1236" y="1311611"/>
            <a:ext cx="3831101" cy="401021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76011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pic>
        <p:nvPicPr>
          <p:cNvPr id="4" name="Picture 3">
            <a:extLst>
              <a:ext uri="{FF2B5EF4-FFF2-40B4-BE49-F238E27FC236}">
                <a16:creationId xmlns:a16="http://schemas.microsoft.com/office/drawing/2014/main" id="{1A79435A-EDCC-433D-93C6-559036A18BF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24576" y="1167620"/>
            <a:ext cx="4290646" cy="488148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a:extLst>
              <a:ext uri="{FF2B5EF4-FFF2-40B4-BE49-F238E27FC236}">
                <a16:creationId xmlns:a16="http://schemas.microsoft.com/office/drawing/2014/main" id="{0BC8D332-E3BD-4753-A728-A249F18F8DAE}"/>
              </a:ext>
            </a:extLst>
          </p:cNvPr>
          <p:cNvSpPr txBox="1"/>
          <p:nvPr/>
        </p:nvSpPr>
        <p:spPr>
          <a:xfrm>
            <a:off x="4670474" y="253218"/>
            <a:ext cx="2447778" cy="523220"/>
          </a:xfrm>
          <a:prstGeom prst="rect">
            <a:avLst/>
          </a:prstGeom>
          <a:solidFill>
            <a:schemeClr val="accent2">
              <a:lumMod val="75000"/>
            </a:schemeClr>
          </a:solidFill>
        </p:spPr>
        <p:txBody>
          <a:bodyPr wrap="square" rtlCol="0">
            <a:spAutoFit/>
          </a:bodyPr>
          <a:lstStyle/>
          <a:p>
            <a:r>
              <a:rPr lang="en-US" sz="2800" dirty="0">
                <a:latin typeface="NikoshBAN" panose="02000000000000000000" pitchFamily="2" charset="0"/>
                <a:cs typeface="NikoshBAN" panose="02000000000000000000" pitchFamily="2" charset="0"/>
              </a:rPr>
              <a:t>  জ</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ড়</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য় </a:t>
            </a:r>
            <a:r>
              <a:rPr lang="as-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জ</a:t>
            </a:r>
            <a:r>
              <a:rPr lang="en-US" sz="2800" dirty="0">
                <a:latin typeface="NikoshBAN" panose="02000000000000000000" pitchFamily="2" charset="0"/>
                <a:cs typeface="NikoshBAN" panose="02000000000000000000" pitchFamily="2" charset="0"/>
              </a:rPr>
              <a:t> </a:t>
            </a:r>
          </a:p>
        </p:txBody>
      </p:sp>
      <p:sp>
        <p:nvSpPr>
          <p:cNvPr id="8" name="TextBox 7">
            <a:extLst>
              <a:ext uri="{FF2B5EF4-FFF2-40B4-BE49-F238E27FC236}">
                <a16:creationId xmlns:a16="http://schemas.microsoft.com/office/drawing/2014/main" id="{B2831D64-E52E-49BE-9FFF-3B3F2C0F137D}"/>
              </a:ext>
            </a:extLst>
          </p:cNvPr>
          <p:cNvSpPr txBox="1"/>
          <p:nvPr/>
        </p:nvSpPr>
        <p:spPr>
          <a:xfrm>
            <a:off x="6414867" y="2489982"/>
            <a:ext cx="4965895" cy="830997"/>
          </a:xfrm>
          <a:prstGeom prst="rect">
            <a:avLst/>
          </a:prstGeom>
          <a:solidFill>
            <a:srgbClr val="92D050"/>
          </a:solidFill>
        </p:spPr>
        <p:txBody>
          <a:bodyPr wrap="square" rtlCol="0">
            <a:spAutoFit/>
          </a:bodyPr>
          <a:lstStyle/>
          <a:p>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গ</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য়</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র</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আ</a:t>
            </a:r>
            <a:r>
              <a:rPr lang="en-US" sz="2400" dirty="0">
                <a:latin typeface="NikoshBAN" panose="02000000000000000000" pitchFamily="2" charset="0"/>
                <a:cs typeface="NikoshBAN" panose="02000000000000000000" pitchFamily="2" charset="0"/>
              </a:rPr>
              <a:t>ও</a:t>
            </a:r>
            <a:r>
              <a:rPr lang="as-IN" sz="2400" dirty="0">
                <a:latin typeface="NikoshBAN" panose="02000000000000000000" pitchFamily="2" charset="0"/>
                <a:cs typeface="NikoshBAN" panose="02000000000000000000" pitchFamily="2" charset="0"/>
              </a:rPr>
              <a:t>য়</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জ</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প</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ও</a:t>
            </a:r>
            <a:r>
              <a:rPr lang="en-US" sz="2400" dirty="0">
                <a:latin typeface="NikoshBAN" panose="02000000000000000000" pitchFamily="2" charset="0"/>
                <a:cs typeface="NikoshBAN" panose="02000000000000000000" pitchFamily="2" charset="0"/>
              </a:rPr>
              <a:t>য়</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য</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য়</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ক</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ন</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জ</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ত</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য়</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র</a:t>
            </a:r>
            <a:r>
              <a:rPr lang="en-US" sz="2400" dirty="0">
                <a:latin typeface="NikoshBAN" panose="02000000000000000000" pitchFamily="2" charset="0"/>
                <a:cs typeface="NikoshBAN" panose="02000000000000000000" pitchFamily="2" charset="0"/>
              </a:rPr>
              <a:t>চ</a:t>
            </a:r>
            <a:r>
              <a:rPr lang="as-IN" sz="2400" dirty="0">
                <a:latin typeface="NikoshBAN" panose="02000000000000000000" pitchFamily="2" charset="0"/>
                <a:cs typeface="NikoshBAN" panose="02000000000000000000" pitchFamily="2" charset="0"/>
              </a:rPr>
              <a:t>ন</a:t>
            </a:r>
            <a:r>
              <a:rPr lang="en-US" sz="24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278860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2F7EFCD3-4221-424C-888F-A2D7561BE429}"/>
              </a:ext>
            </a:extLst>
          </p:cNvPr>
          <p:cNvSpPr txBox="1"/>
          <p:nvPr/>
        </p:nvSpPr>
        <p:spPr>
          <a:xfrm>
            <a:off x="4501662" y="295422"/>
            <a:ext cx="3446584" cy="830997"/>
          </a:xfrm>
          <a:prstGeom prst="rect">
            <a:avLst/>
          </a:prstGeom>
          <a:solidFill>
            <a:srgbClr val="92D050"/>
          </a:solidFill>
        </p:spPr>
        <p:txBody>
          <a:bodyPr wrap="square" rtlCol="0">
            <a:spAutoFit/>
          </a:bodyPr>
          <a:lstStyle/>
          <a:p>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সমাধান</a:t>
            </a:r>
            <a:r>
              <a:rPr lang="en-US" sz="48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BC0B497D-7E0C-4800-AED7-CDE2846AB57C}"/>
              </a:ext>
            </a:extLst>
          </p:cNvPr>
          <p:cNvSpPr txBox="1"/>
          <p:nvPr/>
        </p:nvSpPr>
        <p:spPr>
          <a:xfrm>
            <a:off x="3981157" y="1899138"/>
            <a:ext cx="5943893" cy="523220"/>
          </a:xfrm>
          <a:prstGeom prst="rect">
            <a:avLst/>
          </a:prstGeom>
          <a:solidFill>
            <a:schemeClr val="accent4">
              <a:lumMod val="75000"/>
            </a:schemeClr>
          </a:solidFill>
        </p:spPr>
        <p:txBody>
          <a:bodyPr wrap="square" rtlCol="0">
            <a:spAutoFit/>
          </a:bodyPr>
          <a:lstStyle/>
          <a:p>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গ</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য়</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র</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আ</a:t>
            </a:r>
            <a:r>
              <a:rPr lang="en-US" sz="2800" dirty="0">
                <a:latin typeface="NikoshBAN" panose="02000000000000000000" pitchFamily="2" charset="0"/>
                <a:cs typeface="NikoshBAN" panose="02000000000000000000" pitchFamily="2" charset="0"/>
              </a:rPr>
              <a:t>ও</a:t>
            </a:r>
            <a:r>
              <a:rPr lang="as-IN" sz="2800" dirty="0">
                <a:latin typeface="NikoshBAN" panose="02000000000000000000" pitchFamily="2" charset="0"/>
                <a:cs typeface="NikoshBAN" panose="02000000000000000000" pitchFamily="2" charset="0"/>
              </a:rPr>
              <a:t>য়</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জ</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প</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ও</a:t>
            </a:r>
            <a:r>
              <a:rPr lang="en-US" sz="2800" dirty="0">
                <a:latin typeface="NikoshBAN" panose="02000000000000000000" pitchFamily="2" charset="0"/>
                <a:cs typeface="NikoshBAN" panose="02000000000000000000" pitchFamily="2" charset="0"/>
              </a:rPr>
              <a:t>য়</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য</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য়</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ন</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ট</a:t>
            </a:r>
            <a:r>
              <a:rPr lang="en-US" sz="2800" dirty="0">
                <a:latin typeface="NikoshBAN" panose="02000000000000000000" pitchFamily="2" charset="0"/>
                <a:cs typeface="NikoshBAN" panose="02000000000000000000" pitchFamily="2" charset="0"/>
              </a:rPr>
              <a:t>ক </a:t>
            </a:r>
            <a:r>
              <a:rPr lang="en-US" sz="2800" dirty="0" err="1">
                <a:latin typeface="NikoshBAN" panose="02000000000000000000" pitchFamily="2" charset="0"/>
                <a:cs typeface="NikoshBAN" panose="02000000000000000000" pitchFamily="2" charset="0"/>
              </a:rPr>
              <a:t>থেকে</a:t>
            </a:r>
            <a:r>
              <a:rPr lang="en-US" sz="2800" dirty="0">
                <a:latin typeface="NikoshBAN" panose="02000000000000000000" pitchFamily="2" charset="0"/>
                <a:cs typeface="NikoshBAN" panose="02000000000000000000" pitchFamily="2" charset="0"/>
              </a:rPr>
              <a:t> । </a:t>
            </a:r>
          </a:p>
        </p:txBody>
      </p:sp>
    </p:spTree>
    <p:extLst>
      <p:ext uri="{BB962C8B-B14F-4D97-AF65-F5344CB8AC3E}">
        <p14:creationId xmlns:p14="http://schemas.microsoft.com/office/powerpoint/2010/main" val="4217629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pic>
        <p:nvPicPr>
          <p:cNvPr id="4" name="Picture 3">
            <a:extLst>
              <a:ext uri="{FF2B5EF4-FFF2-40B4-BE49-F238E27FC236}">
                <a16:creationId xmlns:a16="http://schemas.microsoft.com/office/drawing/2014/main" id="{3BB8D34E-EE76-4D31-AE15-BD4F462091A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49153" y="1642184"/>
            <a:ext cx="5715000" cy="3514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a:extLst>
              <a:ext uri="{FF2B5EF4-FFF2-40B4-BE49-F238E27FC236}">
                <a16:creationId xmlns:a16="http://schemas.microsoft.com/office/drawing/2014/main" id="{98400CEF-9A33-4201-BBA9-6F9425702EBE}"/>
              </a:ext>
            </a:extLst>
          </p:cNvPr>
          <p:cNvSpPr txBox="1"/>
          <p:nvPr/>
        </p:nvSpPr>
        <p:spPr>
          <a:xfrm>
            <a:off x="4839286" y="324657"/>
            <a:ext cx="2419643" cy="523220"/>
          </a:xfrm>
          <a:prstGeom prst="rect">
            <a:avLst/>
          </a:prstGeom>
          <a:solidFill>
            <a:srgbClr val="FFC000"/>
          </a:solidFill>
        </p:spPr>
        <p:txBody>
          <a:bodyPr wrap="square" rtlCol="0">
            <a:spAutoFit/>
          </a:bodyPr>
          <a:lstStyle/>
          <a:p>
            <a:r>
              <a:rPr lang="en-US" sz="2800" dirty="0">
                <a:latin typeface="NikoshBAN" panose="02000000000000000000" pitchFamily="2" charset="0"/>
                <a:cs typeface="NikoshBAN" panose="02000000000000000000" pitchFamily="2" charset="0"/>
              </a:rPr>
              <a:t>    দ</a:t>
            </a:r>
            <a:r>
              <a:rPr lang="as-IN" sz="2800" dirty="0">
                <a:latin typeface="NikoshBAN" panose="02000000000000000000" pitchFamily="2" charset="0"/>
                <a:cs typeface="NikoshBAN" panose="02000000000000000000" pitchFamily="2" charset="0"/>
              </a:rPr>
              <a:t>ল</a:t>
            </a:r>
            <a:r>
              <a:rPr lang="en-US" sz="2800" dirty="0">
                <a:latin typeface="NikoshBAN" panose="02000000000000000000" pitchFamily="2" charset="0"/>
                <a:cs typeface="NikoshBAN" panose="02000000000000000000" pitchFamily="2" charset="0"/>
              </a:rPr>
              <a:t>গ</a:t>
            </a:r>
            <a:r>
              <a:rPr lang="as-IN" sz="2800" dirty="0">
                <a:latin typeface="NikoshBAN" panose="02000000000000000000" pitchFamily="2" charset="0"/>
                <a:cs typeface="NikoshBAN" panose="02000000000000000000" pitchFamily="2" charset="0"/>
              </a:rPr>
              <a:t>ত</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জ</a:t>
            </a:r>
            <a:r>
              <a:rPr lang="en-US" sz="2800" dirty="0">
                <a:latin typeface="NikoshBAN" panose="02000000000000000000" pitchFamily="2" charset="0"/>
                <a:cs typeface="NikoshBAN" panose="02000000000000000000" pitchFamily="2" charset="0"/>
              </a:rPr>
              <a:t> </a:t>
            </a:r>
          </a:p>
        </p:txBody>
      </p:sp>
      <p:sp>
        <p:nvSpPr>
          <p:cNvPr id="8" name="TextBox 7">
            <a:extLst>
              <a:ext uri="{FF2B5EF4-FFF2-40B4-BE49-F238E27FC236}">
                <a16:creationId xmlns:a16="http://schemas.microsoft.com/office/drawing/2014/main" id="{0EF89BD4-B884-4AEC-B492-B8F3824A5AF7}"/>
              </a:ext>
            </a:extLst>
          </p:cNvPr>
          <p:cNvSpPr txBox="1"/>
          <p:nvPr/>
        </p:nvSpPr>
        <p:spPr>
          <a:xfrm>
            <a:off x="7258929" y="2940148"/>
            <a:ext cx="4121834" cy="707886"/>
          </a:xfrm>
          <a:prstGeom prst="rect">
            <a:avLst/>
          </a:prstGeom>
          <a:solidFill>
            <a:srgbClr val="92D050"/>
          </a:solidFill>
        </p:spPr>
        <p:txBody>
          <a:bodyPr wrap="square" rtlCol="0">
            <a:spAutoFit/>
          </a:bodyPr>
          <a:lstStyle/>
          <a:p>
            <a:r>
              <a:rPr lang="en-US" sz="2000" dirty="0">
                <a:latin typeface="NikoshBAN" panose="02000000000000000000" pitchFamily="2" charset="0"/>
                <a:cs typeface="NikoshBAN" panose="02000000000000000000" pitchFamily="2" charset="0"/>
              </a:rPr>
              <a:t>@-</a:t>
            </a:r>
            <a:r>
              <a:rPr lang="as-IN" sz="2000" dirty="0">
                <a:latin typeface="NikoshBAN" panose="02000000000000000000" pitchFamily="2" charset="0"/>
                <a:cs typeface="NikoshBAN" panose="02000000000000000000" pitchFamily="2" charset="0"/>
              </a:rPr>
              <a:t>জ</a:t>
            </a:r>
            <a:r>
              <a:rPr lang="en-US" sz="2000" dirty="0">
                <a:latin typeface="NikoshBAN" panose="02000000000000000000" pitchFamily="2" charset="0"/>
                <a:cs typeface="NikoshBAN" panose="02000000000000000000" pitchFamily="2" charset="0"/>
              </a:rPr>
              <a:t>য় </a:t>
            </a:r>
            <a:r>
              <a:rPr lang="en-US" sz="2000" dirty="0" err="1">
                <a:latin typeface="NikoshBAN" panose="02000000000000000000" pitchFamily="2" charset="0"/>
                <a:cs typeface="NikoshBAN" panose="02000000000000000000" pitchFamily="2" charset="0"/>
              </a:rPr>
              <a:t>বাংলা</a:t>
            </a:r>
            <a:r>
              <a:rPr lang="en-US" sz="2000" dirty="0">
                <a:latin typeface="NikoshBAN" panose="02000000000000000000" pitchFamily="2" charset="0"/>
                <a:cs typeface="NikoshBAN" panose="02000000000000000000" pitchFamily="2" charset="0"/>
              </a:rPr>
              <a:t> </a:t>
            </a:r>
            <a:r>
              <a:rPr lang="as-IN" sz="2000" dirty="0">
                <a:latin typeface="NikoshBAN" panose="02000000000000000000" pitchFamily="2" charset="0"/>
                <a:cs typeface="NikoshBAN" panose="02000000000000000000" pitchFamily="2" charset="0"/>
              </a:rPr>
              <a:t>ধ</a:t>
            </a:r>
            <a:r>
              <a:rPr lang="en-US" sz="2000" dirty="0">
                <a:latin typeface="NikoshBAN" panose="02000000000000000000" pitchFamily="2" charset="0"/>
                <a:cs typeface="NikoshBAN" panose="02000000000000000000" pitchFamily="2" charset="0"/>
              </a:rPr>
              <a:t>ব</a:t>
            </a:r>
            <a:r>
              <a:rPr lang="as-IN" sz="2000" dirty="0">
                <a:latin typeface="NikoshBAN" panose="02000000000000000000" pitchFamily="2" charset="0"/>
                <a:cs typeface="NikoshBAN" panose="02000000000000000000" pitchFamily="2" charset="0"/>
              </a:rPr>
              <a:t>ন</a:t>
            </a:r>
            <a:r>
              <a:rPr lang="en-US" sz="2000" dirty="0">
                <a:latin typeface="NikoshBAN" panose="02000000000000000000" pitchFamily="2" charset="0"/>
                <a:cs typeface="NikoshBAN" panose="02000000000000000000" pitchFamily="2" charset="0"/>
              </a:rPr>
              <a:t>ি</a:t>
            </a:r>
            <a:r>
              <a:rPr lang="as-IN" sz="2000" dirty="0">
                <a:latin typeface="NikoshBAN" panose="02000000000000000000" pitchFamily="2" charset="0"/>
                <a:cs typeface="NikoshBAN" panose="02000000000000000000" pitchFamily="2" charset="0"/>
              </a:rPr>
              <a:t>ক</a:t>
            </a:r>
            <a:r>
              <a:rPr lang="en-US" sz="2000" dirty="0">
                <a:latin typeface="NikoshBAN" panose="02000000000000000000" pitchFamily="2" charset="0"/>
                <a:cs typeface="NikoshBAN" panose="02000000000000000000" pitchFamily="2" charset="0"/>
              </a:rPr>
              <a:t>ে </a:t>
            </a:r>
            <a:r>
              <a:rPr lang="as-IN" sz="2000" dirty="0">
                <a:latin typeface="NikoshBAN" panose="02000000000000000000" pitchFamily="2" charset="0"/>
                <a:cs typeface="NikoshBAN" panose="02000000000000000000" pitchFamily="2" charset="0"/>
              </a:rPr>
              <a:t>ক</a:t>
            </a:r>
            <a:r>
              <a:rPr lang="en-US" sz="2000" dirty="0">
                <a:latin typeface="NikoshBAN" panose="02000000000000000000" pitchFamily="2" charset="0"/>
                <a:cs typeface="NikoshBAN" panose="02000000000000000000" pitchFamily="2" charset="0"/>
              </a:rPr>
              <a:t>ি</a:t>
            </a:r>
            <a:r>
              <a:rPr lang="as-IN" sz="2000" dirty="0">
                <a:latin typeface="NikoshBAN" panose="02000000000000000000" pitchFamily="2" charset="0"/>
                <a:cs typeface="NikoshBAN" panose="02000000000000000000" pitchFamily="2" charset="0"/>
              </a:rPr>
              <a:t>স</a:t>
            </a:r>
            <a:r>
              <a:rPr lang="en-US" sz="2000" dirty="0">
                <a:latin typeface="NikoshBAN" panose="02000000000000000000" pitchFamily="2" charset="0"/>
                <a:cs typeface="NikoshBAN" panose="02000000000000000000" pitchFamily="2" charset="0"/>
              </a:rPr>
              <a:t>ে</a:t>
            </a:r>
            <a:r>
              <a:rPr lang="as-IN" sz="2000" dirty="0">
                <a:latin typeface="NikoshBAN" panose="02000000000000000000" pitchFamily="2" charset="0"/>
                <a:cs typeface="NikoshBAN" panose="02000000000000000000" pitchFamily="2" charset="0"/>
              </a:rPr>
              <a:t>র</a:t>
            </a:r>
            <a:r>
              <a:rPr lang="en-US" sz="2000" dirty="0">
                <a:latin typeface="NikoshBAN" panose="02000000000000000000" pitchFamily="2" charset="0"/>
                <a:cs typeface="NikoshBAN" panose="02000000000000000000" pitchFamily="2" charset="0"/>
              </a:rPr>
              <a:t> </a:t>
            </a:r>
            <a:r>
              <a:rPr lang="en-US" sz="2000" dirty="0" err="1">
                <a:latin typeface="NikoshBAN" panose="02000000000000000000" pitchFamily="2" charset="0"/>
                <a:cs typeface="NikoshBAN" panose="02000000000000000000" pitchFamily="2" charset="0"/>
              </a:rPr>
              <a:t>সাথে</a:t>
            </a:r>
            <a:r>
              <a:rPr lang="en-US" sz="2000" dirty="0">
                <a:latin typeface="NikoshBAN" panose="02000000000000000000" pitchFamily="2" charset="0"/>
                <a:cs typeface="NikoshBAN" panose="02000000000000000000" pitchFamily="2" charset="0"/>
              </a:rPr>
              <a:t> </a:t>
            </a:r>
            <a:r>
              <a:rPr lang="en-US" sz="2000" dirty="0" err="1">
                <a:latin typeface="NikoshBAN" panose="02000000000000000000" pitchFamily="2" charset="0"/>
                <a:cs typeface="NikoshBAN" panose="02000000000000000000" pitchFamily="2" charset="0"/>
              </a:rPr>
              <a:t>তুল</a:t>
            </a:r>
            <a:r>
              <a:rPr lang="as-IN" sz="2000" dirty="0">
                <a:latin typeface="NikoshBAN" panose="02000000000000000000" pitchFamily="2" charset="0"/>
                <a:cs typeface="NikoshBAN" panose="02000000000000000000" pitchFamily="2" charset="0"/>
              </a:rPr>
              <a:t>ন</a:t>
            </a:r>
            <a:r>
              <a:rPr lang="en-US" sz="2000" dirty="0">
                <a:latin typeface="NikoshBAN" panose="02000000000000000000" pitchFamily="2" charset="0"/>
                <a:cs typeface="NikoshBAN" panose="02000000000000000000" pitchFamily="2" charset="0"/>
              </a:rPr>
              <a:t>া </a:t>
            </a:r>
            <a:r>
              <a:rPr lang="as-IN" sz="2000" dirty="0">
                <a:latin typeface="NikoshBAN" panose="02000000000000000000" pitchFamily="2" charset="0"/>
                <a:cs typeface="NikoshBAN" panose="02000000000000000000" pitchFamily="2" charset="0"/>
              </a:rPr>
              <a:t>ক</a:t>
            </a:r>
            <a:r>
              <a:rPr lang="en-US" sz="2000" dirty="0">
                <a:latin typeface="NikoshBAN" panose="02000000000000000000" pitchFamily="2" charset="0"/>
                <a:cs typeface="NikoshBAN" panose="02000000000000000000" pitchFamily="2" charset="0"/>
              </a:rPr>
              <a:t>র</a:t>
            </a:r>
            <a:r>
              <a:rPr lang="as-IN" sz="2000" dirty="0">
                <a:latin typeface="NikoshBAN" panose="02000000000000000000" pitchFamily="2" charset="0"/>
                <a:cs typeface="NikoshBAN" panose="02000000000000000000" pitchFamily="2" charset="0"/>
              </a:rPr>
              <a:t>া</a:t>
            </a:r>
            <a:r>
              <a:rPr lang="en-US" sz="2000" dirty="0">
                <a:latin typeface="NikoshBAN" panose="02000000000000000000" pitchFamily="2" charset="0"/>
                <a:cs typeface="NikoshBAN" panose="02000000000000000000" pitchFamily="2" charset="0"/>
              </a:rPr>
              <a:t> </a:t>
            </a:r>
            <a:r>
              <a:rPr lang="as-IN" sz="2000" dirty="0">
                <a:latin typeface="NikoshBAN" panose="02000000000000000000" pitchFamily="2" charset="0"/>
                <a:cs typeface="NikoshBAN" panose="02000000000000000000" pitchFamily="2" charset="0"/>
              </a:rPr>
              <a:t>হ</a:t>
            </a:r>
            <a:r>
              <a:rPr lang="en-US" sz="2000" dirty="0">
                <a:latin typeface="NikoshBAN" panose="02000000000000000000" pitchFamily="2" charset="0"/>
                <a:cs typeface="NikoshBAN" panose="02000000000000000000" pitchFamily="2" charset="0"/>
              </a:rPr>
              <a:t>য় ? </a:t>
            </a:r>
          </a:p>
        </p:txBody>
      </p:sp>
    </p:spTree>
    <p:extLst>
      <p:ext uri="{BB962C8B-B14F-4D97-AF65-F5344CB8AC3E}">
        <p14:creationId xmlns:p14="http://schemas.microsoft.com/office/powerpoint/2010/main" val="3415600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0336D2E1-5884-4906-AB40-226128D74548}"/>
              </a:ext>
            </a:extLst>
          </p:cNvPr>
          <p:cNvSpPr txBox="1"/>
          <p:nvPr/>
        </p:nvSpPr>
        <p:spPr>
          <a:xfrm>
            <a:off x="4586068" y="407963"/>
            <a:ext cx="3446584" cy="646331"/>
          </a:xfrm>
          <a:prstGeom prst="rect">
            <a:avLst/>
          </a:prstGeom>
          <a:solidFill>
            <a:schemeClr val="accent2">
              <a:lumMod val="40000"/>
              <a:lumOff val="60000"/>
            </a:schemeClr>
          </a:solidFill>
        </p:spPr>
        <p:txBody>
          <a:bodyPr wrap="square" rtlCol="0">
            <a:spAutoFit/>
          </a:bodyPr>
          <a:lstStyle/>
          <a:p>
            <a:r>
              <a:rPr lang="en-US" sz="3600" dirty="0">
                <a:solidFill>
                  <a:srgbClr val="FF0000"/>
                </a:solidFill>
                <a:latin typeface="NikoshBAN" panose="02000000000000000000" pitchFamily="2" charset="0"/>
                <a:cs typeface="NikoshBAN" panose="02000000000000000000" pitchFamily="2" charset="0"/>
              </a:rPr>
              <a:t>  </a:t>
            </a:r>
            <a:r>
              <a:rPr lang="en-US" sz="3600" dirty="0" err="1">
                <a:solidFill>
                  <a:srgbClr val="FF0000"/>
                </a:solidFill>
                <a:latin typeface="NikoshBAN" panose="02000000000000000000" pitchFamily="2" charset="0"/>
                <a:cs typeface="NikoshBAN" panose="02000000000000000000" pitchFamily="2" charset="0"/>
              </a:rPr>
              <a:t>শিক্ষক</a:t>
            </a:r>
            <a:r>
              <a:rPr lang="en-US" sz="3600" dirty="0">
                <a:solidFill>
                  <a:srgbClr val="FF0000"/>
                </a:solidFill>
                <a:latin typeface="NikoshBAN" panose="02000000000000000000" pitchFamily="2" charset="0"/>
                <a:cs typeface="NikoshBAN" panose="02000000000000000000" pitchFamily="2" charset="0"/>
              </a:rPr>
              <a:t> </a:t>
            </a:r>
            <a:r>
              <a:rPr lang="en-US" sz="3600" dirty="0" err="1">
                <a:solidFill>
                  <a:srgbClr val="FF0000"/>
                </a:solidFill>
                <a:latin typeface="NikoshBAN" panose="02000000000000000000" pitchFamily="2" charset="0"/>
                <a:cs typeface="NikoshBAN" panose="02000000000000000000" pitchFamily="2" charset="0"/>
              </a:rPr>
              <a:t>পরিচিতি</a:t>
            </a:r>
            <a:r>
              <a:rPr lang="en-US" sz="3600" dirty="0">
                <a:solidFill>
                  <a:srgbClr val="FF0000"/>
                </a:solidFill>
                <a:latin typeface="NikoshBAN" panose="02000000000000000000" pitchFamily="2" charset="0"/>
                <a:cs typeface="NikoshBAN" panose="02000000000000000000" pitchFamily="2" charset="0"/>
              </a:rPr>
              <a:t> </a:t>
            </a:r>
          </a:p>
        </p:txBody>
      </p:sp>
      <p:pic>
        <p:nvPicPr>
          <p:cNvPr id="6" name="Picture 5">
            <a:extLst>
              <a:ext uri="{FF2B5EF4-FFF2-40B4-BE49-F238E27FC236}">
                <a16:creationId xmlns:a16="http://schemas.microsoft.com/office/drawing/2014/main" id="{36591406-97E2-4F22-BFCD-481F45B6FF6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12594" y="938368"/>
            <a:ext cx="1927275" cy="19272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9">
            <a:extLst>
              <a:ext uri="{FF2B5EF4-FFF2-40B4-BE49-F238E27FC236}">
                <a16:creationId xmlns:a16="http://schemas.microsoft.com/office/drawing/2014/main" id="{C597E620-BFF6-4C14-BADE-9E1D40903A8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72997" y="1280160"/>
            <a:ext cx="3826411" cy="3938172"/>
          </a:xfrm>
          <a:prstGeom prst="rect">
            <a:avLst/>
          </a:prstGeom>
        </p:spPr>
      </p:pic>
      <p:sp>
        <p:nvSpPr>
          <p:cNvPr id="11" name="TextBox 10">
            <a:extLst>
              <a:ext uri="{FF2B5EF4-FFF2-40B4-BE49-F238E27FC236}">
                <a16:creationId xmlns:a16="http://schemas.microsoft.com/office/drawing/2014/main" id="{268D0225-B293-4AD7-B2B9-4681ADF32C5A}"/>
              </a:ext>
            </a:extLst>
          </p:cNvPr>
          <p:cNvSpPr txBox="1"/>
          <p:nvPr/>
        </p:nvSpPr>
        <p:spPr>
          <a:xfrm>
            <a:off x="6096000" y="1294228"/>
            <a:ext cx="45719" cy="4853354"/>
          </a:xfrm>
          <a:prstGeom prst="rect">
            <a:avLst/>
          </a:prstGeom>
          <a:solidFill>
            <a:schemeClr val="tx1">
              <a:lumMod val="85000"/>
              <a:lumOff val="15000"/>
            </a:schemeClr>
          </a:solidFill>
        </p:spPr>
        <p:txBody>
          <a:bodyPr wrap="square" rtlCol="0">
            <a:spAutoFit/>
          </a:bodyPr>
          <a:lstStyle/>
          <a:p>
            <a:endParaRPr lang="en-US" dirty="0"/>
          </a:p>
        </p:txBody>
      </p:sp>
    </p:spTree>
    <p:extLst>
      <p:ext uri="{BB962C8B-B14F-4D97-AF65-F5344CB8AC3E}">
        <p14:creationId xmlns:p14="http://schemas.microsoft.com/office/powerpoint/2010/main" val="4273169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2F7EFCD3-4221-424C-888F-A2D7561BE429}"/>
              </a:ext>
            </a:extLst>
          </p:cNvPr>
          <p:cNvSpPr txBox="1"/>
          <p:nvPr/>
        </p:nvSpPr>
        <p:spPr>
          <a:xfrm>
            <a:off x="4501662" y="295422"/>
            <a:ext cx="3446584" cy="830997"/>
          </a:xfrm>
          <a:prstGeom prst="rect">
            <a:avLst/>
          </a:prstGeom>
          <a:solidFill>
            <a:srgbClr val="92D050"/>
          </a:solidFill>
        </p:spPr>
        <p:txBody>
          <a:bodyPr wrap="square" rtlCol="0">
            <a:spAutoFit/>
          </a:bodyPr>
          <a:lstStyle/>
          <a:p>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সমাধান</a:t>
            </a:r>
            <a:r>
              <a:rPr lang="en-US" sz="48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756E1CAD-FBA5-4C3B-B864-E6E4A58F953A}"/>
              </a:ext>
            </a:extLst>
          </p:cNvPr>
          <p:cNvSpPr txBox="1"/>
          <p:nvPr/>
        </p:nvSpPr>
        <p:spPr>
          <a:xfrm>
            <a:off x="3826412" y="2236763"/>
            <a:ext cx="5556739" cy="523220"/>
          </a:xfrm>
          <a:prstGeom prst="rect">
            <a:avLst/>
          </a:prstGeom>
          <a:solidFill>
            <a:srgbClr val="FFC000"/>
          </a:solidFill>
        </p:spPr>
        <p:txBody>
          <a:bodyPr wrap="square" rtlCol="0">
            <a:spAutoFit/>
          </a:bodyPr>
          <a:lstStyle/>
          <a:p>
            <a:r>
              <a:rPr lang="en-US" sz="2800" dirty="0">
                <a:latin typeface="NikoshBAN" panose="02000000000000000000" pitchFamily="2" charset="0"/>
                <a:cs typeface="NikoshBAN" panose="02000000000000000000" pitchFamily="2" charset="0"/>
              </a:rPr>
              <a:t>ব</a:t>
            </a:r>
            <a:r>
              <a:rPr lang="as-IN" sz="2800" dirty="0">
                <a:latin typeface="NikoshBAN" panose="02000000000000000000" pitchFamily="2" charset="0"/>
                <a:cs typeface="NikoshBAN" panose="02000000000000000000" pitchFamily="2" charset="0"/>
              </a:rPr>
              <a:t>জ</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র</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ন</a:t>
            </a:r>
            <a:r>
              <a:rPr lang="as-IN" sz="2800" dirty="0">
                <a:latin typeface="NikoshBAN" panose="02000000000000000000" pitchFamily="2" charset="0"/>
                <a:cs typeface="NikoshBAN" panose="02000000000000000000" pitchFamily="2" charset="0"/>
              </a:rPr>
              <a:t>্</a:t>
            </a:r>
            <a:r>
              <a:rPr lang="en-US" sz="2800" dirty="0" err="1">
                <a:latin typeface="NikoshBAN" panose="02000000000000000000" pitchFamily="2" charset="0"/>
                <a:cs typeface="NikoshBAN" panose="02000000000000000000" pitchFamily="2" charset="0"/>
              </a:rPr>
              <a:t>ঠের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সা</a:t>
            </a:r>
            <a:r>
              <a:rPr lang="as-IN" sz="2800" dirty="0">
                <a:latin typeface="NikoshBAN" panose="02000000000000000000" pitchFamily="2" charset="0"/>
                <a:cs typeface="NikoshBAN" panose="02000000000000000000" pitchFamily="2" charset="0"/>
              </a:rPr>
              <a:t>থ</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ত</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ল</a:t>
            </a:r>
            <a:r>
              <a:rPr lang="en-US" sz="2800" dirty="0">
                <a:latin typeface="NikoshBAN" panose="02000000000000000000" pitchFamily="2" charset="0"/>
                <a:cs typeface="NikoshBAN" panose="02000000000000000000" pitchFamily="2" charset="0"/>
              </a:rPr>
              <a:t>ন</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র</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হ</a:t>
            </a:r>
            <a:r>
              <a:rPr lang="en-US" sz="2800" dirty="0">
                <a:latin typeface="NikoshBAN" panose="02000000000000000000" pitchFamily="2" charset="0"/>
                <a:cs typeface="NikoshBAN" panose="02000000000000000000" pitchFamily="2" charset="0"/>
              </a:rPr>
              <a:t>য় ।</a:t>
            </a:r>
          </a:p>
        </p:txBody>
      </p:sp>
    </p:spTree>
    <p:extLst>
      <p:ext uri="{BB962C8B-B14F-4D97-AF65-F5344CB8AC3E}">
        <p14:creationId xmlns:p14="http://schemas.microsoft.com/office/powerpoint/2010/main" val="1655717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2F7EFCD3-4221-424C-888F-A2D7561BE429}"/>
              </a:ext>
            </a:extLst>
          </p:cNvPr>
          <p:cNvSpPr txBox="1"/>
          <p:nvPr/>
        </p:nvSpPr>
        <p:spPr>
          <a:xfrm>
            <a:off x="4501662" y="295422"/>
            <a:ext cx="3446584" cy="830997"/>
          </a:xfrm>
          <a:prstGeom prst="rect">
            <a:avLst/>
          </a:prstGeom>
          <a:solidFill>
            <a:srgbClr val="92D050"/>
          </a:solidFill>
        </p:spPr>
        <p:txBody>
          <a:bodyPr wrap="square" rtlCol="0">
            <a:spAutoFit/>
          </a:bodyPr>
          <a:lstStyle/>
          <a:p>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মূল্যায়ন</a:t>
            </a:r>
            <a:r>
              <a:rPr lang="en-US" sz="48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7CFF776E-3DA1-408E-8801-DB2E811144B8}"/>
              </a:ext>
            </a:extLst>
          </p:cNvPr>
          <p:cNvSpPr txBox="1"/>
          <p:nvPr/>
        </p:nvSpPr>
        <p:spPr>
          <a:xfrm>
            <a:off x="3080825" y="1871003"/>
            <a:ext cx="6942699" cy="1569660"/>
          </a:xfrm>
          <a:prstGeom prst="rect">
            <a:avLst/>
          </a:prstGeom>
          <a:solidFill>
            <a:schemeClr val="accent2">
              <a:lumMod val="40000"/>
              <a:lumOff val="60000"/>
            </a:schemeClr>
          </a:solidFill>
        </p:spPr>
        <p:txBody>
          <a:bodyPr wrap="square" rtlCol="0">
            <a:spAutoFit/>
          </a:bodyPr>
          <a:lstStyle/>
          <a:p>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আমার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পরিচয়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কবিতার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কাহিনীর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উল্লেখ</a:t>
            </a:r>
            <a:r>
              <a:rPr lang="en-US" sz="2400" dirty="0">
                <a:latin typeface="NikoshBAN" panose="02000000000000000000" pitchFamily="2" charset="0"/>
                <a:cs typeface="NikoshBAN" panose="02000000000000000000" pitchFamily="2" charset="0"/>
              </a:rPr>
              <a:t> আ</a:t>
            </a:r>
            <a:r>
              <a:rPr lang="as-IN" sz="2400" dirty="0">
                <a:latin typeface="NikoshBAN" panose="02000000000000000000" pitchFamily="2" charset="0"/>
                <a:cs typeface="NikoshBAN" panose="02000000000000000000" pitchFamily="2" charset="0"/>
              </a:rPr>
              <a:t>ছ</a:t>
            </a:r>
            <a:r>
              <a:rPr lang="en-US" sz="2400" dirty="0">
                <a:latin typeface="NikoshBAN" panose="02000000000000000000" pitchFamily="2" charset="0"/>
                <a:cs typeface="NikoshBAN" panose="02000000000000000000" pitchFamily="2" charset="0"/>
              </a:rPr>
              <a:t>ে ?</a:t>
            </a:r>
          </a:p>
          <a:p>
            <a:r>
              <a:rPr lang="en-US" sz="2400" dirty="0">
                <a:latin typeface="NikoshBAN" panose="02000000000000000000" pitchFamily="2" charset="0"/>
                <a:cs typeface="NikoshBAN" panose="02000000000000000000" pitchFamily="2" charset="0"/>
              </a:rPr>
              <a:t>@-</a:t>
            </a:r>
            <a:r>
              <a:rPr lang="en-US" sz="2400" dirty="0" err="1">
                <a:latin typeface="NikoshBAN" panose="02000000000000000000" pitchFamily="2" charset="0"/>
                <a:cs typeface="NikoshBAN" panose="02000000000000000000" pitchFamily="2" charset="0"/>
              </a:rPr>
              <a:t>কবিতায়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আমায়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বলতে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বুঝিয়ে</a:t>
            </a:r>
            <a:r>
              <a:rPr lang="as-IN" sz="2400" dirty="0">
                <a:latin typeface="NikoshBAN" panose="02000000000000000000" pitchFamily="2" charset="0"/>
                <a:cs typeface="NikoshBAN" panose="02000000000000000000" pitchFamily="2" charset="0"/>
              </a:rPr>
              <a:t>ছ</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ন</a:t>
            </a:r>
            <a:r>
              <a:rPr lang="en-US" sz="2400" dirty="0">
                <a:latin typeface="NikoshBAN" panose="02000000000000000000" pitchFamily="2" charset="0"/>
                <a:cs typeface="NikoshBAN" panose="02000000000000000000" pitchFamily="2" charset="0"/>
              </a:rPr>
              <a:t> ?</a:t>
            </a:r>
          </a:p>
          <a:p>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বাংলার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জল</a:t>
            </a:r>
            <a:r>
              <a:rPr lang="as-IN" sz="2400" dirty="0">
                <a:latin typeface="NikoshBAN" panose="02000000000000000000" pitchFamily="2" charset="0"/>
                <a:cs typeface="NikoshBAN" panose="02000000000000000000" pitchFamily="2" charset="0"/>
              </a:rPr>
              <a:t>প</a:t>
            </a:r>
            <a:r>
              <a:rPr lang="en-US" sz="2400" dirty="0">
                <a:latin typeface="NikoshBAN" panose="02000000000000000000" pitchFamily="2" charset="0"/>
                <a:cs typeface="NikoshBAN" panose="02000000000000000000" pitchFamily="2" charset="0"/>
              </a:rPr>
              <a:t>থ </a:t>
            </a:r>
            <a:r>
              <a:rPr lang="en-US" sz="2400" dirty="0" err="1">
                <a:latin typeface="NikoshBAN" panose="02000000000000000000" pitchFamily="2" charset="0"/>
                <a:cs typeface="NikoshBAN" panose="02000000000000000000" pitchFamily="2" charset="0"/>
              </a:rPr>
              <a:t>দিয়ে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কত</a:t>
            </a:r>
            <a:r>
              <a:rPr lang="en-US" sz="2400" dirty="0">
                <a:latin typeface="NikoshBAN" panose="02000000000000000000" pitchFamily="2" charset="0"/>
                <a:cs typeface="NikoshBAN" panose="02000000000000000000" pitchFamily="2" charset="0"/>
              </a:rPr>
              <a:t> ব</a:t>
            </a:r>
            <a:r>
              <a:rPr lang="as-IN" sz="2400" dirty="0">
                <a:latin typeface="NikoshBAN" panose="02000000000000000000" pitchFamily="2" charset="0"/>
                <a:cs typeface="NikoshBAN" panose="02000000000000000000" pitchFamily="2" charset="0"/>
              </a:rPr>
              <a:t>ছ</a:t>
            </a:r>
            <a:r>
              <a:rPr lang="en-US" sz="2400" dirty="0">
                <a:latin typeface="NikoshBAN" panose="02000000000000000000" pitchFamily="2" charset="0"/>
                <a:cs typeface="NikoshBAN" panose="02000000000000000000" pitchFamily="2" charset="0"/>
              </a:rPr>
              <a:t>র </a:t>
            </a:r>
            <a:r>
              <a:rPr lang="as-IN" sz="2400" dirty="0">
                <a:latin typeface="NikoshBAN" panose="02000000000000000000" pitchFamily="2" charset="0"/>
                <a:cs typeface="NikoshBAN" panose="02000000000000000000" pitchFamily="2" charset="0"/>
              </a:rPr>
              <a:t>চ</a:t>
            </a:r>
            <a:r>
              <a:rPr lang="en-US" sz="2400" dirty="0">
                <a:latin typeface="NikoshBAN" panose="02000000000000000000" pitchFamily="2" charset="0"/>
                <a:cs typeface="NikoshBAN" panose="02000000000000000000" pitchFamily="2" charset="0"/>
              </a:rPr>
              <a:t>ল</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ন ?</a:t>
            </a:r>
          </a:p>
          <a:p>
            <a:r>
              <a:rPr lang="en-US" sz="2400" dirty="0">
                <a:latin typeface="NikoshBAN" panose="02000000000000000000" pitchFamily="2" charset="0"/>
                <a:cs typeface="NikoshBAN" panose="02000000000000000000" pitchFamily="2" charset="0"/>
              </a:rPr>
              <a:t>@-</a:t>
            </a:r>
            <a:r>
              <a:rPr lang="en-US" sz="2400" dirty="0" err="1">
                <a:latin typeface="NikoshBAN" panose="02000000000000000000" pitchFamily="2" charset="0"/>
                <a:cs typeface="NikoshBAN" panose="02000000000000000000" pitchFamily="2" charset="0"/>
              </a:rPr>
              <a:t>কবিতার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ডি</a:t>
            </a:r>
            <a:r>
              <a:rPr lang="as-IN" sz="2400" dirty="0">
                <a:latin typeface="NikoshBAN" panose="02000000000000000000" pitchFamily="2" charset="0"/>
                <a:cs typeface="NikoshBAN" panose="02000000000000000000" pitchFamily="2" charset="0"/>
              </a:rPr>
              <a:t>ঙ</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গ</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র</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ব</a:t>
            </a:r>
            <a:r>
              <a:rPr lang="en-US" sz="2400" dirty="0">
                <a:latin typeface="NikoshBAN" panose="02000000000000000000" pitchFamily="2" charset="0"/>
                <a:cs typeface="NikoshBAN" panose="02000000000000000000" pitchFamily="2" charset="0"/>
              </a:rPr>
              <a:t>হ</a:t>
            </a:r>
            <a:r>
              <a:rPr lang="as-IN" sz="2400" dirty="0">
                <a:latin typeface="NikoshBAN" panose="02000000000000000000" pitchFamily="2" charset="0"/>
                <a:cs typeface="NikoshBAN" panose="02000000000000000000" pitchFamily="2" charset="0"/>
              </a:rPr>
              <a:t>র</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র</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ম</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ল</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ক</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ক</a:t>
            </a:r>
            <a:r>
              <a:rPr lang="en-US" sz="24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36081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2F7EFCD3-4221-424C-888F-A2D7561BE429}"/>
              </a:ext>
            </a:extLst>
          </p:cNvPr>
          <p:cNvSpPr txBox="1"/>
          <p:nvPr/>
        </p:nvSpPr>
        <p:spPr>
          <a:xfrm>
            <a:off x="4501662" y="295422"/>
            <a:ext cx="3446584" cy="830997"/>
          </a:xfrm>
          <a:prstGeom prst="rect">
            <a:avLst/>
          </a:prstGeom>
          <a:solidFill>
            <a:srgbClr val="92D050"/>
          </a:solidFill>
        </p:spPr>
        <p:txBody>
          <a:bodyPr wrap="square" rtlCol="0">
            <a:spAutoFit/>
          </a:bodyPr>
          <a:lstStyle/>
          <a:p>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সমাধান</a:t>
            </a:r>
            <a:r>
              <a:rPr lang="en-US" sz="48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0AB99685-FB0E-4C11-A194-10AB7B2C33BE}"/>
              </a:ext>
            </a:extLst>
          </p:cNvPr>
          <p:cNvSpPr txBox="1"/>
          <p:nvPr/>
        </p:nvSpPr>
        <p:spPr>
          <a:xfrm>
            <a:off x="3362178" y="2011680"/>
            <a:ext cx="6274191" cy="1569660"/>
          </a:xfrm>
          <a:prstGeom prst="rect">
            <a:avLst/>
          </a:prstGeom>
          <a:solidFill>
            <a:schemeClr val="accent2">
              <a:lumMod val="40000"/>
              <a:lumOff val="60000"/>
            </a:schemeClr>
          </a:solidFill>
        </p:spPr>
        <p:txBody>
          <a:bodyPr wrap="square" rtlCol="0">
            <a:spAutoFit/>
          </a:bodyPr>
          <a:lstStyle/>
          <a:p>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ক</a:t>
            </a:r>
            <a:r>
              <a:rPr lang="en-US" sz="2400" dirty="0">
                <a:latin typeface="NikoshBAN" panose="02000000000000000000" pitchFamily="2" charset="0"/>
                <a:cs typeface="NikoshBAN" panose="02000000000000000000" pitchFamily="2" charset="0"/>
              </a:rPr>
              <a:t>ব</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ত</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ম</a:t>
            </a:r>
            <a:r>
              <a:rPr lang="en-US" sz="2400" dirty="0">
                <a:latin typeface="NikoshBAN" panose="02000000000000000000" pitchFamily="2" charset="0"/>
                <a:cs typeface="NikoshBAN" panose="02000000000000000000" pitchFamily="2" charset="0"/>
              </a:rPr>
              <a:t>হ</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য়</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প</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ল</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ক</a:t>
            </a:r>
            <a:r>
              <a:rPr lang="en-US" sz="2400" dirty="0" err="1">
                <a:latin typeface="NikoshBAN" panose="02000000000000000000" pitchFamily="2" charset="0"/>
                <a:cs typeface="NikoshBAN" panose="02000000000000000000" pitchFamily="2" charset="0"/>
              </a:rPr>
              <a:t>থা</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উল্লেক</a:t>
            </a:r>
            <a:r>
              <a:rPr lang="en-US" sz="2400" dirty="0">
                <a:latin typeface="NikoshBAN" panose="02000000000000000000" pitchFamily="2" charset="0"/>
                <a:cs typeface="NikoshBAN" panose="02000000000000000000" pitchFamily="2" charset="0"/>
              </a:rPr>
              <a:t> আ</a:t>
            </a:r>
            <a:r>
              <a:rPr lang="as-IN" sz="2400" dirty="0">
                <a:latin typeface="NikoshBAN" panose="02000000000000000000" pitchFamily="2" charset="0"/>
                <a:cs typeface="NikoshBAN" panose="02000000000000000000" pitchFamily="2" charset="0"/>
              </a:rPr>
              <a:t>ছ</a:t>
            </a:r>
            <a:r>
              <a:rPr lang="en-US" sz="2400" dirty="0">
                <a:latin typeface="NikoshBAN" panose="02000000000000000000" pitchFamily="2" charset="0"/>
                <a:cs typeface="NikoshBAN" panose="02000000000000000000" pitchFamily="2" charset="0"/>
              </a:rPr>
              <a:t>ে ।</a:t>
            </a:r>
          </a:p>
          <a:p>
            <a:r>
              <a:rPr lang="en-US" sz="2400" dirty="0">
                <a:latin typeface="NikoshBAN" panose="02000000000000000000" pitchFamily="2" charset="0"/>
                <a:cs typeface="NikoshBAN" panose="02000000000000000000" pitchFamily="2" charset="0"/>
              </a:rPr>
              <a:t>@-</a:t>
            </a:r>
            <a:r>
              <a:rPr lang="en-US" sz="2400" dirty="0" err="1">
                <a:latin typeface="NikoshBAN" panose="02000000000000000000" pitchFamily="2" charset="0"/>
                <a:cs typeface="NikoshBAN" panose="02000000000000000000" pitchFamily="2" charset="0"/>
              </a:rPr>
              <a:t>জাতিসত্তার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সামগ্রিক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রুপ</a:t>
            </a:r>
            <a:r>
              <a:rPr lang="en-US" sz="2400" dirty="0">
                <a:latin typeface="NikoshBAN" panose="02000000000000000000" pitchFamily="2" charset="0"/>
                <a:cs typeface="NikoshBAN" panose="02000000000000000000" pitchFamily="2" charset="0"/>
              </a:rPr>
              <a:t>।</a:t>
            </a:r>
          </a:p>
          <a:p>
            <a:r>
              <a:rPr lang="en-US" sz="2400" dirty="0">
                <a:latin typeface="NikoshBAN" panose="02000000000000000000" pitchFamily="2" charset="0"/>
                <a:cs typeface="NikoshBAN" panose="02000000000000000000" pitchFamily="2" charset="0"/>
              </a:rPr>
              <a:t>@-হ</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জ</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র </a:t>
            </a:r>
            <a:r>
              <a:rPr lang="as-IN" sz="2400" dirty="0">
                <a:latin typeface="NikoshBAN" panose="02000000000000000000" pitchFamily="2" charset="0"/>
                <a:cs typeface="NikoshBAN" panose="02000000000000000000" pitchFamily="2" charset="0"/>
              </a:rPr>
              <a:t>ব</a:t>
            </a:r>
            <a:r>
              <a:rPr lang="en-US" sz="2400" dirty="0" err="1">
                <a:latin typeface="NikoshBAN" panose="02000000000000000000" pitchFamily="2" charset="0"/>
                <a:cs typeface="NikoshBAN" panose="02000000000000000000" pitchFamily="2" charset="0"/>
              </a:rPr>
              <a:t>ছর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ধরে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চলেন</a:t>
            </a:r>
            <a:r>
              <a:rPr lang="en-US" sz="2400" dirty="0">
                <a:latin typeface="NikoshBAN" panose="02000000000000000000" pitchFamily="2" charset="0"/>
                <a:cs typeface="NikoshBAN" panose="02000000000000000000" pitchFamily="2" charset="0"/>
              </a:rPr>
              <a:t> ।</a:t>
            </a:r>
          </a:p>
          <a:p>
            <a:r>
              <a:rPr lang="en-US" sz="2400" dirty="0">
                <a:latin typeface="NikoshBAN" panose="02000000000000000000" pitchFamily="2" charset="0"/>
                <a:cs typeface="NikoshBAN" panose="02000000000000000000" pitchFamily="2" charset="0"/>
              </a:rPr>
              <a:t>@-</a:t>
            </a:r>
            <a:r>
              <a:rPr lang="en-US" sz="2400" dirty="0" err="1">
                <a:latin typeface="NikoshBAN" panose="02000000000000000000" pitchFamily="2" charset="0"/>
                <a:cs typeface="NikoshBAN" panose="02000000000000000000" pitchFamily="2" charset="0"/>
              </a:rPr>
              <a:t>সওদাগরের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ডিঙ্গার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বহরের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মালিক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ছিলেন</a:t>
            </a:r>
            <a:r>
              <a:rPr lang="en-US" sz="24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94904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2F7EFCD3-4221-424C-888F-A2D7561BE429}"/>
              </a:ext>
            </a:extLst>
          </p:cNvPr>
          <p:cNvSpPr txBox="1"/>
          <p:nvPr/>
        </p:nvSpPr>
        <p:spPr>
          <a:xfrm>
            <a:off x="4501662" y="295422"/>
            <a:ext cx="3446584" cy="830997"/>
          </a:xfrm>
          <a:prstGeom prst="rect">
            <a:avLst/>
          </a:prstGeom>
          <a:solidFill>
            <a:srgbClr val="92D050"/>
          </a:solidFill>
        </p:spPr>
        <p:txBody>
          <a:bodyPr wrap="square" rtlCol="0">
            <a:spAutoFit/>
          </a:bodyPr>
          <a:lstStyle/>
          <a:p>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বাড়ির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কাজ</a:t>
            </a:r>
            <a:r>
              <a:rPr lang="en-US" sz="4800" dirty="0">
                <a:latin typeface="NikoshBAN" panose="02000000000000000000" pitchFamily="2" charset="0"/>
                <a:cs typeface="NikoshBAN" panose="02000000000000000000" pitchFamily="2" charset="0"/>
              </a:rPr>
              <a:t>  </a:t>
            </a:r>
          </a:p>
        </p:txBody>
      </p:sp>
      <p:pic>
        <p:nvPicPr>
          <p:cNvPr id="6" name="Picture 5">
            <a:extLst>
              <a:ext uri="{FF2B5EF4-FFF2-40B4-BE49-F238E27FC236}">
                <a16:creationId xmlns:a16="http://schemas.microsoft.com/office/drawing/2014/main" id="{963AFFD1-58E2-4C66-B376-A63E1F4E99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46092" y="1881554"/>
            <a:ext cx="4849908" cy="309489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9">
            <a:extLst>
              <a:ext uri="{FF2B5EF4-FFF2-40B4-BE49-F238E27FC236}">
                <a16:creationId xmlns:a16="http://schemas.microsoft.com/office/drawing/2014/main" id="{353C072D-789A-46DB-906D-01474D8E47E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27277" y="1825283"/>
            <a:ext cx="4661316" cy="320743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extBox 10">
            <a:extLst>
              <a:ext uri="{FF2B5EF4-FFF2-40B4-BE49-F238E27FC236}">
                <a16:creationId xmlns:a16="http://schemas.microsoft.com/office/drawing/2014/main" id="{4F7BD4A5-7BEB-481A-9195-F36CD6D47092}"/>
              </a:ext>
            </a:extLst>
          </p:cNvPr>
          <p:cNvSpPr txBox="1"/>
          <p:nvPr/>
        </p:nvSpPr>
        <p:spPr>
          <a:xfrm>
            <a:off x="2644726" y="5162843"/>
            <a:ext cx="5022166" cy="461665"/>
          </a:xfrm>
          <a:prstGeom prst="rect">
            <a:avLst/>
          </a:prstGeom>
          <a:solidFill>
            <a:schemeClr val="accent2">
              <a:lumMod val="75000"/>
            </a:schemeClr>
          </a:solidFill>
        </p:spPr>
        <p:txBody>
          <a:bodyPr wrap="square" rtlCol="0">
            <a:spAutoFit/>
          </a:bodyPr>
          <a:lstStyle/>
          <a:p>
            <a:r>
              <a:rPr lang="en-US" sz="2400" dirty="0">
                <a:latin typeface="NikoshBAN" panose="02000000000000000000" pitchFamily="2" charset="0"/>
                <a:cs typeface="NikoshBAN" panose="02000000000000000000" pitchFamily="2" charset="0"/>
              </a:rPr>
              <a:t>ক</a:t>
            </a:r>
            <a:r>
              <a:rPr lang="as-IN" sz="2400" dirty="0">
                <a:latin typeface="NikoshBAN" panose="02000000000000000000" pitchFamily="2" charset="0"/>
                <a:cs typeface="NikoshBAN" panose="02000000000000000000" pitchFamily="2" charset="0"/>
              </a:rPr>
              <a:t>ব</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প</a:t>
            </a:r>
            <a:r>
              <a:rPr lang="en-US" sz="2400" dirty="0" err="1">
                <a:latin typeface="NikoshBAN" panose="02000000000000000000" pitchFamily="2" charset="0"/>
                <a:cs typeface="NikoshBAN" panose="02000000000000000000" pitchFamily="2" charset="0"/>
              </a:rPr>
              <a:t>েছনে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ফেলে</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এসেছিন</a:t>
            </a:r>
            <a:r>
              <a:rPr lang="en-US" sz="24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041051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2F7EFCD3-4221-424C-888F-A2D7561BE429}"/>
              </a:ext>
            </a:extLst>
          </p:cNvPr>
          <p:cNvSpPr txBox="1"/>
          <p:nvPr/>
        </p:nvSpPr>
        <p:spPr>
          <a:xfrm>
            <a:off x="4501662" y="295422"/>
            <a:ext cx="3446584" cy="830997"/>
          </a:xfrm>
          <a:prstGeom prst="rect">
            <a:avLst/>
          </a:prstGeom>
          <a:solidFill>
            <a:srgbClr val="92D050"/>
          </a:solidFill>
        </p:spPr>
        <p:txBody>
          <a:bodyPr wrap="square" rtlCol="0">
            <a:spAutoFit/>
          </a:bodyPr>
          <a:lstStyle/>
          <a:p>
            <a:r>
              <a:rPr lang="en-US" sz="4800" dirty="0" err="1">
                <a:latin typeface="NikoshBAN" panose="02000000000000000000" pitchFamily="2" charset="0"/>
                <a:cs typeface="NikoshBAN" panose="02000000000000000000" pitchFamily="2" charset="0"/>
              </a:rPr>
              <a:t>সবাইকে</a:t>
            </a:r>
            <a:r>
              <a:rPr lang="en-US" sz="4800" dirty="0">
                <a:latin typeface="NikoshBAN" panose="02000000000000000000" pitchFamily="2" charset="0"/>
                <a:cs typeface="NikoshBAN" panose="02000000000000000000" pitchFamily="2" charset="0"/>
              </a:rPr>
              <a:t> </a:t>
            </a:r>
            <a:r>
              <a:rPr lang="as-IN" sz="4800" dirty="0">
                <a:latin typeface="NikoshBAN" panose="02000000000000000000" pitchFamily="2" charset="0"/>
                <a:cs typeface="NikoshBAN" panose="02000000000000000000" pitchFamily="2" charset="0"/>
              </a:rPr>
              <a:t>ধ</a:t>
            </a:r>
            <a:r>
              <a:rPr lang="en-US" sz="4800" dirty="0">
                <a:latin typeface="NikoshBAN" panose="02000000000000000000" pitchFamily="2" charset="0"/>
                <a:cs typeface="NikoshBAN" panose="02000000000000000000" pitchFamily="2" charset="0"/>
              </a:rPr>
              <a:t>ন</a:t>
            </a:r>
            <a:r>
              <a:rPr lang="as-IN" sz="4800" dirty="0">
                <a:latin typeface="NikoshBAN" panose="02000000000000000000" pitchFamily="2" charset="0"/>
                <a:cs typeface="NikoshBAN" panose="02000000000000000000" pitchFamily="2" charset="0"/>
              </a:rPr>
              <a:t>্</a:t>
            </a:r>
            <a:r>
              <a:rPr lang="en-US" sz="4800" dirty="0">
                <a:latin typeface="NikoshBAN" panose="02000000000000000000" pitchFamily="2" charset="0"/>
                <a:cs typeface="NikoshBAN" panose="02000000000000000000" pitchFamily="2" charset="0"/>
              </a:rPr>
              <a:t>য</a:t>
            </a:r>
            <a:r>
              <a:rPr lang="as-IN" sz="4800" dirty="0">
                <a:latin typeface="NikoshBAN" panose="02000000000000000000" pitchFamily="2" charset="0"/>
                <a:cs typeface="NikoshBAN" panose="02000000000000000000" pitchFamily="2" charset="0"/>
              </a:rPr>
              <a:t>ব</a:t>
            </a:r>
            <a:r>
              <a:rPr lang="en-US" sz="4800" dirty="0">
                <a:latin typeface="NikoshBAN" panose="02000000000000000000" pitchFamily="2" charset="0"/>
                <a:cs typeface="NikoshBAN" panose="02000000000000000000" pitchFamily="2" charset="0"/>
              </a:rPr>
              <a:t>া</a:t>
            </a:r>
            <a:r>
              <a:rPr lang="as-IN" sz="4800" dirty="0">
                <a:latin typeface="NikoshBAN" panose="02000000000000000000" pitchFamily="2" charset="0"/>
                <a:cs typeface="NikoshBAN" panose="02000000000000000000" pitchFamily="2" charset="0"/>
              </a:rPr>
              <a:t>দ</a:t>
            </a:r>
            <a:r>
              <a:rPr lang="en-US" sz="4800" dirty="0">
                <a:latin typeface="NikoshBAN" panose="02000000000000000000" pitchFamily="2" charset="0"/>
                <a:cs typeface="NikoshBAN" panose="02000000000000000000" pitchFamily="2" charset="0"/>
              </a:rPr>
              <a:t> </a:t>
            </a:r>
          </a:p>
        </p:txBody>
      </p:sp>
      <p:pic>
        <p:nvPicPr>
          <p:cNvPr id="6" name="Picture 5">
            <a:extLst>
              <a:ext uri="{FF2B5EF4-FFF2-40B4-BE49-F238E27FC236}">
                <a16:creationId xmlns:a16="http://schemas.microsoft.com/office/drawing/2014/main" id="{194CDF58-F5BA-4232-B651-77DF7DFF40C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15065" y="1519311"/>
            <a:ext cx="7209985" cy="454386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85132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31DE7BE4-EA1D-4F3F-96F9-0AC3B5D679BC}"/>
              </a:ext>
            </a:extLst>
          </p:cNvPr>
          <p:cNvSpPr txBox="1"/>
          <p:nvPr/>
        </p:nvSpPr>
        <p:spPr>
          <a:xfrm>
            <a:off x="4417255" y="534572"/>
            <a:ext cx="4698610" cy="523220"/>
          </a:xfrm>
          <a:prstGeom prst="rect">
            <a:avLst/>
          </a:prstGeom>
          <a:solidFill>
            <a:srgbClr val="92D050"/>
          </a:solidFill>
        </p:spPr>
        <p:txBody>
          <a:bodyPr wrap="square" rtlCol="0">
            <a:spAutoFit/>
          </a:bodyPr>
          <a:lstStyle/>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নিচের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ছবিগুলো</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দে</a:t>
            </a:r>
            <a:r>
              <a:rPr lang="as-IN" sz="2800" dirty="0">
                <a:latin typeface="NikoshBAN" panose="02000000000000000000" pitchFamily="2" charset="0"/>
                <a:cs typeface="NikoshBAN" panose="02000000000000000000" pitchFamily="2" charset="0"/>
              </a:rPr>
              <a:t>খ</a:t>
            </a:r>
            <a:r>
              <a:rPr lang="en-US" sz="2800" dirty="0">
                <a:latin typeface="NikoshBAN" panose="02000000000000000000" pitchFamily="2" charset="0"/>
                <a:cs typeface="NikoshBAN" panose="02000000000000000000" pitchFamily="2" charset="0"/>
              </a:rPr>
              <a:t>ো </a:t>
            </a:r>
          </a:p>
        </p:txBody>
      </p:sp>
      <p:pic>
        <p:nvPicPr>
          <p:cNvPr id="6" name="Picture 5">
            <a:extLst>
              <a:ext uri="{FF2B5EF4-FFF2-40B4-BE49-F238E27FC236}">
                <a16:creationId xmlns:a16="http://schemas.microsoft.com/office/drawing/2014/main" id="{7B50D611-EFA0-406B-95B7-C6817A2E70C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67950" y="1796854"/>
            <a:ext cx="4698610" cy="359107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9">
            <a:extLst>
              <a:ext uri="{FF2B5EF4-FFF2-40B4-BE49-F238E27FC236}">
                <a16:creationId xmlns:a16="http://schemas.microsoft.com/office/drawing/2014/main" id="{03986658-911B-434E-B3B3-05948057BC3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66609" y="1796854"/>
            <a:ext cx="3651445" cy="363452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23681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CA605E44-10DC-4BD2-9DC0-F48245E7547B}"/>
              </a:ext>
            </a:extLst>
          </p:cNvPr>
          <p:cNvSpPr txBox="1"/>
          <p:nvPr/>
        </p:nvSpPr>
        <p:spPr>
          <a:xfrm>
            <a:off x="4417255" y="478302"/>
            <a:ext cx="3305908" cy="584775"/>
          </a:xfrm>
          <a:prstGeom prst="rect">
            <a:avLst/>
          </a:prstGeom>
          <a:solidFill>
            <a:srgbClr val="FFC000"/>
          </a:solidFill>
        </p:spPr>
        <p:txBody>
          <a:bodyPr wrap="square" rtlCol="0">
            <a:spAutoFit/>
          </a:bodyPr>
          <a:lstStyle/>
          <a:p>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আজকের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পাঠ</a:t>
            </a:r>
            <a:r>
              <a:rPr lang="en-US" sz="32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8A0817C3-F54C-485A-B29E-8C23D467F5F0}"/>
              </a:ext>
            </a:extLst>
          </p:cNvPr>
          <p:cNvSpPr txBox="1"/>
          <p:nvPr/>
        </p:nvSpPr>
        <p:spPr>
          <a:xfrm>
            <a:off x="3770142" y="2208628"/>
            <a:ext cx="6593058" cy="954107"/>
          </a:xfrm>
          <a:prstGeom prst="rect">
            <a:avLst/>
          </a:prstGeom>
          <a:solidFill>
            <a:srgbClr val="0070C0"/>
          </a:solidFill>
        </p:spPr>
        <p:txBody>
          <a:bodyPr wrap="square" rtlCol="0">
            <a:spAutoFit/>
          </a:bodyPr>
          <a:lstStyle/>
          <a:p>
            <a:r>
              <a:rPr lang="en-US" sz="2800" dirty="0">
                <a:latin typeface="NikoshBAN" panose="02000000000000000000" pitchFamily="2" charset="0"/>
                <a:cs typeface="NikoshBAN" panose="02000000000000000000" pitchFamily="2" charset="0"/>
              </a:rPr>
              <a:t>আ</a:t>
            </a:r>
            <a:r>
              <a:rPr lang="as-IN" sz="2800" dirty="0">
                <a:latin typeface="NikoshBAN" panose="02000000000000000000" pitchFamily="2" charset="0"/>
                <a:cs typeface="NikoshBAN" panose="02000000000000000000" pitchFamily="2" charset="0"/>
              </a:rPr>
              <a:t>ম</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র</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প</a:t>
            </a:r>
            <a:r>
              <a:rPr lang="en-US" sz="2800" dirty="0">
                <a:latin typeface="NikoshBAN" panose="02000000000000000000" pitchFamily="2" charset="0"/>
                <a:cs typeface="NikoshBAN" panose="02000000000000000000" pitchFamily="2" charset="0"/>
              </a:rPr>
              <a:t>র</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চ</a:t>
            </a:r>
            <a:r>
              <a:rPr lang="as-IN" sz="2800" dirty="0">
                <a:latin typeface="NikoshBAN" panose="02000000000000000000" pitchFamily="2" charset="0"/>
                <a:cs typeface="NikoshBAN" panose="02000000000000000000" pitchFamily="2" charset="0"/>
              </a:rPr>
              <a:t>য়</a:t>
            </a:r>
            <a:r>
              <a:rPr lang="en-US" sz="2800" dirty="0">
                <a:latin typeface="NikoshBAN" panose="02000000000000000000" pitchFamily="2" charset="0"/>
                <a:cs typeface="NikoshBAN" panose="02000000000000000000" pitchFamily="2" charset="0"/>
              </a:rPr>
              <a:t> </a:t>
            </a:r>
          </a:p>
          <a:p>
            <a:r>
              <a:rPr lang="en-US" sz="2800" dirty="0" err="1">
                <a:latin typeface="NikoshBAN" panose="02000000000000000000" pitchFamily="2" charset="0"/>
                <a:cs typeface="NikoshBAN" panose="02000000000000000000" pitchFamily="2" charset="0"/>
              </a:rPr>
              <a:t>লেখক</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স</a:t>
            </a:r>
            <a:r>
              <a:rPr lang="en-US" sz="2800" dirty="0" err="1">
                <a:latin typeface="NikoshBAN" panose="02000000000000000000" pitchFamily="2" charset="0"/>
                <a:cs typeface="NikoshBAN" panose="02000000000000000000" pitchFamily="2" charset="0"/>
              </a:rPr>
              <a:t>ৈয়দ</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সাম</a:t>
            </a:r>
            <a:r>
              <a:rPr lang="as-IN" sz="2800" dirty="0">
                <a:latin typeface="NikoshBAN" panose="02000000000000000000" pitchFamily="2" charset="0"/>
                <a:cs typeface="NikoshBAN" panose="02000000000000000000" pitchFamily="2" charset="0"/>
              </a:rPr>
              <a:t>ছ</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ল</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হ</a:t>
            </a:r>
            <a:r>
              <a:rPr lang="en-US" sz="2800" dirty="0">
                <a:latin typeface="NikoshBAN" panose="02000000000000000000" pitchFamily="2" charset="0"/>
                <a:cs typeface="NikoshBAN" panose="02000000000000000000" pitchFamily="2" charset="0"/>
              </a:rPr>
              <a:t>ক </a:t>
            </a:r>
          </a:p>
        </p:txBody>
      </p:sp>
    </p:spTree>
    <p:extLst>
      <p:ext uri="{BB962C8B-B14F-4D97-AF65-F5344CB8AC3E}">
        <p14:creationId xmlns:p14="http://schemas.microsoft.com/office/powerpoint/2010/main" val="97283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A1FA3762-A61F-4453-92F4-FAD0EBC13707}"/>
              </a:ext>
            </a:extLst>
          </p:cNvPr>
          <p:cNvSpPr txBox="1"/>
          <p:nvPr/>
        </p:nvSpPr>
        <p:spPr>
          <a:xfrm>
            <a:off x="4149969" y="675249"/>
            <a:ext cx="4979963" cy="584775"/>
          </a:xfrm>
          <a:prstGeom prst="rect">
            <a:avLst/>
          </a:prstGeom>
          <a:solidFill>
            <a:schemeClr val="accent4">
              <a:lumMod val="75000"/>
            </a:schemeClr>
          </a:solidFill>
        </p:spPr>
        <p:txBody>
          <a:bodyPr wrap="square" rtlCol="0">
            <a:spAutoFit/>
          </a:bodyPr>
          <a:lstStyle/>
          <a:p>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শিক্ষনফল</a:t>
            </a:r>
            <a:r>
              <a:rPr lang="en-US" sz="32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EFE9D8C6-4BD6-4F6A-BA2D-280B498A0CF8}"/>
              </a:ext>
            </a:extLst>
          </p:cNvPr>
          <p:cNvSpPr txBox="1"/>
          <p:nvPr/>
        </p:nvSpPr>
        <p:spPr>
          <a:xfrm>
            <a:off x="3559126" y="2630658"/>
            <a:ext cx="7230794" cy="1938992"/>
          </a:xfrm>
          <a:prstGeom prst="rect">
            <a:avLst/>
          </a:prstGeom>
          <a:solidFill>
            <a:srgbClr val="FFC000"/>
          </a:solidFill>
        </p:spPr>
        <p:txBody>
          <a:bodyPr wrap="square" rtlCol="0">
            <a:spAutoFit/>
          </a:bodyPr>
          <a:lstStyle/>
          <a:p>
            <a:r>
              <a:rPr lang="en-US" sz="2400" dirty="0">
                <a:latin typeface="NikoshBAN" panose="02000000000000000000" pitchFamily="2" charset="0"/>
                <a:cs typeface="NikoshBAN" panose="02000000000000000000" pitchFamily="2" charset="0"/>
              </a:rPr>
              <a:t>এ</a:t>
            </a:r>
            <a:r>
              <a:rPr lang="as-IN" sz="2400" dirty="0">
                <a:latin typeface="NikoshBAN" panose="02000000000000000000" pitchFamily="2" charset="0"/>
                <a:cs typeface="NikoshBAN" panose="02000000000000000000" pitchFamily="2" charset="0"/>
              </a:rPr>
              <a:t>ই</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প</a:t>
            </a:r>
            <a:r>
              <a:rPr lang="en-US" sz="2400" dirty="0" err="1">
                <a:latin typeface="NikoshBAN" panose="02000000000000000000" pitchFamily="2" charset="0"/>
                <a:cs typeface="NikoshBAN" panose="02000000000000000000" pitchFamily="2" charset="0"/>
              </a:rPr>
              <a:t>াঠ</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শে</a:t>
            </a:r>
            <a:r>
              <a:rPr lang="as-IN" sz="2400" dirty="0">
                <a:latin typeface="NikoshBAN" panose="02000000000000000000" pitchFamily="2" charset="0"/>
                <a:cs typeface="NikoshBAN" panose="02000000000000000000" pitchFamily="2" charset="0"/>
              </a:rPr>
              <a:t>ষ</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শিক্ষার</a:t>
            </a:r>
            <a:r>
              <a:rPr lang="as-IN" sz="2400" dirty="0">
                <a:latin typeface="NikoshBAN" panose="02000000000000000000" pitchFamily="2" charset="0"/>
                <a:cs typeface="NikoshBAN" panose="02000000000000000000" pitchFamily="2" charset="0"/>
              </a:rPr>
              <a:t>্</a:t>
            </a:r>
            <a:r>
              <a:rPr lang="en-US" sz="2400" dirty="0" err="1">
                <a:latin typeface="NikoshBAN" panose="02000000000000000000" pitchFamily="2" charset="0"/>
                <a:cs typeface="NikoshBAN" panose="02000000000000000000" pitchFamily="2" charset="0"/>
              </a:rPr>
              <a:t>থীরা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জান</a:t>
            </a:r>
            <a:r>
              <a:rPr lang="as-IN" sz="2400" dirty="0">
                <a:latin typeface="NikoshBAN" panose="02000000000000000000" pitchFamily="2" charset="0"/>
                <a:cs typeface="NikoshBAN" panose="02000000000000000000" pitchFamily="2" charset="0"/>
              </a:rPr>
              <a:t>ত</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প</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র</a:t>
            </a:r>
            <a:r>
              <a:rPr lang="en-US" sz="2400" dirty="0">
                <a:latin typeface="NikoshBAN" panose="02000000000000000000" pitchFamily="2" charset="0"/>
                <a:cs typeface="NikoshBAN" panose="02000000000000000000" pitchFamily="2" charset="0"/>
              </a:rPr>
              <a:t>ব</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 -----</a:t>
            </a:r>
          </a:p>
          <a:p>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লেখকের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জন্ম</a:t>
            </a:r>
            <a:r>
              <a:rPr lang="en-US" sz="2400" dirty="0">
                <a:latin typeface="NikoshBAN" panose="02000000000000000000" pitchFamily="2" charset="0"/>
                <a:cs typeface="NikoshBAN" panose="02000000000000000000" pitchFamily="2" charset="0"/>
              </a:rPr>
              <a:t> ও </a:t>
            </a:r>
            <a:r>
              <a:rPr lang="as-IN" sz="2400" dirty="0">
                <a:latin typeface="NikoshBAN" panose="02000000000000000000" pitchFamily="2" charset="0"/>
                <a:cs typeface="NikoshBAN" panose="02000000000000000000" pitchFamily="2" charset="0"/>
              </a:rPr>
              <a:t>প</a:t>
            </a:r>
            <a:r>
              <a:rPr lang="en-US" sz="2400" dirty="0">
                <a:latin typeface="NikoshBAN" panose="02000000000000000000" pitchFamily="2" charset="0"/>
                <a:cs typeface="NikoshBAN" panose="02000000000000000000" pitchFamily="2" charset="0"/>
              </a:rPr>
              <a:t>র</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চ</a:t>
            </a:r>
            <a:r>
              <a:rPr lang="as-IN" sz="2400" dirty="0">
                <a:latin typeface="NikoshBAN" panose="02000000000000000000" pitchFamily="2" charset="0"/>
                <a:cs typeface="NikoshBAN" panose="02000000000000000000" pitchFamily="2" charset="0"/>
              </a:rPr>
              <a:t>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সম্পর্কে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বলতে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পারবে</a:t>
            </a:r>
            <a:r>
              <a:rPr lang="en-US" sz="2400" dirty="0">
                <a:latin typeface="NikoshBAN" panose="02000000000000000000" pitchFamily="2" charset="0"/>
                <a:cs typeface="NikoshBAN" panose="02000000000000000000" pitchFamily="2" charset="0"/>
              </a:rPr>
              <a:t> ।</a:t>
            </a:r>
          </a:p>
          <a:p>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শিক্</a:t>
            </a:r>
            <a:r>
              <a:rPr lang="as-IN" sz="2400" dirty="0">
                <a:latin typeface="NikoshBAN" panose="02000000000000000000" pitchFamily="2" charset="0"/>
                <a:cs typeface="NikoshBAN" panose="02000000000000000000" pitchFamily="2" charset="0"/>
              </a:rPr>
              <a:t>ষ</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ও</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ক</a:t>
            </a:r>
            <a:r>
              <a:rPr lang="en-US" sz="2400" dirty="0" err="1">
                <a:latin typeface="NikoshBAN" panose="02000000000000000000" pitchFamily="2" charset="0"/>
                <a:cs typeface="NikoshBAN" panose="02000000000000000000" pitchFamily="2" charset="0"/>
              </a:rPr>
              <a:t>র্মজীবন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সম্পর</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ক</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ল</a:t>
            </a:r>
            <a:r>
              <a:rPr lang="en-US" sz="2400" dirty="0" err="1">
                <a:latin typeface="NikoshBAN" panose="02000000000000000000" pitchFamily="2" charset="0"/>
                <a:cs typeface="NikoshBAN" panose="02000000000000000000" pitchFamily="2" charset="0"/>
              </a:rPr>
              <a:t>িখতে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পারবে</a:t>
            </a:r>
            <a:r>
              <a:rPr lang="en-US" sz="2400" dirty="0">
                <a:latin typeface="NikoshBAN" panose="02000000000000000000" pitchFamily="2" charset="0"/>
                <a:cs typeface="NikoshBAN" panose="02000000000000000000" pitchFamily="2" charset="0"/>
              </a:rPr>
              <a:t> ।</a:t>
            </a:r>
          </a:p>
          <a:p>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কবিতার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নাটক,ও</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উপন্যাস</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স</a:t>
            </a:r>
            <a:r>
              <a:rPr lang="en-US" sz="2400" dirty="0">
                <a:latin typeface="NikoshBAN" panose="02000000000000000000" pitchFamily="2" charset="0"/>
                <a:cs typeface="NikoshBAN" panose="02000000000000000000" pitchFamily="2" charset="0"/>
              </a:rPr>
              <a:t>ম</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প</a:t>
            </a:r>
            <a:r>
              <a:rPr lang="as-IN" sz="2400" dirty="0">
                <a:latin typeface="NikoshBAN" panose="02000000000000000000" pitchFamily="2" charset="0"/>
                <a:cs typeface="NikoshBAN" panose="02000000000000000000" pitchFamily="2" charset="0"/>
              </a:rPr>
              <a:t>র</a:t>
            </a:r>
            <a:r>
              <a:rPr lang="en-US" sz="2400" dirty="0" err="1">
                <a:latin typeface="NikoshBAN" panose="02000000000000000000" pitchFamily="2" charset="0"/>
                <a:cs typeface="NikoshBAN" panose="02000000000000000000" pitchFamily="2" charset="0"/>
              </a:rPr>
              <a:t>্কে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লিখতে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পারবে</a:t>
            </a:r>
            <a:r>
              <a:rPr lang="en-US" sz="2400" dirty="0">
                <a:latin typeface="NikoshBAN" panose="02000000000000000000" pitchFamily="2" charset="0"/>
                <a:cs typeface="NikoshBAN" panose="02000000000000000000" pitchFamily="2" charset="0"/>
              </a:rPr>
              <a:t> ।</a:t>
            </a:r>
          </a:p>
          <a:p>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কবিতার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সাহিত্যকর</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ম </a:t>
            </a:r>
            <a:r>
              <a:rPr lang="en-US" sz="2400" dirty="0" err="1">
                <a:latin typeface="NikoshBAN" panose="02000000000000000000" pitchFamily="2" charset="0"/>
                <a:cs typeface="NikoshBAN" panose="02000000000000000000" pitchFamily="2" charset="0"/>
              </a:rPr>
              <a:t>সম্পর্কে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a:t>
            </a:r>
            <a:r>
              <a:rPr lang="as-IN" sz="2400" dirty="0">
                <a:latin typeface="NikoshBAN" panose="02000000000000000000" pitchFamily="2" charset="0"/>
                <a:cs typeface="NikoshBAN" panose="02000000000000000000" pitchFamily="2" charset="0"/>
              </a:rPr>
              <a:t>শ</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ল</a:t>
            </a:r>
            <a:r>
              <a:rPr lang="en-US" sz="2400" dirty="0" err="1">
                <a:latin typeface="NikoshBAN" panose="02000000000000000000" pitchFamily="2" charset="0"/>
                <a:cs typeface="NikoshBAN" panose="02000000000000000000" pitchFamily="2" charset="0"/>
              </a:rPr>
              <a:t>েষন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করতে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পারবে</a:t>
            </a:r>
            <a:r>
              <a:rPr lang="en-US" sz="24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849003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Rectangle 1">
            <a:extLst>
              <a:ext uri="{FF2B5EF4-FFF2-40B4-BE49-F238E27FC236}">
                <a16:creationId xmlns:a16="http://schemas.microsoft.com/office/drawing/2014/main" id="{0A96F38F-6104-4AE3-9750-4F1C9FA6FD1F}"/>
              </a:ext>
            </a:extLst>
          </p:cNvPr>
          <p:cNvSpPr/>
          <p:nvPr/>
        </p:nvSpPr>
        <p:spPr>
          <a:xfrm>
            <a:off x="3047999" y="1443841"/>
            <a:ext cx="8332763" cy="369331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endParaRPr lang="as-IN" b="1" dirty="0"/>
          </a:p>
          <a:p>
            <a:pPr algn="just"/>
            <a:r>
              <a:rPr lang="as-IN" sz="2400" dirty="0">
                <a:latin typeface="NikoshBAN" panose="02000000000000000000" pitchFamily="2" charset="0"/>
                <a:cs typeface="NikoshBAN" panose="02000000000000000000" pitchFamily="2" charset="0"/>
              </a:rPr>
              <a:t>২০১৬ সালের ১৫ এপ্রিল ফুসফুসের সমস্যা দেখা দিলে তাকে লন্ডন নিয়ে যাওয়া হয়। লন্ডনের রয়্যাল মার্সডেন হাসপাতালে পরীক্ষায় তার ফুসফুসে ক্যান্সার ধরা পড়ে। সেখানে চিকিৎসকরা তাকে কেমোথেরাপি ও রেডিওথেরাপি দেয়। চার মাস চিকিৎসার পর ২ সেপ্টেম্বর ২০১৬ তাকে দেশে ফিরিয়ে আনা হয়। ২৭ সেপ্টেম্বর ২০১৬ (১২ আশ্বিন ১৪২৩ বঙ্গাব্দ) ঢাকার ইউনাইটেড হাসপাতালে তিনি শেষ নিঃশ্বাস ত্যাগ করেন। পরদিন ২৮ সেপ্টেম্বর বুধবার (১২ আশ্বিন ১৪২৩ বঙ্গাব্দ) চ্যানেল আই টেলিভিশনের তেজগাঁও চত্বরে সকাল ১০টায় প্রথম দফা জানাজা, ঢাকা বিশ্ববিদ্যালয়ের কেন্দ্রীয় মসজিদে দুপুর ২টায় দ্বিতীয় দফা জানাজা এবং অপরাহ্নে কুড়িগ্রামে তৃতীয় দফা জানাজা শেষে তার মরদেহ কুড়িগ্রাম সরকারি কলেজের পাশে দাফন করা হয়।</a:t>
            </a:r>
            <a:r>
              <a:rPr lang="as-IN" sz="2400" baseline="30000" dirty="0">
                <a:latin typeface="NikoshBAN" panose="02000000000000000000" pitchFamily="2" charset="0"/>
                <a:cs typeface="NikoshBAN" panose="02000000000000000000" pitchFamily="2" charset="0"/>
                <a:hlinkClick r:id="rId6"/>
              </a:rPr>
              <a:t>[</a:t>
            </a:r>
            <a:endParaRPr lang="en-US" sz="24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4D65F3EC-50F1-4815-B8C4-ABC0F8B18060}"/>
              </a:ext>
            </a:extLst>
          </p:cNvPr>
          <p:cNvSpPr txBox="1"/>
          <p:nvPr/>
        </p:nvSpPr>
        <p:spPr>
          <a:xfrm>
            <a:off x="5359791" y="267286"/>
            <a:ext cx="2630658" cy="707886"/>
          </a:xfrm>
          <a:prstGeom prst="rect">
            <a:avLst/>
          </a:prstGeom>
          <a:solidFill>
            <a:srgbClr val="FFC000"/>
          </a:solidFill>
        </p:spPr>
        <p:txBody>
          <a:bodyPr wrap="square" rtlCol="0">
            <a:spAutoFit/>
          </a:bodyPr>
          <a:lstStyle/>
          <a:p>
            <a:r>
              <a:rPr lang="en-US"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মৃত্যু</a:t>
            </a:r>
            <a:r>
              <a:rPr lang="en-US" sz="40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10617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Rectangle 1">
            <a:extLst>
              <a:ext uri="{FF2B5EF4-FFF2-40B4-BE49-F238E27FC236}">
                <a16:creationId xmlns:a16="http://schemas.microsoft.com/office/drawing/2014/main" id="{D04DA0D1-9BDA-4802-BDC5-D1EC11825D17}"/>
              </a:ext>
            </a:extLst>
          </p:cNvPr>
          <p:cNvSpPr/>
          <p:nvPr/>
        </p:nvSpPr>
        <p:spPr>
          <a:xfrm>
            <a:off x="4656407" y="1166843"/>
            <a:ext cx="6949440"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endParaRPr lang="as-IN" b="1" dirty="0"/>
          </a:p>
          <a:p>
            <a:pPr algn="just"/>
            <a:r>
              <a:rPr lang="as-IN" dirty="0"/>
              <a:t>সৈয়দ হক তার বাবা মারা যাবার পর অর্থকষ্টে পড়লে চলচ্চিত্রের জন্য চিত্রনাট্য লেখা শুরু করেন। ১৯৫৯ খ্রিষ্টাব্দে তিনি মাটির চলচ্চিত্রের চিত্রনাট্য লিখেন। পরে </a:t>
            </a:r>
            <a:r>
              <a:rPr lang="as-IN" i="1" dirty="0"/>
              <a:t>তোমার আমার</a:t>
            </a:r>
            <a:r>
              <a:rPr lang="as-IN" dirty="0"/>
              <a:t>, </a:t>
            </a:r>
            <a:r>
              <a:rPr lang="as-IN" i="1" dirty="0"/>
              <a:t>শীত বিকেল</a:t>
            </a:r>
            <a:r>
              <a:rPr lang="as-IN" dirty="0"/>
              <a:t>, আরও বেশ কিছু চলচ্চিত্রের কাহিনী, চিত্রনাট্য ও সংলাপ লিখেন। নামে দুটি চলচ্চিত্রের জন্য তিনি শ্রেষ্ঠ চিত্রনাট্যকার বিভাগে </a:t>
            </a:r>
            <a:r>
              <a:rPr lang="as-IN" dirty="0">
                <a:hlinkClick r:id="rId6" tooltip="জাতীয় চলচ্চিত্র পুরস্কার (বাংলাদেশ)"/>
              </a:rPr>
              <a:t>জাতীয় চলচ্চিত্র পুরস্কার</a:t>
            </a:r>
            <a:r>
              <a:rPr lang="as-IN" dirty="0"/>
              <a:t> অর্জন করেন।</a:t>
            </a:r>
            <a:r>
              <a:rPr lang="as-IN" baseline="30000" dirty="0">
                <a:hlinkClick r:id="rId7"/>
              </a:rPr>
              <a:t>[৭]</a:t>
            </a:r>
            <a:r>
              <a:rPr lang="as-IN" dirty="0"/>
              <a:t> ১৯৭১ খ্রিষ্টাব্দের নভেম্বর মাসে বাংলাদেশ ত্যাগ করে লন্ডন চলে যান এবং সেখানে বিবিসির বাংলা খবর পাঠক হিসেবে চাকুরি গ্রহণ করেন। তিনি ১৯৭১ খ্রিষ্টাব্দের ১৬ ডিসেম্বর </a:t>
            </a:r>
            <a:r>
              <a:rPr lang="as-IN" dirty="0">
                <a:hlinkClick r:id="rId8" tooltip="বাংলাদেশের স্বাধীনতা যুদ্ধ"/>
              </a:rPr>
              <a:t>পাকিস্তান সেনাবাহিনীর আত্মসর্মপণের</a:t>
            </a:r>
            <a:r>
              <a:rPr lang="as-IN" dirty="0"/>
              <a:t> খবরটি পাঠ করেছিলেন। পরে ১৯৭২ খ্রিষ্টাব্দ থেকে ১৯৭৮ খ্রিষ্টাব্দ পর্যন্ত বিবিসি বাংলার প্রযোজক হিসেবে দায়িত্ব পালন করেন। তার দৃঢ়কণ্ঠ সাবলীল উচ্চারণের জন্য তিনি জনসাধারণ্যে পরিচিতি লাভ করেন</a:t>
            </a:r>
            <a:endParaRPr lang="en-US" dirty="0"/>
          </a:p>
        </p:txBody>
      </p:sp>
      <p:pic>
        <p:nvPicPr>
          <p:cNvPr id="6" name="Picture 5">
            <a:extLst>
              <a:ext uri="{FF2B5EF4-FFF2-40B4-BE49-F238E27FC236}">
                <a16:creationId xmlns:a16="http://schemas.microsoft.com/office/drawing/2014/main" id="{4FC69637-C566-4A0E-A4CD-A725C9FD1E3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7563" y="1294228"/>
            <a:ext cx="3484538" cy="391081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TextBox 7">
            <a:extLst>
              <a:ext uri="{FF2B5EF4-FFF2-40B4-BE49-F238E27FC236}">
                <a16:creationId xmlns:a16="http://schemas.microsoft.com/office/drawing/2014/main" id="{1B3CAE04-880D-4DBB-9A74-85D230F7808E}"/>
              </a:ext>
            </a:extLst>
          </p:cNvPr>
          <p:cNvSpPr txBox="1"/>
          <p:nvPr/>
        </p:nvSpPr>
        <p:spPr>
          <a:xfrm>
            <a:off x="4895557" y="239151"/>
            <a:ext cx="2729132" cy="523220"/>
          </a:xfrm>
          <a:prstGeom prst="rect">
            <a:avLst/>
          </a:prstGeom>
          <a:solidFill>
            <a:srgbClr val="FFC000"/>
          </a:solidFill>
        </p:spPr>
        <p:txBody>
          <a:bodyPr wrap="square" rtlCol="0">
            <a:spAutoFit/>
          </a:bodyPr>
          <a:lstStyle/>
          <a:p>
            <a:r>
              <a:rPr lang="en-US" sz="2800" dirty="0">
                <a:latin typeface="NikoshBAN" panose="02000000000000000000" pitchFamily="2" charset="0"/>
                <a:cs typeface="NikoshBAN" panose="02000000000000000000" pitchFamily="2" charset="0"/>
              </a:rPr>
              <a:t>       ক</a:t>
            </a:r>
            <a:r>
              <a:rPr lang="as-IN" sz="2800" dirty="0">
                <a:latin typeface="NikoshBAN" panose="02000000000000000000" pitchFamily="2" charset="0"/>
                <a:cs typeface="NikoshBAN" panose="02000000000000000000" pitchFamily="2" charset="0"/>
              </a:rPr>
              <a:t>র</a:t>
            </a:r>
            <a:r>
              <a:rPr lang="en-US" sz="2800" dirty="0" err="1">
                <a:latin typeface="NikoshBAN" panose="02000000000000000000" pitchFamily="2" charset="0"/>
                <a:cs typeface="NikoshBAN" panose="02000000000000000000" pitchFamily="2" charset="0"/>
              </a:rPr>
              <a:t>্মজীবন</a:t>
            </a:r>
            <a:r>
              <a:rPr lang="en-US" sz="28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246163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4" name="Rectangle 3">
            <a:extLst>
              <a:ext uri="{FF2B5EF4-FFF2-40B4-BE49-F238E27FC236}">
                <a16:creationId xmlns:a16="http://schemas.microsoft.com/office/drawing/2014/main" id="{035FFF24-F87F-4130-9AC4-1752F45453B4}"/>
              </a:ext>
            </a:extLst>
          </p:cNvPr>
          <p:cNvSpPr/>
          <p:nvPr/>
        </p:nvSpPr>
        <p:spPr>
          <a:xfrm>
            <a:off x="4670474" y="1443841"/>
            <a:ext cx="6808762" cy="480131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endParaRPr lang="as-IN" b="1" dirty="0"/>
          </a:p>
          <a:p>
            <a:pPr algn="just"/>
            <a:r>
              <a:rPr lang="as-IN" sz="2400" dirty="0">
                <a:latin typeface="NikoshBAN" panose="02000000000000000000" pitchFamily="2" charset="0"/>
                <a:cs typeface="NikoshBAN" panose="02000000000000000000" pitchFamily="2" charset="0"/>
              </a:rPr>
              <a:t>সৈয়দ হকের শিক্ষাজীবন শুরু হয় কুড়িগ্রাম মাইনর স্কুলে। সেখানে তিনি ষষ্ঠ শ্রেণি পর্যন্ত পড়ালেখা করেন। এরপর তিনি ভর্তি হন কুড়িগ্রাম হাই ইংলিশ স্কুলে। এরপর ১৯৫০ খ্রিষ্টাব্দে গণিতে লেটার মার্কস নিয়ে সৈয়দ শামসুল হক ম্যাট্রিক (বর্তমানের এসএসসি) পরীক্ষায় উত্তীর্ণ হন। সৈয়দ শামসুল হকের পিতার ইচ্ছা ছিল তাকে তিনি ডাক্তারি পড়াবেন। পিতার ইচ্ছাকে অগ্রাহ্য করে তিনি ১৯৫১ খ্রিষ্টাব্দে </a:t>
            </a:r>
            <a:r>
              <a:rPr lang="as-IN" sz="2400" dirty="0">
                <a:latin typeface="NikoshBAN" panose="02000000000000000000" pitchFamily="2" charset="0"/>
                <a:cs typeface="NikoshBAN" panose="02000000000000000000" pitchFamily="2" charset="0"/>
                <a:hlinkClick r:id="rId6" tooltip="মুম্বাই"/>
              </a:rPr>
              <a:t>বম্বে</a:t>
            </a:r>
            <a:r>
              <a:rPr lang="as-IN" sz="2400" dirty="0">
                <a:latin typeface="NikoshBAN" panose="02000000000000000000" pitchFamily="2" charset="0"/>
                <a:cs typeface="NikoshBAN" panose="02000000000000000000" pitchFamily="2" charset="0"/>
              </a:rPr>
              <a:t> পালিয়ে যান। সেখানে তিনি বছরখানেকের বেশি সময় এক সিনেমা প্রডাকশন হাউসে সহকারী হিসেবে কাজ করেন। এরপর ১৯৫২ খ্রিষ্টাব্দে তিনি দেশে ফিরে এসে </a:t>
            </a:r>
            <a:r>
              <a:rPr lang="as-IN" sz="2400" dirty="0">
                <a:latin typeface="NikoshBAN" panose="02000000000000000000" pitchFamily="2" charset="0"/>
                <a:cs typeface="NikoshBAN" panose="02000000000000000000" pitchFamily="2" charset="0"/>
                <a:hlinkClick r:id="rId7" tooltip="জগন্নাথ কলেজ"/>
              </a:rPr>
              <a:t>জগন্নাথ কলেজে</a:t>
            </a:r>
            <a:r>
              <a:rPr lang="as-IN" sz="2400" dirty="0">
                <a:latin typeface="NikoshBAN" panose="02000000000000000000" pitchFamily="2" charset="0"/>
                <a:cs typeface="NikoshBAN" panose="02000000000000000000" pitchFamily="2" charset="0"/>
              </a:rPr>
              <a:t> নিজের ইচ্ছা অনুযায়ী মানবিক শাখায় ভর্তি হন। কলেজ পাসের পর ১৯৫৪ খ্রিষ্টাব্দে </a:t>
            </a:r>
            <a:r>
              <a:rPr lang="as-IN" sz="2400" dirty="0">
                <a:latin typeface="NikoshBAN" panose="02000000000000000000" pitchFamily="2" charset="0"/>
                <a:cs typeface="NikoshBAN" panose="02000000000000000000" pitchFamily="2" charset="0"/>
                <a:hlinkClick r:id="rId8" tooltip="ঢাকা বিশ্ববিদ্যালয়"/>
              </a:rPr>
              <a:t>ঢাকা বিশ্ববিদ্যালয়ের</a:t>
            </a:r>
            <a:r>
              <a:rPr lang="as-IN" sz="2400" dirty="0">
                <a:latin typeface="NikoshBAN" panose="02000000000000000000" pitchFamily="2" charset="0"/>
                <a:cs typeface="NikoshBAN" panose="02000000000000000000" pitchFamily="2" charset="0"/>
              </a:rPr>
              <a:t> ইংরেজি বিভাগে ভর্তি হন। পরবর্তীতে স্নাতক পাসের আগেই ১৯৫৬ সনে পড়াশোনা অসমাপ্ত রেখে সেখান থেকে বেরিয়ে আসেন।</a:t>
            </a:r>
            <a:endParaRPr lang="en-US" sz="2400"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ADC8000A-D200-4255-A8A3-188844322562}"/>
              </a:ext>
            </a:extLst>
          </p:cNvPr>
          <p:cNvSpPr txBox="1"/>
          <p:nvPr/>
        </p:nvSpPr>
        <p:spPr>
          <a:xfrm>
            <a:off x="5008098" y="253218"/>
            <a:ext cx="2644727" cy="584775"/>
          </a:xfrm>
          <a:prstGeom prst="rect">
            <a:avLst/>
          </a:prstGeom>
          <a:solidFill>
            <a:srgbClr val="00B0F0"/>
          </a:solidFill>
        </p:spPr>
        <p:txBody>
          <a:bodyPr wrap="square" rtlCol="0">
            <a:spAutoFit/>
          </a:bodyPr>
          <a:lstStyle/>
          <a:p>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শিক্ষা</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জীবন</a:t>
            </a:r>
            <a:r>
              <a:rPr lang="en-US" sz="3200" dirty="0">
                <a:latin typeface="NikoshBAN" panose="02000000000000000000" pitchFamily="2" charset="0"/>
                <a:cs typeface="NikoshBAN" panose="02000000000000000000" pitchFamily="2" charset="0"/>
              </a:rPr>
              <a:t> </a:t>
            </a:r>
          </a:p>
        </p:txBody>
      </p:sp>
      <p:pic>
        <p:nvPicPr>
          <p:cNvPr id="10" name="Picture 9">
            <a:extLst>
              <a:ext uri="{FF2B5EF4-FFF2-40B4-BE49-F238E27FC236}">
                <a16:creationId xmlns:a16="http://schemas.microsoft.com/office/drawing/2014/main" id="{591A170E-DEDF-4523-9945-BBC087DA280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7563" y="1422595"/>
            <a:ext cx="3417777" cy="341095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31789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BD84F-4B96-4AC9-9F14-7796529C2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5050" y="0"/>
            <a:ext cx="2266950" cy="6858000"/>
          </a:xfrm>
          <a:prstGeom prst="rect">
            <a:avLst/>
          </a:prstGeom>
        </p:spPr>
      </p:pic>
      <p:pic>
        <p:nvPicPr>
          <p:cNvPr id="5" name="Picture 4">
            <a:extLst>
              <a:ext uri="{FF2B5EF4-FFF2-40B4-BE49-F238E27FC236}">
                <a16:creationId xmlns:a16="http://schemas.microsoft.com/office/drawing/2014/main" id="{9C91BCEB-999D-4026-8809-35F524745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33553"/>
            <a:ext cx="1927274" cy="2024447"/>
          </a:xfrm>
          <a:prstGeom prst="rect">
            <a:avLst/>
          </a:prstGeom>
        </p:spPr>
      </p:pic>
      <p:pic>
        <p:nvPicPr>
          <p:cNvPr id="7" name="Picture 6">
            <a:extLst>
              <a:ext uri="{FF2B5EF4-FFF2-40B4-BE49-F238E27FC236}">
                <a16:creationId xmlns:a16="http://schemas.microsoft.com/office/drawing/2014/main" id="{9DFDA5F1-9674-49BB-B29A-33FE23E649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349152" cy="1519311"/>
          </a:xfrm>
          <a:prstGeom prst="rect">
            <a:avLst/>
          </a:prstGeom>
        </p:spPr>
      </p:pic>
      <p:pic>
        <p:nvPicPr>
          <p:cNvPr id="9" name="Picture 8">
            <a:extLst>
              <a:ext uri="{FF2B5EF4-FFF2-40B4-BE49-F238E27FC236}">
                <a16:creationId xmlns:a16="http://schemas.microsoft.com/office/drawing/2014/main" id="{ED3E850A-857B-41B0-B369-2E6458ACF0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0" y="4164038"/>
            <a:ext cx="9551963" cy="2806504"/>
          </a:xfrm>
          <a:prstGeom prst="rect">
            <a:avLst/>
          </a:prstGeom>
        </p:spPr>
      </p:pic>
      <p:sp>
        <p:nvSpPr>
          <p:cNvPr id="2" name="TextBox 1">
            <a:extLst>
              <a:ext uri="{FF2B5EF4-FFF2-40B4-BE49-F238E27FC236}">
                <a16:creationId xmlns:a16="http://schemas.microsoft.com/office/drawing/2014/main" id="{BF41E91E-E622-4EAB-A533-02185E43A859}"/>
              </a:ext>
            </a:extLst>
          </p:cNvPr>
          <p:cNvSpPr txBox="1"/>
          <p:nvPr/>
        </p:nvSpPr>
        <p:spPr>
          <a:xfrm>
            <a:off x="4459458" y="844062"/>
            <a:ext cx="3446585" cy="523220"/>
          </a:xfrm>
          <a:prstGeom prst="rect">
            <a:avLst/>
          </a:prstGeom>
          <a:solidFill>
            <a:srgbClr val="FFC000"/>
          </a:solidFill>
        </p:spPr>
        <p:txBody>
          <a:bodyPr wrap="square" rtlCol="0">
            <a:spAutoFit/>
          </a:bodyPr>
          <a:lstStyle/>
          <a:p>
            <a:r>
              <a:rPr lang="en-US" sz="2800" dirty="0">
                <a:latin typeface="NikoshBAN" panose="02000000000000000000" pitchFamily="2" charset="0"/>
                <a:cs typeface="NikoshBAN" panose="02000000000000000000" pitchFamily="2" charset="0"/>
              </a:rPr>
              <a:t>            এ</a:t>
            </a:r>
            <a:r>
              <a:rPr lang="as-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ক </a:t>
            </a:r>
            <a:r>
              <a:rPr lang="as-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জ</a:t>
            </a:r>
            <a:r>
              <a:rPr lang="en-US" sz="28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1DE42B74-72A1-4CBC-B883-19A4F5D56B08}"/>
              </a:ext>
            </a:extLst>
          </p:cNvPr>
          <p:cNvSpPr txBox="1"/>
          <p:nvPr/>
        </p:nvSpPr>
        <p:spPr>
          <a:xfrm>
            <a:off x="3784209" y="2693962"/>
            <a:ext cx="6140841" cy="523220"/>
          </a:xfrm>
          <a:prstGeom prst="rect">
            <a:avLst/>
          </a:prstGeom>
          <a:solidFill>
            <a:schemeClr val="accent2">
              <a:lumMod val="60000"/>
              <a:lumOff val="40000"/>
            </a:schemeClr>
          </a:solidFill>
        </p:spPr>
        <p:txBody>
          <a:bodyPr wrap="square" rtlCol="0">
            <a:spAutoFit/>
          </a:bodyPr>
          <a:lstStyle/>
          <a:p>
            <a:r>
              <a:rPr lang="en-US" sz="2800" dirty="0" err="1">
                <a:latin typeface="NikoshBAN" panose="02000000000000000000" pitchFamily="2" charset="0"/>
                <a:cs typeface="NikoshBAN" panose="02000000000000000000" pitchFamily="2" charset="0"/>
              </a:rPr>
              <a:t>সিমান্তের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সিঙ্ঘসন</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কোন</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ধরনের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গ্রন্</a:t>
            </a:r>
            <a:r>
              <a:rPr lang="as-IN" sz="2800" dirty="0">
                <a:latin typeface="NikoshBAN" panose="02000000000000000000" pitchFamily="2" charset="0"/>
                <a:cs typeface="NikoshBAN" panose="02000000000000000000" pitchFamily="2" charset="0"/>
              </a:rPr>
              <a:t>থ</a:t>
            </a:r>
            <a:r>
              <a:rPr lang="en-US" sz="2800" dirty="0">
                <a:latin typeface="NikoshBAN" panose="02000000000000000000" pitchFamily="2" charset="0"/>
                <a:cs typeface="NikoshBAN" panose="02000000000000000000" pitchFamily="2" charset="0"/>
              </a:rPr>
              <a:t> ? </a:t>
            </a:r>
          </a:p>
        </p:txBody>
      </p:sp>
    </p:spTree>
    <p:extLst>
      <p:ext uri="{BB962C8B-B14F-4D97-AF65-F5344CB8AC3E}">
        <p14:creationId xmlns:p14="http://schemas.microsoft.com/office/powerpoint/2010/main" val="2552805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1089</Words>
  <Application>Microsoft Office PowerPoint</Application>
  <PresentationFormat>Widescreen</PresentationFormat>
  <Paragraphs>59</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Mahadul-Pc</dc:creator>
  <cp:lastModifiedBy>Mahadul-Pc</cp:lastModifiedBy>
  <cp:revision>9</cp:revision>
  <dcterms:created xsi:type="dcterms:W3CDTF">2020-09-19T15:53:32Z</dcterms:created>
  <dcterms:modified xsi:type="dcterms:W3CDTF">2020-09-20T05:47:48Z</dcterms:modified>
</cp:coreProperties>
</file>