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8" r:id="rId2"/>
    <p:sldId id="511" r:id="rId3"/>
    <p:sldId id="509" r:id="rId4"/>
    <p:sldId id="364" r:id="rId5"/>
    <p:sldId id="510" r:id="rId6"/>
    <p:sldId id="295" r:id="rId7"/>
    <p:sldId id="515" r:id="rId8"/>
    <p:sldId id="257" r:id="rId9"/>
    <p:sldId id="514" r:id="rId10"/>
    <p:sldId id="524" r:id="rId11"/>
    <p:sldId id="526" r:id="rId12"/>
    <p:sldId id="256" r:id="rId13"/>
    <p:sldId id="523" r:id="rId14"/>
    <p:sldId id="513" r:id="rId15"/>
    <p:sldId id="512" r:id="rId16"/>
    <p:sldId id="525" r:id="rId17"/>
    <p:sldId id="522" r:id="rId18"/>
    <p:sldId id="516" r:id="rId19"/>
    <p:sldId id="517" r:id="rId20"/>
    <p:sldId id="518" r:id="rId21"/>
    <p:sldId id="5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A275-4AA8-46B6-93BC-46CB5CAF1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7399B-0491-4A11-9551-56631AD37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60C6-FBFF-41BB-AE24-2B7B902F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D3BB8-CADF-4EEE-A0D2-A6A2417B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1732F-323F-4DC4-BD93-9F1B833C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976C-C45A-4F4A-8C16-69B7BA01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BCD17-519E-436E-9BA3-B071C4067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51910-29DE-44BA-A309-C3544ACB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36D96-292D-4FF2-A48E-4ED593A7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FC3D1-E9C3-49A9-8193-D83E63D4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29AA1-C85A-4C2F-B55E-A4BCA8689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345AF-FC92-4317-96AF-DCBE3EE3A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82709-8B86-4926-8321-8DA1E935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0CAC8-B201-4EFD-8E84-11F8421A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6C543-0582-477B-9603-CFC80E1D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434" y="6277973"/>
            <a:ext cx="27432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9/20/2020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A51C-7D7F-4B53-8BF6-B4096A3A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215D3-9478-44AB-B2F9-3CB58AC5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D83AA-097A-43C2-A430-CECE03F1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929D-76C4-455C-802D-ACD12D2C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8DD24-E7A8-465D-B163-42D63D61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3797-F040-49F1-B626-C106BAD0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FB5E5-B0AD-4701-9F22-22AB282D2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1754E-5EF2-44B2-A857-42703136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892B3-E08C-42F5-915B-72768356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5F1B-BCAE-47EE-9FBF-C34765DB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93AB-DD9C-412C-9E57-9462B7B0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07569-E944-4A5F-BA47-0E803E84F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3C1FB-51BA-46FE-A3C2-93657CE91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E24A9-8497-4D1D-8808-3D652FD7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ABFF1-D772-470B-98B3-D6C68B79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71EBA-BA02-4E33-9B35-81D1C4C1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1F90-5038-452C-BA96-C24F8AF8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1F7A5-CF4F-4867-9D36-7FC34F79A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54C40-0C66-4E9D-8E44-2EED4FC10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74A4D-5E9A-44D7-8896-0D01EA9AC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03C1B-B160-4072-8250-0F9BDAD94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F32F3-677E-425F-ABB5-481E1666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A5D16-671E-45B3-8F8D-2060B3CD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ED391-472E-48F5-A6EE-9EC98D6B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7CED-4F2C-4F20-AAF3-BF493B6C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EE6BB-7354-4046-89B2-C0F1B6BA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27395-AD39-4ED0-BE26-C94FE666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AC436-A186-480B-83DB-4BB15E89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57124E-D37F-48FD-93EA-880F7ADA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8B56E-01A8-454E-BB6D-37028B4A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E1A1E-22A9-4952-B762-60FD80E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3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24AA-6A0C-4788-95BF-036291A3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9A68-EF85-4332-8888-197D24C8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43B0E-CCA6-4917-8E41-0C94CB777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10AAD-0A88-443D-A476-1ACE2724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0AD17-7C14-497D-BDB5-F9097DB1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4C277-1A03-46F9-B75C-1729CEBB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C5A3-3BF6-4612-BF3A-C52BB1D3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E74FA-39B1-4780-8100-0CD093472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35795-9AF8-44F2-B627-D3F90A525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B608A-D740-4548-BB25-C6EB8D40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E870E-5219-48DA-965B-FF59B422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E352-0B3D-48FD-88F5-B87267C5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6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A80B5-BF3F-44D7-A17A-B3B806ED4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BD11-C14E-470B-913E-86B86E18381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FDFF-0E02-4D3C-A09F-8ADA8E45E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933F-0D3C-4502-A101-E8197019E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F5F3-2852-4ACE-9033-03705C1ECB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DE9D63E-26D1-435D-9447-13D43F0735D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3207"/>
            </a:avLst>
          </a:prstGeom>
          <a:gradFill flip="none" rotWithShape="1">
            <a:gsLst>
              <a:gs pos="0">
                <a:srgbClr val="FFFF00"/>
              </a:gs>
              <a:gs pos="48000">
                <a:srgbClr val="FF0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6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bn.wikipedia.org/wiki/%E0%A6%8F%E0%A6%95%E0%A7%81%E0%A6%B6%E0%A7%87_%E0%A6%AA%E0%A6%A6%E0%A6%9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127618-C96A-44F3-AF2D-65F2E4C7DC3D}"/>
              </a:ext>
            </a:extLst>
          </p:cNvPr>
          <p:cNvSpPr/>
          <p:nvPr/>
        </p:nvSpPr>
        <p:spPr>
          <a:xfrm rot="3041358">
            <a:off x="6717370" y="739458"/>
            <a:ext cx="1752600" cy="193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186C8-C9E2-49C6-A90A-56AE54127B50}"/>
              </a:ext>
            </a:extLst>
          </p:cNvPr>
          <p:cNvSpPr txBox="1"/>
          <p:nvPr/>
        </p:nvSpPr>
        <p:spPr>
          <a:xfrm>
            <a:off x="1834315" y="2454825"/>
            <a:ext cx="7088389" cy="34169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1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5E676-59F7-4512-A72D-FA321CF1D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4" y="177148"/>
            <a:ext cx="11670224" cy="640079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2CA7332D-78C7-4CDE-84EC-B499238845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13"/>
            </a:avLst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AB231-43A2-4E3A-AF1B-8A32C7BCF738}"/>
              </a:ext>
            </a:extLst>
          </p:cNvPr>
          <p:cNvSpPr txBox="1"/>
          <p:nvPr/>
        </p:nvSpPr>
        <p:spPr>
          <a:xfrm>
            <a:off x="2230947" y="1016022"/>
            <a:ext cx="8121535" cy="34169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C943CC-CF81-4E63-B9E8-8B055C7ED001}"/>
              </a:ext>
            </a:extLst>
          </p:cNvPr>
          <p:cNvSpPr/>
          <p:nvPr/>
        </p:nvSpPr>
        <p:spPr>
          <a:xfrm rot="3041358">
            <a:off x="1354647" y="783435"/>
            <a:ext cx="1752600" cy="193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-4.44444E-6 L 5.55112E-17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-4.44444E-6 L 5.55112E-17 -0.07222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1" grpId="2"/>
      <p:bldP spid="8" grpId="0"/>
      <p:bldP spid="8" grpId="1"/>
      <p:bldP spid="8" grpId="2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E93522-F0FB-4438-BBDC-7F25DD051DDF}"/>
              </a:ext>
            </a:extLst>
          </p:cNvPr>
          <p:cNvSpPr txBox="1"/>
          <p:nvPr/>
        </p:nvSpPr>
        <p:spPr>
          <a:xfrm>
            <a:off x="3292299" y="313156"/>
            <a:ext cx="420447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4E5EF-B075-426C-8921-840C943062D5}"/>
              </a:ext>
            </a:extLst>
          </p:cNvPr>
          <p:cNvSpPr txBox="1"/>
          <p:nvPr/>
        </p:nvSpPr>
        <p:spPr>
          <a:xfrm>
            <a:off x="557656" y="1408257"/>
            <a:ext cx="1447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বজরা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33D46-7797-446C-AD37-CEAEEDC45756}"/>
              </a:ext>
            </a:extLst>
          </p:cNvPr>
          <p:cNvSpPr txBox="1"/>
          <p:nvPr/>
        </p:nvSpPr>
        <p:spPr>
          <a:xfrm>
            <a:off x="8624162" y="1707476"/>
            <a:ext cx="2895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নৌকা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A552B-3FA5-4E1F-872A-6F9B74A7D2E1}"/>
              </a:ext>
            </a:extLst>
          </p:cNvPr>
          <p:cNvSpPr txBox="1"/>
          <p:nvPr/>
        </p:nvSpPr>
        <p:spPr>
          <a:xfrm>
            <a:off x="8852762" y="3429000"/>
            <a:ext cx="2438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বয়সী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E3CFD-0FA3-46FF-A70D-D40AF4F3EE2B}"/>
              </a:ext>
            </a:extLst>
          </p:cNvPr>
          <p:cNvSpPr txBox="1"/>
          <p:nvPr/>
        </p:nvSpPr>
        <p:spPr>
          <a:xfrm>
            <a:off x="9043262" y="5449026"/>
            <a:ext cx="2057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60398-E3EE-4FC6-B91B-696F6A7650EA}"/>
              </a:ext>
            </a:extLst>
          </p:cNvPr>
          <p:cNvSpPr txBox="1"/>
          <p:nvPr/>
        </p:nvSpPr>
        <p:spPr>
          <a:xfrm>
            <a:off x="469967" y="3354529"/>
            <a:ext cx="1600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নাবালেগ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DD3834-0490-4BD7-BDE0-9D8C2BDA9012}"/>
              </a:ext>
            </a:extLst>
          </p:cNvPr>
          <p:cNvSpPr txBox="1"/>
          <p:nvPr/>
        </p:nvSpPr>
        <p:spPr>
          <a:xfrm>
            <a:off x="482748" y="5023505"/>
            <a:ext cx="14864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খেদমত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There is a huge barge in the shooting set of TV serial Tarapith Mahapith  dgtl - Anandabazar">
            <a:extLst>
              <a:ext uri="{FF2B5EF4-FFF2-40B4-BE49-F238E27FC236}">
                <a16:creationId xmlns:a16="http://schemas.microsoft.com/office/drawing/2014/main" id="{E5F4248F-2966-4053-A173-777E2087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43" y="1218064"/>
            <a:ext cx="3132113" cy="1386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F3C898-4434-4B48-A72F-030A83ECA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23" y="3059903"/>
            <a:ext cx="3132113" cy="1279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EAF1E0-A67A-4760-9025-DFB5E59F8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23" y="4820203"/>
            <a:ext cx="2891138" cy="1441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37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96A8B2-147E-480D-80D2-17A7ED9D0FDF}"/>
              </a:ext>
            </a:extLst>
          </p:cNvPr>
          <p:cNvSpPr txBox="1"/>
          <p:nvPr/>
        </p:nvSpPr>
        <p:spPr>
          <a:xfrm>
            <a:off x="2407254" y="5043844"/>
            <a:ext cx="77751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নাবালেগ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বজরা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DF9D4-E3CD-48BE-B0D7-B24AD2D52CCA}"/>
              </a:ext>
            </a:extLst>
          </p:cNvPr>
          <p:cNvSpPr txBox="1"/>
          <p:nvPr/>
        </p:nvSpPr>
        <p:spPr>
          <a:xfrm>
            <a:off x="381000" y="429161"/>
            <a:ext cx="5715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8A22C-2079-489F-BFAF-C10A56688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93" y="1814156"/>
            <a:ext cx="4339768" cy="2798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5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57AB495F-74D5-4012-9C26-514F00FF09B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207"/>
            </a:avLst>
          </a:prstGeom>
          <a:gradFill flip="none" rotWithShape="1">
            <a:gsLst>
              <a:gs pos="0">
                <a:srgbClr val="FFFF00"/>
              </a:gs>
              <a:gs pos="48000">
                <a:srgbClr val="FF0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898705-68B4-4CD2-9264-EA3B6D8E3B61}"/>
              </a:ext>
            </a:extLst>
          </p:cNvPr>
          <p:cNvSpPr txBox="1">
            <a:spLocks/>
          </p:cNvSpPr>
          <p:nvPr/>
        </p:nvSpPr>
        <p:spPr>
          <a:xfrm>
            <a:off x="457199" y="636723"/>
            <a:ext cx="4982705" cy="556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/>
              <a:t>নাটক কাকে বলে?</a:t>
            </a:r>
            <a:endParaRPr lang="en-US" sz="66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316E7D-6F10-44F9-A4F0-A8DFFA71E15C}"/>
              </a:ext>
            </a:extLst>
          </p:cNvPr>
          <p:cNvSpPr txBox="1">
            <a:spLocks/>
          </p:cNvSpPr>
          <p:nvPr/>
        </p:nvSpPr>
        <p:spPr>
          <a:xfrm>
            <a:off x="706465" y="2869767"/>
            <a:ext cx="11258228" cy="3010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i="1" dirty="0"/>
              <a:t>রঙ্গমঞ্চে নায়ক বা নায়িকার গতিমান জীবন কাহিনী দৃশ্যপরম্পরা উপাস্থাপন করাকে নাটক বলে।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9179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A826B-5FE7-444C-8FEE-DBDB322C0495}"/>
              </a:ext>
            </a:extLst>
          </p:cNvPr>
          <p:cNvSpPr txBox="1"/>
          <p:nvPr/>
        </p:nvSpPr>
        <p:spPr>
          <a:xfrm>
            <a:off x="278969" y="3138961"/>
            <a:ext cx="1110711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বহিপীর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নাটকটি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সর্বগ্রাসী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বালিকার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বিদ্রোহকে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করে।নাটকের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কেন্দ্রিয়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বহিপীর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ধূর্ত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মানুষ।তিনি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অশিক্ষিত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কুসংস্কার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বিশ্বাসকে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পুঁজি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করেন।তিনি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মুরিদদের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করেন।মুরিদের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সুযোগে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বয়স্কা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তাহেরাকে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করে।ফলে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FCAF6-927D-4E3E-80F7-79873D38BC2B}"/>
              </a:ext>
            </a:extLst>
          </p:cNvPr>
          <p:cNvSpPr txBox="1"/>
          <p:nvPr/>
        </p:nvSpPr>
        <p:spPr>
          <a:xfrm>
            <a:off x="454616" y="396786"/>
            <a:ext cx="505115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সংক্ষেপ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41).jpeg">
            <a:extLst>
              <a:ext uri="{FF2B5EF4-FFF2-40B4-BE49-F238E27FC236}">
                <a16:creationId xmlns:a16="http://schemas.microsoft.com/office/drawing/2014/main" id="{13F05A59-D074-409B-8590-7CF630B5B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244" y="302719"/>
            <a:ext cx="3330844" cy="1849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87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F5F67B-05CB-4CA6-9A2C-A42BA9885909}"/>
              </a:ext>
            </a:extLst>
          </p:cNvPr>
          <p:cNvSpPr/>
          <p:nvPr/>
        </p:nvSpPr>
        <p:spPr>
          <a:xfrm>
            <a:off x="400373" y="728420"/>
            <a:ext cx="11068373" cy="559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010773-C641-4ADE-9025-DD5948124BC2}"/>
              </a:ext>
            </a:extLst>
          </p:cNvPr>
          <p:cNvSpPr/>
          <p:nvPr/>
        </p:nvSpPr>
        <p:spPr>
          <a:xfrm>
            <a:off x="543551" y="3375697"/>
            <a:ext cx="2101591" cy="4349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বহিপীর 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9CE2C-83C3-4A78-96EF-10B4F9D827C3}"/>
              </a:ext>
            </a:extLst>
          </p:cNvPr>
          <p:cNvSpPr/>
          <p:nvPr/>
        </p:nvSpPr>
        <p:spPr>
          <a:xfrm>
            <a:off x="400373" y="6084345"/>
            <a:ext cx="2668684" cy="4349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হাতেম আলি 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C5A3F-AC10-4262-8929-E22604AEB469}"/>
              </a:ext>
            </a:extLst>
          </p:cNvPr>
          <p:cNvSpPr/>
          <p:nvPr/>
        </p:nvSpPr>
        <p:spPr>
          <a:xfrm>
            <a:off x="4857734" y="6100074"/>
            <a:ext cx="1904091" cy="4282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হাশেম আলি 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A6B9D-D649-4128-A46B-54E75E4C226D}"/>
              </a:ext>
            </a:extLst>
          </p:cNvPr>
          <p:cNvSpPr/>
          <p:nvPr/>
        </p:nvSpPr>
        <p:spPr>
          <a:xfrm>
            <a:off x="9284725" y="3483441"/>
            <a:ext cx="2031537" cy="4349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তাহেরা 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276B8-06CD-4FDE-B115-872DB2815FE9}"/>
              </a:ext>
            </a:extLst>
          </p:cNvPr>
          <p:cNvSpPr/>
          <p:nvPr/>
        </p:nvSpPr>
        <p:spPr>
          <a:xfrm>
            <a:off x="8930802" y="6015466"/>
            <a:ext cx="2215426" cy="497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  খোদেজা 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9C58B6-3564-441E-B463-0650EBAE139A}"/>
              </a:ext>
            </a:extLst>
          </p:cNvPr>
          <p:cNvSpPr/>
          <p:nvPr/>
        </p:nvSpPr>
        <p:spPr>
          <a:xfrm>
            <a:off x="4670462" y="3573216"/>
            <a:ext cx="1856405" cy="4349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হকিকুল্লাহ  </a:t>
            </a:r>
            <a:endParaRPr lang="en-US" sz="2400" dirty="0"/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E81FE05A-6DCB-43CF-9AE3-DD907EC5AEF2}"/>
              </a:ext>
            </a:extLst>
          </p:cNvPr>
          <p:cNvSpPr/>
          <p:nvPr/>
        </p:nvSpPr>
        <p:spPr>
          <a:xfrm>
            <a:off x="1980912" y="338677"/>
            <a:ext cx="6949890" cy="74209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বহিপীর নাটকে বিভিন্ন চরিত্রে যারা অভিনয় করেছেন।  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EEB639-CE37-46EA-91EF-F74611752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3" r="1"/>
          <a:stretch/>
        </p:blipFill>
        <p:spPr>
          <a:xfrm>
            <a:off x="4324595" y="1368926"/>
            <a:ext cx="3351656" cy="1786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DD1CC7-F704-418D-8C40-57BE67D1E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 b="58446"/>
          <a:stretch/>
        </p:blipFill>
        <p:spPr bwMode="auto">
          <a:xfrm>
            <a:off x="400373" y="4231000"/>
            <a:ext cx="3275666" cy="155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F31E13C-10BA-4F86-A94F-667212940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1727" b="59017"/>
          <a:stretch/>
        </p:blipFill>
        <p:spPr bwMode="auto">
          <a:xfrm>
            <a:off x="505002" y="1368926"/>
            <a:ext cx="3066407" cy="1786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8AA884C9-EC14-4F61-A659-1AC2CDAE8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9" t="8604" b="59017"/>
          <a:stretch/>
        </p:blipFill>
        <p:spPr bwMode="auto">
          <a:xfrm>
            <a:off x="4324595" y="4238826"/>
            <a:ext cx="3533046" cy="16417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0969132-7E9B-4F21-B0DF-FAEE0F3F4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3"/>
          <a:stretch/>
        </p:blipFill>
        <p:spPr bwMode="auto">
          <a:xfrm>
            <a:off x="8583169" y="1470516"/>
            <a:ext cx="2910694" cy="1814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34EE3C2-38B3-4BE0-B4E0-6B805458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62" y="4238826"/>
            <a:ext cx="3045107" cy="1578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0D94A-0898-470D-9FA2-82DF7D5E33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557462"/>
            <a:ext cx="23241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28BAFD-542B-4EDB-A0C1-566E0EF34D20}"/>
              </a:ext>
            </a:extLst>
          </p:cNvPr>
          <p:cNvSpPr/>
          <p:nvPr/>
        </p:nvSpPr>
        <p:spPr>
          <a:xfrm>
            <a:off x="5672381" y="750385"/>
            <a:ext cx="6086974" cy="25915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বহিপীরের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বয়স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বেশি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কিন্তু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মজবুত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শরীর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মুখে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আদা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পাকা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দাড়ি,মাথায়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চুল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ছোট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কাটা।তিনি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ভাষায়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কথা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rinda(body)"/>
                <a:cs typeface="SutonnyMJ" pitchFamily="2" charset="0"/>
              </a:rPr>
              <a:t>বলেন</a:t>
            </a:r>
            <a:r>
              <a:rPr lang="en-US" sz="3600" dirty="0">
                <a:solidFill>
                  <a:schemeClr val="tx1"/>
                </a:solidFill>
                <a:latin typeface="Vrinda(body)"/>
                <a:cs typeface="SutonnyMJ" pitchFamily="2" charset="0"/>
              </a:rPr>
              <a:t> ।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6302570-6012-45DE-AF54-4AFA67FBA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1727" b="59017"/>
          <a:stretch/>
        </p:blipFill>
        <p:spPr bwMode="auto">
          <a:xfrm>
            <a:off x="486890" y="576268"/>
            <a:ext cx="3824552" cy="2765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434CAA-ADEC-4CF0-9CB4-3FBC5A79C3B7}"/>
              </a:ext>
            </a:extLst>
          </p:cNvPr>
          <p:cNvSpPr/>
          <p:nvPr/>
        </p:nvSpPr>
        <p:spPr>
          <a:xfrm>
            <a:off x="6049505" y="3719114"/>
            <a:ext cx="5791201" cy="27656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তাহেরার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বয়স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অল্প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মুখে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সামান্য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উদভ্রান্ত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ভাব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সেটা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অবশ্য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সময়ে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পরিলক্ষিত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হয়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3C184526-D29E-40A1-8D9B-13D7C455D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3"/>
          <a:stretch/>
        </p:blipFill>
        <p:spPr bwMode="auto">
          <a:xfrm>
            <a:off x="486890" y="3888923"/>
            <a:ext cx="3824552" cy="2426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69E8-D956-41D2-985C-02E82AB517BC}"/>
              </a:ext>
            </a:extLst>
          </p:cNvPr>
          <p:cNvSpPr txBox="1"/>
          <p:nvPr/>
        </p:nvSpPr>
        <p:spPr>
          <a:xfrm>
            <a:off x="1286359" y="5352082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বহিপীর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465DA-8835-4369-B34C-0CA78F0D06B2}"/>
              </a:ext>
            </a:extLst>
          </p:cNvPr>
          <p:cNvSpPr txBox="1"/>
          <p:nvPr/>
        </p:nvSpPr>
        <p:spPr>
          <a:xfrm>
            <a:off x="597976" y="306510"/>
            <a:ext cx="5715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8AEF2-AC1B-447A-A6D7-354806792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7"/>
          <a:stretch/>
        </p:blipFill>
        <p:spPr>
          <a:xfrm>
            <a:off x="3723468" y="1755787"/>
            <a:ext cx="5714999" cy="3070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91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0ED9EE-629E-4A2D-A150-C8F9014DC73E}"/>
              </a:ext>
            </a:extLst>
          </p:cNvPr>
          <p:cNvSpPr txBox="1"/>
          <p:nvPr/>
        </p:nvSpPr>
        <p:spPr>
          <a:xfrm>
            <a:off x="2400300" y="378933"/>
            <a:ext cx="7391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বজরার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4" name="Picture 2" descr="There is a huge barge in the shooting set of TV serial Tarapith Mahapith  dgtl - Anandabazar">
            <a:extLst>
              <a:ext uri="{FF2B5EF4-FFF2-40B4-BE49-F238E27FC236}">
                <a16:creationId xmlns:a16="http://schemas.microsoft.com/office/drawing/2014/main" id="{4ACB842D-4F55-421F-B1D9-E8DE87B0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8" y="1745833"/>
            <a:ext cx="4940894" cy="4190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re is a huge barge in the shooting set of TV serial Tarapith Mahapith  dgtl - Anandabazar">
            <a:extLst>
              <a:ext uri="{FF2B5EF4-FFF2-40B4-BE49-F238E27FC236}">
                <a16:creationId xmlns:a16="http://schemas.microsoft.com/office/drawing/2014/main" id="{2477132F-0932-4CCA-94B8-60966395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9" y="1745833"/>
            <a:ext cx="5816469" cy="4025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BAF61-A6B3-41AB-B35E-EC11D4410FF5}"/>
              </a:ext>
            </a:extLst>
          </p:cNvPr>
          <p:cNvSpPr txBox="1"/>
          <p:nvPr/>
        </p:nvSpPr>
        <p:spPr>
          <a:xfrm>
            <a:off x="2234984" y="503696"/>
            <a:ext cx="772203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জমিদারবাড়ি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E39382-235D-4E49-AA88-8774D8F0ABAD}"/>
              </a:ext>
            </a:extLst>
          </p:cNvPr>
          <p:cNvGrpSpPr/>
          <p:nvPr/>
        </p:nvGrpSpPr>
        <p:grpSpPr>
          <a:xfrm>
            <a:off x="1332853" y="1921788"/>
            <a:ext cx="9170408" cy="4231038"/>
            <a:chOff x="3060201" y="2123266"/>
            <a:chExt cx="6362102" cy="423103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BDB19A9-5662-4517-B9E7-F613A2C5F9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16" b="58446"/>
            <a:stretch/>
          </p:blipFill>
          <p:spPr bwMode="auto">
            <a:xfrm>
              <a:off x="3060201" y="2123266"/>
              <a:ext cx="3275666" cy="42310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A5B84D1B-17C3-463F-A7F0-6F02AC4FD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196" y="2123267"/>
              <a:ext cx="3045107" cy="42310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62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78CC-9C30-42A5-89F6-ADADAFECC56F}"/>
              </a:ext>
            </a:extLst>
          </p:cNvPr>
          <p:cNvSpPr txBox="1">
            <a:spLocks/>
          </p:cNvSpPr>
          <p:nvPr/>
        </p:nvSpPr>
        <p:spPr>
          <a:xfrm>
            <a:off x="1520126" y="436709"/>
            <a:ext cx="382679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800" dirty="0">
                <a:latin typeface="+mn-lt"/>
                <a:cs typeface="Shonar Bangla" panose="020B0502040204020203" pitchFamily="34" charset="0"/>
              </a:rPr>
              <a:t>মূল্যায়ন</a:t>
            </a:r>
            <a:endParaRPr lang="en-US" sz="8800" dirty="0">
              <a:latin typeface="+mn-lt"/>
              <a:cs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CD0C0-F2B0-40C3-B3BC-444A170DAA3D}"/>
              </a:ext>
            </a:extLst>
          </p:cNvPr>
          <p:cNvSpPr txBox="1">
            <a:spLocks/>
          </p:cNvSpPr>
          <p:nvPr/>
        </p:nvSpPr>
        <p:spPr>
          <a:xfrm>
            <a:off x="729712" y="2934439"/>
            <a:ext cx="10515600" cy="3134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১</a:t>
            </a:r>
            <a:r>
              <a:rPr lang="bn-IN" sz="4800" b="1" dirty="0">
                <a:cs typeface="Shonar Bangla" panose="020B0502040204020203" pitchFamily="34" charset="0"/>
              </a:rPr>
              <a:t>।</a:t>
            </a:r>
            <a:r>
              <a:rPr lang="en-US" sz="4800" b="1" dirty="0" err="1">
                <a:cs typeface="Shonar Bangla" panose="020B0502040204020203" pitchFamily="34" charset="0"/>
              </a:rPr>
              <a:t>বহিপীর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বহির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ভাষায়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কথা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বলতেন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কেন</a:t>
            </a:r>
            <a:r>
              <a:rPr lang="bn-IN" sz="4800" b="1" dirty="0">
                <a:cs typeface="Shonar Bangla" panose="020B0502040204020203" pitchFamily="34" charset="0"/>
              </a:rPr>
              <a:t>?</a:t>
            </a:r>
          </a:p>
          <a:p>
            <a:pPr marL="0" indent="0">
              <a:buNone/>
            </a:pP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4800" b="1" dirty="0" err="1">
                <a:cs typeface="Shonar Bangla" panose="020B0502040204020203" pitchFamily="34" charset="0"/>
              </a:rPr>
              <a:t>বহিপীরের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মুরিদ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কারা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bn-IN" sz="4800" b="1" dirty="0">
                <a:cs typeface="Shonar Bangla" panose="020B0502040204020203" pitchFamily="34" charset="0"/>
              </a:rPr>
              <a:t>?</a:t>
            </a:r>
          </a:p>
          <a:p>
            <a:pPr marL="0" indent="0">
              <a:buNone/>
            </a:pPr>
            <a:r>
              <a:rPr lang="en-US" sz="4400" b="1" dirty="0">
                <a:cs typeface="Shonar Bangla" panose="020B0502040204020203" pitchFamily="34" charset="0"/>
              </a:rPr>
              <a:t>৩। </a:t>
            </a:r>
            <a:r>
              <a:rPr lang="en-US" sz="4400" b="1" dirty="0" err="1">
                <a:cs typeface="Shonar Bangla" panose="020B0502040204020203" pitchFamily="34" charset="0"/>
              </a:rPr>
              <a:t>বহিপীর</a:t>
            </a:r>
            <a:r>
              <a:rPr lang="en-US" sz="4400" b="1" dirty="0">
                <a:cs typeface="Shonar Bangla" panose="020B0502040204020203" pitchFamily="34" charset="0"/>
              </a:rPr>
              <a:t> </a:t>
            </a:r>
            <a:r>
              <a:rPr lang="en-US" sz="4400" b="1" dirty="0" err="1">
                <a:cs typeface="Shonar Bangla" panose="020B0502040204020203" pitchFamily="34" charset="0"/>
              </a:rPr>
              <a:t>নাটকে</a:t>
            </a:r>
            <a:r>
              <a:rPr lang="en-US" sz="4400" b="1" dirty="0">
                <a:cs typeface="Shonar Bangla" panose="020B0502040204020203" pitchFamily="34" charset="0"/>
              </a:rPr>
              <a:t> </a:t>
            </a:r>
            <a:r>
              <a:rPr lang="en-US" sz="4400" b="1" dirty="0" err="1">
                <a:cs typeface="Shonar Bangla" panose="020B0502040204020203" pitchFamily="34" charset="0"/>
              </a:rPr>
              <a:t>হাশেম</a:t>
            </a:r>
            <a:r>
              <a:rPr lang="en-US" sz="4400" b="1" dirty="0">
                <a:cs typeface="Shonar Bangla" panose="020B0502040204020203" pitchFamily="34" charset="0"/>
              </a:rPr>
              <a:t> </a:t>
            </a:r>
            <a:r>
              <a:rPr lang="en-US" sz="4400" b="1" dirty="0" err="1">
                <a:cs typeface="Shonar Bangla" panose="020B0502040204020203" pitchFamily="34" charset="0"/>
              </a:rPr>
              <a:t>আলী</a:t>
            </a:r>
            <a:r>
              <a:rPr lang="en-US" sz="4400" b="1" dirty="0">
                <a:cs typeface="Shonar Bangla" panose="020B0502040204020203" pitchFamily="34" charset="0"/>
              </a:rPr>
              <a:t> </a:t>
            </a:r>
            <a:r>
              <a:rPr lang="en-US" sz="4400" b="1" dirty="0" err="1">
                <a:cs typeface="Shonar Bangla" panose="020B0502040204020203" pitchFamily="34" charset="0"/>
              </a:rPr>
              <a:t>কেমন</a:t>
            </a:r>
            <a:r>
              <a:rPr lang="en-US" sz="4400" b="1" dirty="0">
                <a:cs typeface="Shonar Bangla" panose="020B0502040204020203" pitchFamily="34" charset="0"/>
              </a:rPr>
              <a:t> </a:t>
            </a:r>
            <a:r>
              <a:rPr lang="en-US" sz="4400" b="1" dirty="0" err="1">
                <a:cs typeface="Shonar Bangla" panose="020B0502040204020203" pitchFamily="34" charset="0"/>
              </a:rPr>
              <a:t>চরিত্র</a:t>
            </a:r>
            <a:r>
              <a:rPr lang="bn-IN" sz="4400" b="1" dirty="0">
                <a:cs typeface="Shonar Bangla" panose="020B0502040204020203" pitchFamily="34" charset="0"/>
              </a:rPr>
              <a:t>?</a:t>
            </a:r>
          </a:p>
          <a:p>
            <a:pPr marL="0" indent="0">
              <a:buNone/>
            </a:pPr>
            <a:r>
              <a:rPr lang="en-US" sz="4800" b="1" dirty="0">
                <a:cs typeface="Shonar Bangla" panose="020B0502040204020203" pitchFamily="34" charset="0"/>
              </a:rPr>
              <a:t>৪। </a:t>
            </a:r>
            <a:r>
              <a:rPr lang="en-US" sz="4800" b="1" dirty="0" err="1">
                <a:cs typeface="Shonar Bangla" panose="020B0502040204020203" pitchFamily="34" charset="0"/>
              </a:rPr>
              <a:t>বহিপীর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নাটকের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কেন্দ্রীয়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চরিত্র</a:t>
            </a:r>
            <a:r>
              <a:rPr lang="en-US" sz="4800" b="1" dirty="0"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cs typeface="Shonar Bangla" panose="020B0502040204020203" pitchFamily="34" charset="0"/>
              </a:rPr>
              <a:t>কোনটি</a:t>
            </a:r>
            <a:r>
              <a:rPr lang="en-US" sz="4400" b="1" dirty="0">
                <a:cs typeface="Shonar Bangla" panose="020B0502040204020203" pitchFamily="34" charset="0"/>
              </a:rPr>
              <a:t>?</a:t>
            </a:r>
            <a:endParaRPr lang="bn-IN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1560" y="1769242"/>
            <a:ext cx="2411730" cy="7155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834" y="3608808"/>
            <a:ext cx="2651760" cy="11541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হপাঠ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759256" y="353771"/>
            <a:ext cx="10616338" cy="891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F9CC7-AF7E-43BF-9C7E-D10EBD222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98" y="3008754"/>
            <a:ext cx="2861890" cy="3266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6615A8-1071-4F10-B23B-2F1E4F8B1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2" y="2247264"/>
            <a:ext cx="3643952" cy="4126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22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8739A-A55E-44BC-B7E1-B25A29700E11}"/>
              </a:ext>
            </a:extLst>
          </p:cNvPr>
          <p:cNvSpPr txBox="1"/>
          <p:nvPr/>
        </p:nvSpPr>
        <p:spPr>
          <a:xfrm>
            <a:off x="556649" y="308870"/>
            <a:ext cx="3886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49CB5-6452-4077-999C-A5FBD67BBB13}"/>
              </a:ext>
            </a:extLst>
          </p:cNvPr>
          <p:cNvSpPr txBox="1"/>
          <p:nvPr/>
        </p:nvSpPr>
        <p:spPr>
          <a:xfrm>
            <a:off x="723255" y="5472569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প্রশ্ন-প্রতিবাদী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হিসাবে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তাহেরার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চরিত্রটি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মূল্যায়ণ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কর</a:t>
            </a:r>
            <a:r>
              <a:rPr lang="en-US" sz="4000" dirty="0">
                <a:solidFill>
                  <a:schemeClr val="tx1"/>
                </a:solidFill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341C2-0368-4F47-87C1-B7DB1686D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06" y="1636142"/>
            <a:ext cx="6974238" cy="3432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24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C8D63E-6EAA-42F3-9413-5729C54B0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232473"/>
            <a:ext cx="11670224" cy="63853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959526-6232-4488-AC87-4A05522A06FA}"/>
              </a:ext>
            </a:extLst>
          </p:cNvPr>
          <p:cNvSpPr txBox="1"/>
          <p:nvPr/>
        </p:nvSpPr>
        <p:spPr>
          <a:xfrm>
            <a:off x="2827215" y="965595"/>
            <a:ext cx="610362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ধন্যবাদ</a:t>
            </a:r>
            <a:r>
              <a:rPr kumimoji="0" lang="bn-IN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56998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FF1D42-4623-4A6B-B73C-63E99616DA77}"/>
              </a:ext>
            </a:extLst>
          </p:cNvPr>
          <p:cNvSpPr txBox="1"/>
          <p:nvPr/>
        </p:nvSpPr>
        <p:spPr>
          <a:xfrm>
            <a:off x="7160689" y="3916458"/>
            <a:ext cx="4625496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রেহানা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পারভিন</a:t>
            </a:r>
            <a:endParaRPr lang="bn-IN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 শিক্ষক </a:t>
            </a:r>
          </a:p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জামতলা দাখিল মাদ্রাসা।</a:t>
            </a:r>
          </a:p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গোয়ালন্দ,রাজবাড়ী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8E34B-7717-4354-AF29-E4BFB9B8B346}"/>
              </a:ext>
            </a:extLst>
          </p:cNvPr>
          <p:cNvSpPr txBox="1"/>
          <p:nvPr/>
        </p:nvSpPr>
        <p:spPr>
          <a:xfrm>
            <a:off x="4084276" y="613659"/>
            <a:ext cx="61528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10160">
                  <a:solidFill>
                    <a:srgbClr val="DD9D3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শিক্ষক পরিচিতি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DD9D3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3CF2B-187B-41D9-B6E9-57781F8D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5" y="1379348"/>
            <a:ext cx="3306503" cy="5074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8660B-2167-420A-AA67-7F7C87C60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53" y="2602239"/>
            <a:ext cx="2374700" cy="3642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60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1560" y="1769242"/>
            <a:ext cx="2411730" cy="7155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834" y="3608808"/>
            <a:ext cx="2651760" cy="11541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হপাঠ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759256" y="353771"/>
            <a:ext cx="10616338" cy="891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F9CC7-AF7E-43BF-9C7E-D10EBD222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98" y="3008754"/>
            <a:ext cx="2861890" cy="3266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6615A8-1071-4F10-B23B-2F1E4F8B1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2" y="2247264"/>
            <a:ext cx="3643952" cy="4126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701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ভন্ড পীর">
            <a:extLst>
              <a:ext uri="{FF2B5EF4-FFF2-40B4-BE49-F238E27FC236}">
                <a16:creationId xmlns:a16="http://schemas.microsoft.com/office/drawing/2014/main" id="{FF79D842-8CD5-4211-A444-4CCF51394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81" y="1562715"/>
            <a:ext cx="7541321" cy="4826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ভন্ড পীর">
            <a:extLst>
              <a:ext uri="{FF2B5EF4-FFF2-40B4-BE49-F238E27FC236}">
                <a16:creationId xmlns:a16="http://schemas.microsoft.com/office/drawing/2014/main" id="{780E9888-B7F9-4EBB-BCD0-4051FA60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81" y="1576471"/>
            <a:ext cx="7541321" cy="4826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ভন্ড পীর">
            <a:extLst>
              <a:ext uri="{FF2B5EF4-FFF2-40B4-BE49-F238E27FC236}">
                <a16:creationId xmlns:a16="http://schemas.microsoft.com/office/drawing/2014/main" id="{B2060547-87AB-4A46-A77A-D91A3512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40" y="1608248"/>
            <a:ext cx="7541321" cy="4780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4D24D-A29B-4B3C-8FE4-663813196BD0}"/>
              </a:ext>
            </a:extLst>
          </p:cNvPr>
          <p:cNvSpPr txBox="1"/>
          <p:nvPr/>
        </p:nvSpPr>
        <p:spPr>
          <a:xfrm>
            <a:off x="327643" y="342903"/>
            <a:ext cx="6172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pic>
        <p:nvPicPr>
          <p:cNvPr id="2" name="Picture 2" descr="Image result for bou">
            <a:extLst>
              <a:ext uri="{FF2B5EF4-FFF2-40B4-BE49-F238E27FC236}">
                <a16:creationId xmlns:a16="http://schemas.microsoft.com/office/drawing/2014/main" id="{7224A9FC-7921-4452-9F6F-EC840B60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26" y="1608247"/>
            <a:ext cx="7457476" cy="4906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417" y="409247"/>
            <a:ext cx="62247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/>
              <a:t>আমাদের</a:t>
            </a:r>
            <a:r>
              <a:rPr lang="en-US" sz="4800" dirty="0"/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/>
              <a:t> </a:t>
            </a:r>
            <a:r>
              <a:rPr lang="en-US" sz="4800" dirty="0" err="1"/>
              <a:t>পাঠ</a:t>
            </a:r>
            <a:endParaRPr lang="en-US" sz="4800" dirty="0"/>
          </a:p>
        </p:txBody>
      </p:sp>
      <p:pic>
        <p:nvPicPr>
          <p:cNvPr id="6" name="Picture 5" descr="images(56).jpeg">
            <a:extLst>
              <a:ext uri="{FF2B5EF4-FFF2-40B4-BE49-F238E27FC236}">
                <a16:creationId xmlns:a16="http://schemas.microsoft.com/office/drawing/2014/main" id="{F6D936B2-838A-4AC0-BB68-4B03039E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604" y="1766807"/>
            <a:ext cx="3293390" cy="4581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B6F877-A276-45DF-B2C4-3F6B45181121}"/>
              </a:ext>
            </a:extLst>
          </p:cNvPr>
          <p:cNvSpPr txBox="1"/>
          <p:nvPr/>
        </p:nvSpPr>
        <p:spPr>
          <a:xfrm>
            <a:off x="564395" y="2320251"/>
            <a:ext cx="6224781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বহিপীর</a:t>
            </a:r>
            <a:r>
              <a:rPr lang="en-US" sz="80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 (</a:t>
            </a:r>
            <a:r>
              <a:rPr lang="en-US" sz="80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নাটক</a:t>
            </a:r>
            <a:r>
              <a:rPr lang="en-US" sz="80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)</a:t>
            </a:r>
          </a:p>
          <a:p>
            <a:pPr algn="ctr"/>
            <a:r>
              <a:rPr lang="en-US" sz="80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(২য় </a:t>
            </a:r>
            <a:r>
              <a:rPr lang="en-US" sz="80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অংশ</a:t>
            </a:r>
            <a:r>
              <a:rPr lang="en-US" sz="80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)</a:t>
            </a:r>
          </a:p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সৈয়দ</a:t>
            </a:r>
            <a:r>
              <a:rPr lang="en-US" sz="80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ওয়ালিউল্লাহ</a:t>
            </a:r>
            <a:endParaRPr lang="en-US" sz="80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F4090-7E20-4D1C-9618-A6EA003B8C31}"/>
              </a:ext>
            </a:extLst>
          </p:cNvPr>
          <p:cNvSpPr txBox="1"/>
          <p:nvPr/>
        </p:nvSpPr>
        <p:spPr>
          <a:xfrm>
            <a:off x="2942008" y="944352"/>
            <a:ext cx="338931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3F2B16-03EB-4D2B-8E52-FA9D02E4D111}"/>
              </a:ext>
            </a:extLst>
          </p:cNvPr>
          <p:cNvGrpSpPr/>
          <p:nvPr/>
        </p:nvGrpSpPr>
        <p:grpSpPr>
          <a:xfrm>
            <a:off x="392801" y="2650210"/>
            <a:ext cx="9144000" cy="3534529"/>
            <a:chOff x="640772" y="1982738"/>
            <a:chExt cx="9144000" cy="31203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61BDC3-144C-4DFA-A5A6-4B49480F631D}"/>
                </a:ext>
              </a:extLst>
            </p:cNvPr>
            <p:cNvGrpSpPr/>
            <p:nvPr/>
          </p:nvGrpSpPr>
          <p:grpSpPr>
            <a:xfrm>
              <a:off x="640772" y="1982738"/>
              <a:ext cx="9144000" cy="2892524"/>
              <a:chOff x="1575896" y="2524982"/>
              <a:chExt cx="9144000" cy="289252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2464D0-EF90-4832-9586-664CD25623A8}"/>
                  </a:ext>
                </a:extLst>
              </p:cNvPr>
              <p:cNvSpPr txBox="1"/>
              <p:nvPr/>
            </p:nvSpPr>
            <p:spPr>
              <a:xfrm>
                <a:off x="1575896" y="3109182"/>
                <a:ext cx="9144000" cy="23083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১।লেখক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পরিচিতি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৩।পীরপ্রথা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সম্পর্কে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৪।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45075B-1CB1-44BE-8A65-2CC71CB811D6}"/>
                  </a:ext>
                </a:extLst>
              </p:cNvPr>
              <p:cNvSpPr txBox="1"/>
              <p:nvPr/>
            </p:nvSpPr>
            <p:spPr>
              <a:xfrm>
                <a:off x="1575896" y="2524982"/>
                <a:ext cx="4958328" cy="584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রচনাটি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পড়ে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শিক্ষার্থীরা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-- </a:t>
                </a:r>
              </a:p>
            </p:txBody>
          </p:sp>
        </p:grp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80C338CF-11A0-40B1-B065-BF540FB40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772" y="3109182"/>
              <a:ext cx="84567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 dirty="0">
                  <a:latin typeface="NikoshBAN"/>
                  <a:cs typeface="SutonnyMJ" pitchFamily="2" charset="0"/>
                </a:rPr>
                <a:t>২।নাটকের </a:t>
              </a:r>
              <a:r>
                <a:rPr lang="en-US" sz="3600" b="1" dirty="0" err="1">
                  <a:latin typeface="NikoshBAN"/>
                  <a:cs typeface="SutonnyMJ" pitchFamily="2" charset="0"/>
                </a:rPr>
                <a:t>সংজ্ঞা</a:t>
              </a:r>
              <a:r>
                <a:rPr lang="en-US" sz="3600" b="1" dirty="0">
                  <a:latin typeface="NikoshBAN"/>
                  <a:cs typeface="SutonnyMJ" pitchFamily="2" charset="0"/>
                </a:rPr>
                <a:t> , </a:t>
              </a:r>
              <a:r>
                <a:rPr lang="en-US" sz="3600" b="1" dirty="0" err="1">
                  <a:latin typeface="NikoshBAN"/>
                  <a:cs typeface="SutonnyMJ" pitchFamily="2" charset="0"/>
                </a:rPr>
                <a:t>আঙ্গিক</a:t>
              </a:r>
              <a:r>
                <a:rPr lang="en-US" sz="3600" b="1" dirty="0">
                  <a:latin typeface="NikoshBAN"/>
                  <a:cs typeface="SutonnyMJ" pitchFamily="2" charset="0"/>
                </a:rPr>
                <a:t> ও </a:t>
              </a:r>
              <a:r>
                <a:rPr lang="en-US" sz="3600" b="1" dirty="0" err="1">
                  <a:latin typeface="NikoshBAN"/>
                  <a:cs typeface="SutonnyMJ" pitchFamily="2" charset="0"/>
                </a:rPr>
                <a:t>গঠনকৌশল</a:t>
              </a:r>
              <a:r>
                <a:rPr lang="en-US" sz="36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latin typeface="NikoshBAN"/>
                  <a:cs typeface="SutonnyMJ" pitchFamily="2" charset="0"/>
                </a:rPr>
                <a:t>বলতে</a:t>
              </a:r>
              <a:r>
                <a:rPr lang="en-US" sz="36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latin typeface="NikoshBAN"/>
                  <a:cs typeface="SutonnyMJ" pitchFamily="2" charset="0"/>
                </a:rPr>
                <a:t>পারবে</a:t>
              </a:r>
              <a:r>
                <a:rPr lang="en-US" sz="3600" dirty="0">
                  <a:latin typeface="NikoshBAN"/>
                  <a:cs typeface="SutonnyMJ" pitchFamily="2" charset="0"/>
                </a:rPr>
                <a:t>,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80DB8BAF-3A84-4094-B5DE-E490AD941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319" y="4025833"/>
              <a:ext cx="810690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 dirty="0" err="1">
                  <a:latin typeface="NikoshBAN"/>
                  <a:cs typeface="SutonnyMJ" pitchFamily="2" charset="0"/>
                </a:rPr>
                <a:t>বহিপীর</a:t>
              </a:r>
              <a:r>
                <a:rPr lang="en-US" sz="32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200" b="1" dirty="0" err="1">
                  <a:latin typeface="NikoshBAN"/>
                  <a:cs typeface="SutonnyMJ" pitchFamily="2" charset="0"/>
                </a:rPr>
                <a:t>নাটকের</a:t>
              </a:r>
              <a:r>
                <a:rPr lang="en-US" sz="32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200" b="1" dirty="0" err="1">
                  <a:latin typeface="NikoshBAN"/>
                  <a:cs typeface="SutonnyMJ" pitchFamily="2" charset="0"/>
                </a:rPr>
                <a:t>সমাজ</a:t>
              </a:r>
              <a:r>
                <a:rPr lang="en-US" sz="32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200" b="1" dirty="0" err="1">
                  <a:latin typeface="NikoshBAN"/>
                  <a:cs typeface="SutonnyMJ" pitchFamily="2" charset="0"/>
                </a:rPr>
                <a:t>বাস্তবতা</a:t>
              </a:r>
              <a:r>
                <a:rPr lang="en-US" sz="32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200" b="1" dirty="0" err="1">
                  <a:latin typeface="NikoshBAN"/>
                  <a:cs typeface="SutonnyMJ" pitchFamily="2" charset="0"/>
                </a:rPr>
                <a:t>সম্পর্কে</a:t>
              </a:r>
              <a:r>
                <a:rPr lang="en-US" sz="32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200" b="1" dirty="0" err="1">
                  <a:latin typeface="NikoshBAN"/>
                  <a:cs typeface="SutonnyMJ" pitchFamily="2" charset="0"/>
                </a:rPr>
                <a:t>আলোচনা</a:t>
              </a:r>
              <a:r>
                <a:rPr lang="en-US" sz="32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200" b="1" dirty="0" err="1">
                  <a:latin typeface="NikoshBAN"/>
                  <a:cs typeface="SutonnyMJ" pitchFamily="2" charset="0"/>
                </a:rPr>
                <a:t>করতে</a:t>
              </a:r>
              <a:r>
                <a:rPr lang="en-US" sz="32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200" b="1" dirty="0" err="1">
                  <a:latin typeface="NikoshBAN"/>
                  <a:cs typeface="SutonnyMJ" pitchFamily="2" charset="0"/>
                </a:rPr>
                <a:t>পারবে</a:t>
              </a:r>
              <a:r>
                <a:rPr lang="en-US" sz="3200" b="1" dirty="0">
                  <a:latin typeface="NikoshBAN"/>
                  <a:cs typeface="SutonnyMJ" pitchFamily="2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6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3C454E1-7F16-4AA2-B24C-C2DD15C84489}"/>
              </a:ext>
            </a:extLst>
          </p:cNvPr>
          <p:cNvSpPr/>
          <p:nvPr/>
        </p:nvSpPr>
        <p:spPr>
          <a:xfrm rot="15888576">
            <a:off x="5762448" y="2137640"/>
            <a:ext cx="18375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8375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13529B9-6FAE-4F2E-948F-788377655D83}"/>
              </a:ext>
            </a:extLst>
          </p:cNvPr>
          <p:cNvSpPr/>
          <p:nvPr/>
        </p:nvSpPr>
        <p:spPr>
          <a:xfrm>
            <a:off x="7992621" y="547761"/>
            <a:ext cx="3274893" cy="1216487"/>
          </a:xfrm>
          <a:custGeom>
            <a:avLst/>
            <a:gdLst>
              <a:gd name="connsiteX0" fmla="*/ 0 w 2006119"/>
              <a:gd name="connsiteY0" fmla="*/ 202752 h 1216487"/>
              <a:gd name="connsiteX1" fmla="*/ 202752 w 2006119"/>
              <a:gd name="connsiteY1" fmla="*/ 0 h 1216487"/>
              <a:gd name="connsiteX2" fmla="*/ 1803367 w 2006119"/>
              <a:gd name="connsiteY2" fmla="*/ 0 h 1216487"/>
              <a:gd name="connsiteX3" fmla="*/ 2006119 w 2006119"/>
              <a:gd name="connsiteY3" fmla="*/ 202752 h 1216487"/>
              <a:gd name="connsiteX4" fmla="*/ 2006119 w 2006119"/>
              <a:gd name="connsiteY4" fmla="*/ 1013735 h 1216487"/>
              <a:gd name="connsiteX5" fmla="*/ 1803367 w 2006119"/>
              <a:gd name="connsiteY5" fmla="*/ 1216487 h 1216487"/>
              <a:gd name="connsiteX6" fmla="*/ 202752 w 2006119"/>
              <a:gd name="connsiteY6" fmla="*/ 1216487 h 1216487"/>
              <a:gd name="connsiteX7" fmla="*/ 0 w 2006119"/>
              <a:gd name="connsiteY7" fmla="*/ 1013735 h 1216487"/>
              <a:gd name="connsiteX8" fmla="*/ 0 w 2006119"/>
              <a:gd name="connsiteY8" fmla="*/ 202752 h 121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119" h="1216487">
                <a:moveTo>
                  <a:pt x="0" y="202752"/>
                </a:moveTo>
                <a:cubicBezTo>
                  <a:pt x="0" y="90775"/>
                  <a:pt x="90775" y="0"/>
                  <a:pt x="202752" y="0"/>
                </a:cubicBezTo>
                <a:lnTo>
                  <a:pt x="1803367" y="0"/>
                </a:lnTo>
                <a:cubicBezTo>
                  <a:pt x="1915344" y="0"/>
                  <a:pt x="2006119" y="90775"/>
                  <a:pt x="2006119" y="202752"/>
                </a:cubicBezTo>
                <a:lnTo>
                  <a:pt x="2006119" y="1013735"/>
                </a:lnTo>
                <a:cubicBezTo>
                  <a:pt x="2006119" y="1125712"/>
                  <a:pt x="1915344" y="1216487"/>
                  <a:pt x="1803367" y="1216487"/>
                </a:cubicBezTo>
                <a:lnTo>
                  <a:pt x="202752" y="1216487"/>
                </a:lnTo>
                <a:cubicBezTo>
                  <a:pt x="90775" y="1216487"/>
                  <a:pt x="0" y="1125712"/>
                  <a:pt x="0" y="1013735"/>
                </a:cubicBezTo>
                <a:lnTo>
                  <a:pt x="0" y="202752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05104" tIns="105104" rIns="105104" bIns="10510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u="none" kern="1200" dirty="0">
              <a:latin typeface="SutonnyMJ" pitchFamily="2" charset="0"/>
              <a:cs typeface="SutonnyMJ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চট্টগ্রাম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শহরে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১৯২২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সালে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জন্ম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গ্রহণ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করেন</a:t>
            </a:r>
            <a:endParaRPr lang="en-US" sz="28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u="none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u="none" kern="1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1DCE2D-0CA7-40A8-93D0-BA074691B4C3}"/>
              </a:ext>
            </a:extLst>
          </p:cNvPr>
          <p:cNvSpPr/>
          <p:nvPr/>
        </p:nvSpPr>
        <p:spPr>
          <a:xfrm>
            <a:off x="8199909" y="2565055"/>
            <a:ext cx="2894938" cy="1727889"/>
          </a:xfrm>
          <a:custGeom>
            <a:avLst/>
            <a:gdLst>
              <a:gd name="connsiteX0" fmla="*/ 0 w 1977640"/>
              <a:gd name="connsiteY0" fmla="*/ 183479 h 1100854"/>
              <a:gd name="connsiteX1" fmla="*/ 183479 w 1977640"/>
              <a:gd name="connsiteY1" fmla="*/ 0 h 1100854"/>
              <a:gd name="connsiteX2" fmla="*/ 1794161 w 1977640"/>
              <a:gd name="connsiteY2" fmla="*/ 0 h 1100854"/>
              <a:gd name="connsiteX3" fmla="*/ 1977640 w 1977640"/>
              <a:gd name="connsiteY3" fmla="*/ 183479 h 1100854"/>
              <a:gd name="connsiteX4" fmla="*/ 1977640 w 1977640"/>
              <a:gd name="connsiteY4" fmla="*/ 917375 h 1100854"/>
              <a:gd name="connsiteX5" fmla="*/ 1794161 w 1977640"/>
              <a:gd name="connsiteY5" fmla="*/ 1100854 h 1100854"/>
              <a:gd name="connsiteX6" fmla="*/ 183479 w 1977640"/>
              <a:gd name="connsiteY6" fmla="*/ 1100854 h 1100854"/>
              <a:gd name="connsiteX7" fmla="*/ 0 w 1977640"/>
              <a:gd name="connsiteY7" fmla="*/ 917375 h 1100854"/>
              <a:gd name="connsiteX8" fmla="*/ 0 w 1977640"/>
              <a:gd name="connsiteY8" fmla="*/ 183479 h 110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7640" h="1100854">
                <a:moveTo>
                  <a:pt x="0" y="183479"/>
                </a:moveTo>
                <a:cubicBezTo>
                  <a:pt x="0" y="82146"/>
                  <a:pt x="82146" y="0"/>
                  <a:pt x="183479" y="0"/>
                </a:cubicBezTo>
                <a:lnTo>
                  <a:pt x="1794161" y="0"/>
                </a:lnTo>
                <a:cubicBezTo>
                  <a:pt x="1895494" y="0"/>
                  <a:pt x="1977640" y="82146"/>
                  <a:pt x="1977640" y="183479"/>
                </a:cubicBezTo>
                <a:lnTo>
                  <a:pt x="1977640" y="917375"/>
                </a:lnTo>
                <a:cubicBezTo>
                  <a:pt x="1977640" y="1018708"/>
                  <a:pt x="1895494" y="1100854"/>
                  <a:pt x="1794161" y="1100854"/>
                </a:cubicBezTo>
                <a:lnTo>
                  <a:pt x="183479" y="1100854"/>
                </a:lnTo>
                <a:cubicBezTo>
                  <a:pt x="82146" y="1100854"/>
                  <a:pt x="0" y="1018708"/>
                  <a:pt x="0" y="917375"/>
                </a:cubicBezTo>
                <a:lnTo>
                  <a:pt x="0" y="183479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1839" tIns="91839" rIns="91839" bIns="9183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উপন্যাসঃ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লালসালু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চাঁদের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আমাবস্যা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কাদো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নদী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কাদো</a:t>
            </a:r>
            <a:endParaRPr lang="en-US" sz="28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F3E157-5929-4A4D-B0F9-F3C8C00756F4}"/>
              </a:ext>
            </a:extLst>
          </p:cNvPr>
          <p:cNvSpPr/>
          <p:nvPr/>
        </p:nvSpPr>
        <p:spPr>
          <a:xfrm>
            <a:off x="8199909" y="4887437"/>
            <a:ext cx="3043782" cy="1446280"/>
          </a:xfrm>
          <a:custGeom>
            <a:avLst/>
            <a:gdLst>
              <a:gd name="connsiteX0" fmla="*/ 0 w 1819062"/>
              <a:gd name="connsiteY0" fmla="*/ 241051 h 1446280"/>
              <a:gd name="connsiteX1" fmla="*/ 241051 w 1819062"/>
              <a:gd name="connsiteY1" fmla="*/ 0 h 1446280"/>
              <a:gd name="connsiteX2" fmla="*/ 1578011 w 1819062"/>
              <a:gd name="connsiteY2" fmla="*/ 0 h 1446280"/>
              <a:gd name="connsiteX3" fmla="*/ 1819062 w 1819062"/>
              <a:gd name="connsiteY3" fmla="*/ 241051 h 1446280"/>
              <a:gd name="connsiteX4" fmla="*/ 1819062 w 1819062"/>
              <a:gd name="connsiteY4" fmla="*/ 1205229 h 1446280"/>
              <a:gd name="connsiteX5" fmla="*/ 1578011 w 1819062"/>
              <a:gd name="connsiteY5" fmla="*/ 1446280 h 1446280"/>
              <a:gd name="connsiteX6" fmla="*/ 241051 w 1819062"/>
              <a:gd name="connsiteY6" fmla="*/ 1446280 h 1446280"/>
              <a:gd name="connsiteX7" fmla="*/ 0 w 1819062"/>
              <a:gd name="connsiteY7" fmla="*/ 1205229 h 1446280"/>
              <a:gd name="connsiteX8" fmla="*/ 0 w 1819062"/>
              <a:gd name="connsiteY8" fmla="*/ 241051 h 14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9062" h="1446280">
                <a:moveTo>
                  <a:pt x="0" y="241051"/>
                </a:moveTo>
                <a:cubicBezTo>
                  <a:pt x="0" y="107922"/>
                  <a:pt x="107922" y="0"/>
                  <a:pt x="241051" y="0"/>
                </a:cubicBezTo>
                <a:lnTo>
                  <a:pt x="1578011" y="0"/>
                </a:lnTo>
                <a:cubicBezTo>
                  <a:pt x="1711140" y="0"/>
                  <a:pt x="1819062" y="107922"/>
                  <a:pt x="1819062" y="241051"/>
                </a:cubicBezTo>
                <a:lnTo>
                  <a:pt x="1819062" y="1205229"/>
                </a:lnTo>
                <a:cubicBezTo>
                  <a:pt x="1819062" y="1338358"/>
                  <a:pt x="1711140" y="1446280"/>
                  <a:pt x="1578011" y="1446280"/>
                </a:cubicBezTo>
                <a:lnTo>
                  <a:pt x="241051" y="1446280"/>
                </a:lnTo>
                <a:cubicBezTo>
                  <a:pt x="107922" y="1446280"/>
                  <a:pt x="0" y="1338358"/>
                  <a:pt x="0" y="1205229"/>
                </a:cubicBezTo>
                <a:lnTo>
                  <a:pt x="0" y="24105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06162" tIns="106162" rIns="106162" bIns="10616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s-IN" sz="2400" b="1" u="none" kern="1200" dirty="0">
                <a:solidFill>
                  <a:schemeClr val="tx1"/>
                </a:solidFill>
                <a:latin typeface="SutonnyMJ" pitchFamily="2" charset="0"/>
              </a:rPr>
              <a:t>ঔপন্যাসিক, গল্পকার, কবি ও সাহিত্য সমালোচক</a:t>
            </a:r>
            <a:r>
              <a:rPr lang="en-US" sz="24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পত্রিকা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বেতারের</a:t>
            </a:r>
            <a:r>
              <a:rPr lang="en-US" sz="28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সম্পাদক</a:t>
            </a:r>
            <a:endParaRPr lang="en-US" sz="24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53EF7E-8355-4EC4-BBF9-1CE64782318B}"/>
              </a:ext>
            </a:extLst>
          </p:cNvPr>
          <p:cNvSpPr/>
          <p:nvPr/>
        </p:nvSpPr>
        <p:spPr>
          <a:xfrm rot="5598137">
            <a:off x="5811706" y="5143370"/>
            <a:ext cx="18473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84736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80FD97-A8AB-4EEA-9FFE-3C9157E6F554}"/>
              </a:ext>
            </a:extLst>
          </p:cNvPr>
          <p:cNvSpPr/>
          <p:nvPr/>
        </p:nvSpPr>
        <p:spPr>
          <a:xfrm>
            <a:off x="448225" y="750039"/>
            <a:ext cx="3494848" cy="1162960"/>
          </a:xfrm>
          <a:custGeom>
            <a:avLst/>
            <a:gdLst>
              <a:gd name="connsiteX0" fmla="*/ 0 w 2928051"/>
              <a:gd name="connsiteY0" fmla="*/ 120340 h 722028"/>
              <a:gd name="connsiteX1" fmla="*/ 120340 w 2928051"/>
              <a:gd name="connsiteY1" fmla="*/ 0 h 722028"/>
              <a:gd name="connsiteX2" fmla="*/ 2807711 w 2928051"/>
              <a:gd name="connsiteY2" fmla="*/ 0 h 722028"/>
              <a:gd name="connsiteX3" fmla="*/ 2928051 w 2928051"/>
              <a:gd name="connsiteY3" fmla="*/ 120340 h 722028"/>
              <a:gd name="connsiteX4" fmla="*/ 2928051 w 2928051"/>
              <a:gd name="connsiteY4" fmla="*/ 601688 h 722028"/>
              <a:gd name="connsiteX5" fmla="*/ 2807711 w 2928051"/>
              <a:gd name="connsiteY5" fmla="*/ 722028 h 722028"/>
              <a:gd name="connsiteX6" fmla="*/ 120340 w 2928051"/>
              <a:gd name="connsiteY6" fmla="*/ 722028 h 722028"/>
              <a:gd name="connsiteX7" fmla="*/ 0 w 2928051"/>
              <a:gd name="connsiteY7" fmla="*/ 601688 h 722028"/>
              <a:gd name="connsiteX8" fmla="*/ 0 w 2928051"/>
              <a:gd name="connsiteY8" fmla="*/ 120340 h 7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8051" h="722028">
                <a:moveTo>
                  <a:pt x="0" y="120340"/>
                </a:moveTo>
                <a:cubicBezTo>
                  <a:pt x="0" y="53878"/>
                  <a:pt x="53878" y="0"/>
                  <a:pt x="120340" y="0"/>
                </a:cubicBezTo>
                <a:lnTo>
                  <a:pt x="2807711" y="0"/>
                </a:lnTo>
                <a:cubicBezTo>
                  <a:pt x="2874173" y="0"/>
                  <a:pt x="2928051" y="53878"/>
                  <a:pt x="2928051" y="120340"/>
                </a:cubicBezTo>
                <a:lnTo>
                  <a:pt x="2928051" y="601688"/>
                </a:lnTo>
                <a:cubicBezTo>
                  <a:pt x="2928051" y="668150"/>
                  <a:pt x="2874173" y="722028"/>
                  <a:pt x="2807711" y="722028"/>
                </a:cubicBezTo>
                <a:lnTo>
                  <a:pt x="120340" y="722028"/>
                </a:lnTo>
                <a:cubicBezTo>
                  <a:pt x="53878" y="722028"/>
                  <a:pt x="0" y="668150"/>
                  <a:pt x="0" y="601688"/>
                </a:cubicBezTo>
                <a:lnTo>
                  <a:pt x="0" y="12034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5887" tIns="75887" rIns="75887" bIns="758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মৃত্যুঃ</a:t>
            </a:r>
            <a:r>
              <a:rPr lang="en-US" sz="32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১০ আক্টো্বর-১৯৭১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প্যারিসে</a:t>
            </a:r>
            <a:endParaRPr lang="en-US" sz="32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F53C794-E847-4995-B6A1-1C380A79D0A1}"/>
              </a:ext>
            </a:extLst>
          </p:cNvPr>
          <p:cNvSpPr/>
          <p:nvPr/>
        </p:nvSpPr>
        <p:spPr>
          <a:xfrm>
            <a:off x="621323" y="5051155"/>
            <a:ext cx="2663827" cy="1136873"/>
          </a:xfrm>
          <a:custGeom>
            <a:avLst/>
            <a:gdLst>
              <a:gd name="connsiteX0" fmla="*/ 0 w 2319576"/>
              <a:gd name="connsiteY0" fmla="*/ 165247 h 991462"/>
              <a:gd name="connsiteX1" fmla="*/ 165247 w 2319576"/>
              <a:gd name="connsiteY1" fmla="*/ 0 h 991462"/>
              <a:gd name="connsiteX2" fmla="*/ 2154329 w 2319576"/>
              <a:gd name="connsiteY2" fmla="*/ 0 h 991462"/>
              <a:gd name="connsiteX3" fmla="*/ 2319576 w 2319576"/>
              <a:gd name="connsiteY3" fmla="*/ 165247 h 991462"/>
              <a:gd name="connsiteX4" fmla="*/ 2319576 w 2319576"/>
              <a:gd name="connsiteY4" fmla="*/ 826215 h 991462"/>
              <a:gd name="connsiteX5" fmla="*/ 2154329 w 2319576"/>
              <a:gd name="connsiteY5" fmla="*/ 991462 h 991462"/>
              <a:gd name="connsiteX6" fmla="*/ 165247 w 2319576"/>
              <a:gd name="connsiteY6" fmla="*/ 991462 h 991462"/>
              <a:gd name="connsiteX7" fmla="*/ 0 w 2319576"/>
              <a:gd name="connsiteY7" fmla="*/ 826215 h 991462"/>
              <a:gd name="connsiteX8" fmla="*/ 0 w 2319576"/>
              <a:gd name="connsiteY8" fmla="*/ 165247 h 99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576" h="991462">
                <a:moveTo>
                  <a:pt x="0" y="165247"/>
                </a:moveTo>
                <a:cubicBezTo>
                  <a:pt x="0" y="73984"/>
                  <a:pt x="73984" y="0"/>
                  <a:pt x="165247" y="0"/>
                </a:cubicBezTo>
                <a:lnTo>
                  <a:pt x="2154329" y="0"/>
                </a:lnTo>
                <a:cubicBezTo>
                  <a:pt x="2245592" y="0"/>
                  <a:pt x="2319576" y="73984"/>
                  <a:pt x="2319576" y="165247"/>
                </a:cubicBezTo>
                <a:lnTo>
                  <a:pt x="2319576" y="826215"/>
                </a:lnTo>
                <a:cubicBezTo>
                  <a:pt x="2319576" y="917478"/>
                  <a:pt x="2245592" y="991462"/>
                  <a:pt x="2154329" y="991462"/>
                </a:cubicBezTo>
                <a:lnTo>
                  <a:pt x="165247" y="991462"/>
                </a:lnTo>
                <a:cubicBezTo>
                  <a:pt x="73984" y="991462"/>
                  <a:pt x="0" y="917478"/>
                  <a:pt x="0" y="826215"/>
                </a:cubicBezTo>
                <a:lnTo>
                  <a:pt x="0" y="165247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1579" tIns="91579" rIns="91579" bIns="9157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000" b="1" i="1" u="sng" kern="1200" dirty="0">
                <a:solidFill>
                  <a:schemeClr val="tx1"/>
                </a:solidFill>
                <a:latin typeface="SutonnyMJ" pitchFamily="2" charset="0"/>
                <a:hlinkClick r:id="rId2" tooltip="একুশে পদ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একুশে </a:t>
            </a:r>
            <a:r>
              <a:rPr lang="as-IN" sz="2000" b="1" i="1" u="none" kern="1200" dirty="0">
                <a:solidFill>
                  <a:schemeClr val="tx1"/>
                </a:solidFill>
                <a:latin typeface="SutonnyMJ" pitchFamily="2" charset="0"/>
              </a:rPr>
              <a:t>পুরস্কার</a:t>
            </a:r>
            <a:r>
              <a:rPr lang="en-US" sz="2000" b="1" i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প্রাপ্ত</a:t>
            </a:r>
            <a:endParaRPr lang="as-IN" sz="2000" b="1" i="1" u="none" kern="12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0076CDA-01AA-4967-944F-1A06568F2E22}"/>
              </a:ext>
            </a:extLst>
          </p:cNvPr>
          <p:cNvSpPr/>
          <p:nvPr/>
        </p:nvSpPr>
        <p:spPr>
          <a:xfrm>
            <a:off x="427649" y="2977285"/>
            <a:ext cx="3171330" cy="1295980"/>
          </a:xfrm>
          <a:custGeom>
            <a:avLst/>
            <a:gdLst>
              <a:gd name="connsiteX0" fmla="*/ 0 w 2576229"/>
              <a:gd name="connsiteY0" fmla="*/ 216001 h 1295980"/>
              <a:gd name="connsiteX1" fmla="*/ 216001 w 2576229"/>
              <a:gd name="connsiteY1" fmla="*/ 0 h 1295980"/>
              <a:gd name="connsiteX2" fmla="*/ 2360228 w 2576229"/>
              <a:gd name="connsiteY2" fmla="*/ 0 h 1295980"/>
              <a:gd name="connsiteX3" fmla="*/ 2576229 w 2576229"/>
              <a:gd name="connsiteY3" fmla="*/ 216001 h 1295980"/>
              <a:gd name="connsiteX4" fmla="*/ 2576229 w 2576229"/>
              <a:gd name="connsiteY4" fmla="*/ 1079979 h 1295980"/>
              <a:gd name="connsiteX5" fmla="*/ 2360228 w 2576229"/>
              <a:gd name="connsiteY5" fmla="*/ 1295980 h 1295980"/>
              <a:gd name="connsiteX6" fmla="*/ 216001 w 2576229"/>
              <a:gd name="connsiteY6" fmla="*/ 1295980 h 1295980"/>
              <a:gd name="connsiteX7" fmla="*/ 0 w 2576229"/>
              <a:gd name="connsiteY7" fmla="*/ 1079979 h 1295980"/>
              <a:gd name="connsiteX8" fmla="*/ 0 w 2576229"/>
              <a:gd name="connsiteY8" fmla="*/ 216001 h 129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229" h="1295980">
                <a:moveTo>
                  <a:pt x="0" y="216001"/>
                </a:moveTo>
                <a:cubicBezTo>
                  <a:pt x="0" y="96707"/>
                  <a:pt x="96707" y="0"/>
                  <a:pt x="216001" y="0"/>
                </a:cubicBezTo>
                <a:lnTo>
                  <a:pt x="2360228" y="0"/>
                </a:lnTo>
                <a:cubicBezTo>
                  <a:pt x="2479522" y="0"/>
                  <a:pt x="2576229" y="96707"/>
                  <a:pt x="2576229" y="216001"/>
                </a:cubicBezTo>
                <a:lnTo>
                  <a:pt x="2576229" y="1079979"/>
                </a:lnTo>
                <a:cubicBezTo>
                  <a:pt x="2576229" y="1199273"/>
                  <a:pt x="2479522" y="1295980"/>
                  <a:pt x="2360228" y="1295980"/>
                </a:cubicBezTo>
                <a:lnTo>
                  <a:pt x="216001" y="1295980"/>
                </a:lnTo>
                <a:cubicBezTo>
                  <a:pt x="96707" y="1295980"/>
                  <a:pt x="0" y="1199273"/>
                  <a:pt x="0" y="1079979"/>
                </a:cubicBezTo>
                <a:lnTo>
                  <a:pt x="0" y="21600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8825" tIns="98825" rIns="98825" bIns="9882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শিক্ষাঃ</a:t>
            </a:r>
            <a:r>
              <a:rPr lang="en-US" sz="24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আই</a:t>
            </a:r>
            <a:r>
              <a:rPr lang="en-US" sz="24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এ-</a:t>
            </a: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ঢাকা</a:t>
            </a:r>
            <a:r>
              <a:rPr lang="en-US" sz="24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কলেজ</a:t>
            </a:r>
            <a:endParaRPr lang="en-US" sz="24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</a:t>
            </a:r>
            <a:r>
              <a:rPr lang="en-US" sz="24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এ- </a:t>
            </a: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আনন্দমোহন</a:t>
            </a:r>
            <a:r>
              <a:rPr lang="en-US" sz="24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কলেজ</a:t>
            </a:r>
            <a:endParaRPr lang="en-US" sz="24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এম</a:t>
            </a:r>
            <a:r>
              <a:rPr lang="en-US" sz="24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এ </a:t>
            </a: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কলিকাতা</a:t>
            </a:r>
            <a:r>
              <a:rPr lang="en-US" sz="24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বিশ্ববিদ্যালয়</a:t>
            </a:r>
            <a:endParaRPr lang="en-US" sz="24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Dr Amin Library">
            <a:extLst>
              <a:ext uri="{FF2B5EF4-FFF2-40B4-BE49-F238E27FC236}">
                <a16:creationId xmlns:a16="http://schemas.microsoft.com/office/drawing/2014/main" id="{DE721492-6E7A-4948-AF24-F9127D4F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44" y="2017992"/>
            <a:ext cx="2894938" cy="2822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0C5E7-10F6-400F-9417-7BCC344660BA}"/>
              </a:ext>
            </a:extLst>
          </p:cNvPr>
          <p:cNvSpPr txBox="1"/>
          <p:nvPr/>
        </p:nvSpPr>
        <p:spPr>
          <a:xfrm>
            <a:off x="4285245" y="477124"/>
            <a:ext cx="362150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E8E2D5-24D6-46F6-BD3B-B8D94F07C8C5}"/>
              </a:ext>
            </a:extLst>
          </p:cNvPr>
          <p:cNvSpPr txBox="1"/>
          <p:nvPr/>
        </p:nvSpPr>
        <p:spPr>
          <a:xfrm>
            <a:off x="4156351" y="5069779"/>
            <a:ext cx="350608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সৈয়দ</a:t>
            </a:r>
            <a:r>
              <a:rPr lang="en-US" sz="4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ওয়ালিউল্লাহ</a:t>
            </a:r>
            <a:endParaRPr lang="en-US" sz="4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290ADD-BE6D-42E2-BF44-4EB95F28A5AB}"/>
              </a:ext>
            </a:extLst>
          </p:cNvPr>
          <p:cNvGrpSpPr/>
          <p:nvPr/>
        </p:nvGrpSpPr>
        <p:grpSpPr>
          <a:xfrm>
            <a:off x="998027" y="1302327"/>
            <a:ext cx="10414548" cy="5280314"/>
            <a:chOff x="457699" y="1023073"/>
            <a:chExt cx="10414548" cy="5698114"/>
          </a:xfrm>
        </p:grpSpPr>
        <p:pic>
          <p:nvPicPr>
            <p:cNvPr id="3" name="Picture 2" descr="তরঙ্গ ভঙ্গ - সৈয়দ ওয়ালীউল্লাহ্‌ | Buy Taranga Bango - Syed Waliullah  online | Rokomari.com, Popular Online Bookstore in Bangladesh">
              <a:extLst>
                <a:ext uri="{FF2B5EF4-FFF2-40B4-BE49-F238E27FC236}">
                  <a16:creationId xmlns:a16="http://schemas.microsoft.com/office/drawing/2014/main" id="{6F86FD8D-A97C-464F-B768-CE1359135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99" y="1042122"/>
              <a:ext cx="2051332" cy="26574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A literary life in retrospect | The Daily Star">
              <a:extLst>
                <a:ext uri="{FF2B5EF4-FFF2-40B4-BE49-F238E27FC236}">
                  <a16:creationId xmlns:a16="http://schemas.microsoft.com/office/drawing/2014/main" id="{6438030B-5F05-4D97-8BAC-C31C73060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380" y="1023073"/>
              <a:ext cx="2051332" cy="26574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তরঙ্গ ভঙ্গ - সৈয়দ ওয়ালীউল্লাহ্‌ | Buy Taranga Bango - Syed Waliullah  online | Rokomari.com, Popular Online Bookstore in Bangladesh">
              <a:extLst>
                <a:ext uri="{FF2B5EF4-FFF2-40B4-BE49-F238E27FC236}">
                  <a16:creationId xmlns:a16="http://schemas.microsoft.com/office/drawing/2014/main" id="{41B5B2D8-C4CE-4A01-B9DB-50BE27BDA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061" y="1108798"/>
              <a:ext cx="2498253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বহিপীর - সৈয়দ ওয়ালীউল্লাহ্‌ | Buy Bohipir - Syed Waliullah online |  Rokomari.com, Popular Online Bookstore in Bangladesh">
              <a:extLst>
                <a:ext uri="{FF2B5EF4-FFF2-40B4-BE49-F238E27FC236}">
                  <a16:creationId xmlns:a16="http://schemas.microsoft.com/office/drawing/2014/main" id="{20E647F5-3304-4BAD-A8BA-EF776F039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123" y="3954173"/>
              <a:ext cx="2051332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লালসালু (উপন্যাস) - উইকিপিডিয়া">
              <a:extLst>
                <a:ext uri="{FF2B5EF4-FFF2-40B4-BE49-F238E27FC236}">
                  <a16:creationId xmlns:a16="http://schemas.microsoft.com/office/drawing/2014/main" id="{841A32A9-3304-47B8-B7EB-DDBEC718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663" y="1108798"/>
              <a:ext cx="2317602" cy="26098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কাঁদো নদী কাঁদো by Syed Waliullah">
              <a:extLst>
                <a:ext uri="{FF2B5EF4-FFF2-40B4-BE49-F238E27FC236}">
                  <a16:creationId xmlns:a16="http://schemas.microsoft.com/office/drawing/2014/main" id="{D07EB6C3-C920-4DE4-BCC4-F146100F5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547" y="3954173"/>
              <a:ext cx="2498252" cy="26193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চাঁদের অমাবস্যা (Chader Amabossa [Afs]) a book written by Syed Waliullah  and published by Afsar Brothers - books.com.bd">
              <a:extLst>
                <a:ext uri="{FF2B5EF4-FFF2-40B4-BE49-F238E27FC236}">
                  <a16:creationId xmlns:a16="http://schemas.microsoft.com/office/drawing/2014/main" id="{B941F13C-EA5A-4DFD-969E-0B0434745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663" y="4035137"/>
              <a:ext cx="2414584" cy="26860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Ujane Mrittu by Syed Waliullah - Bangla Drama PDF Download ~ Free Download  Bangla Books, Bangla Magazine, Bengali PDF Books, New Bangla Books">
              <a:extLst>
                <a:ext uri="{FF2B5EF4-FFF2-40B4-BE49-F238E27FC236}">
                  <a16:creationId xmlns:a16="http://schemas.microsoft.com/office/drawing/2014/main" id="{5D4045AD-7C96-4F56-B5B3-C87C55267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99" y="4035137"/>
              <a:ext cx="2051332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CE21EE-D53E-4417-BB9A-7625C306EFE1}"/>
              </a:ext>
            </a:extLst>
          </p:cNvPr>
          <p:cNvSpPr txBox="1"/>
          <p:nvPr/>
        </p:nvSpPr>
        <p:spPr>
          <a:xfrm>
            <a:off x="357301" y="343782"/>
            <a:ext cx="83681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সাথেপরিচিত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8731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415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Shonar Bangla</vt:lpstr>
      <vt:lpstr>SutonnyMJ</vt:lpstr>
      <vt:lpstr>Vrinda(body)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14</cp:revision>
  <dcterms:created xsi:type="dcterms:W3CDTF">2020-09-20T12:46:57Z</dcterms:created>
  <dcterms:modified xsi:type="dcterms:W3CDTF">2020-09-20T15:30:30Z</dcterms:modified>
</cp:coreProperties>
</file>