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7" r:id="rId21"/>
    <p:sldId id="29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1AF224"/>
    <a:srgbClr val="412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387" autoAdjust="0"/>
  </p:normalViewPr>
  <p:slideViewPr>
    <p:cSldViewPr snapToGrid="0">
      <p:cViewPr>
        <p:scale>
          <a:sx n="66" d="100"/>
          <a:sy n="66" d="100"/>
        </p:scale>
        <p:origin x="-125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F4776-F50B-4DD1-84FE-25105C0AAC1F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F5212-8EF2-45BD-9EB6-F9DBC2F28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0" y="-69850"/>
            <a:ext cx="12192000" cy="7025104"/>
            <a:chOff x="0" y="-69850"/>
            <a:chExt cx="9144000" cy="7025104"/>
          </a:xfrm>
        </p:grpSpPr>
        <p:sp>
          <p:nvSpPr>
            <p:cNvPr id="7" name="Frame 6"/>
            <p:cNvSpPr/>
            <p:nvPr userDrawn="1"/>
          </p:nvSpPr>
          <p:spPr>
            <a:xfrm>
              <a:off x="0" y="0"/>
              <a:ext cx="9144000" cy="6858000"/>
            </a:xfrm>
            <a:prstGeom prst="frame">
              <a:avLst>
                <a:gd name="adj1" fmla="val 1759"/>
              </a:avLst>
            </a:prstGeom>
            <a:gradFill>
              <a:gsLst>
                <a:gs pos="0">
                  <a:srgbClr val="FF66FF"/>
                </a:gs>
                <a:gs pos="50000">
                  <a:schemeClr val="accent3">
                    <a:lumMod val="75000"/>
                  </a:schemeClr>
                </a:gs>
                <a:gs pos="32000">
                  <a:srgbClr val="CC99FF"/>
                </a:gs>
                <a:gs pos="66000">
                  <a:srgbClr val="CC99FF"/>
                </a:gs>
                <a:gs pos="84000">
                  <a:srgbClr val="DAE3F3"/>
                </a:gs>
                <a:gs pos="16000">
                  <a:schemeClr val="accent1">
                    <a:tint val="44500"/>
                    <a:satMod val="160000"/>
                  </a:schemeClr>
                </a:gs>
                <a:gs pos="100000">
                  <a:srgbClr val="FF66FF"/>
                </a:gs>
              </a:gsLst>
              <a:lin ang="5400000" scaled="0"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90500" y="190500"/>
              <a:ext cx="8763000" cy="6477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Half Frame 8"/>
            <p:cNvSpPr/>
            <p:nvPr userDrawn="1"/>
          </p:nvSpPr>
          <p:spPr>
            <a:xfrm>
              <a:off x="12700" y="28865"/>
              <a:ext cx="4544289" cy="1723735"/>
            </a:xfrm>
            <a:prstGeom prst="halfFrame">
              <a:avLst>
                <a:gd name="adj1" fmla="val 8309"/>
                <a:gd name="adj2" fmla="val 10690"/>
              </a:avLst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Half Frame 9"/>
            <p:cNvSpPr/>
            <p:nvPr userDrawn="1"/>
          </p:nvSpPr>
          <p:spPr>
            <a:xfrm flipV="1">
              <a:off x="0" y="5080000"/>
              <a:ext cx="4544289" cy="1778000"/>
            </a:xfrm>
            <a:prstGeom prst="halfFrame">
              <a:avLst>
                <a:gd name="adj1" fmla="val 9738"/>
                <a:gd name="adj2" fmla="val 10690"/>
              </a:avLst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Half Frame 10"/>
            <p:cNvSpPr/>
            <p:nvPr userDrawn="1"/>
          </p:nvSpPr>
          <p:spPr>
            <a:xfrm rot="10800000">
              <a:off x="4592778" y="5130800"/>
              <a:ext cx="4544289" cy="1723735"/>
            </a:xfrm>
            <a:prstGeom prst="halfFrame">
              <a:avLst>
                <a:gd name="adj1" fmla="val 11256"/>
                <a:gd name="adj2" fmla="val 10690"/>
              </a:avLst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alf Frame 11"/>
            <p:cNvSpPr/>
            <p:nvPr userDrawn="1"/>
          </p:nvSpPr>
          <p:spPr>
            <a:xfrm rot="10800000" flipV="1">
              <a:off x="4587011" y="12700"/>
              <a:ext cx="4544289" cy="1778000"/>
            </a:xfrm>
            <a:prstGeom prst="halfFrame">
              <a:avLst>
                <a:gd name="adj1" fmla="val 8309"/>
                <a:gd name="adj2" fmla="val 10690"/>
              </a:avLst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3" name="Picture 8" descr="Floralpinkframecorner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69850"/>
              <a:ext cx="1524000" cy="1250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9" descr="Floralpinkframecorner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616" y="-50800"/>
              <a:ext cx="1465384" cy="1250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Floralpinkframecorner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26378"/>
              <a:ext cx="1524000" cy="1157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1" descr="Floralpinkframecorner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615" y="5828411"/>
              <a:ext cx="1465385" cy="1105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 userDrawn="1"/>
          </p:nvSpPr>
          <p:spPr>
            <a:xfrm>
              <a:off x="5943600" y="-64532"/>
              <a:ext cx="23446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fld id="{CADE5DCC-43B0-428D-A3EE-4ADCF82E8C68}" type="datetime10">
                <a:rPr lang="bn-BD" sz="160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pPr/>
                <a:t>শুক্রবার, 18 সেপ্টেম্বর 2020</a:t>
              </a:fld>
              <a:endPara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1308100" y="6616700"/>
              <a:ext cx="2895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</a:rPr>
                <a:t>মোঃ রুবেল মিয়া</a:t>
              </a:r>
              <a:endPara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5867400" y="6616700"/>
              <a:ext cx="2895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জনকল্যাণ উচ্চ বিদ্যালয়, চুনারুঘাট।</a:t>
              </a:r>
              <a:endPara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3737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86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0780" y="544010"/>
            <a:ext cx="10544536" cy="14815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95959" y="2534856"/>
            <a:ext cx="8507393" cy="390645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01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4085863" y="555585"/>
            <a:ext cx="4676172" cy="14584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182" y="2013994"/>
            <a:ext cx="1121586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চারিদিকে ছড়িয়ে ছিটিয়ে আছে বিভিন্ন ধরনের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বস্তুগুলোর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চলা</a:t>
            </a:r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পারে,বৃদ্ধি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73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4546" y="613459"/>
            <a:ext cx="8715737" cy="1099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 ও চিন্তা কর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1331089" y="2395959"/>
            <a:ext cx="3634450" cy="265060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71" y="2694586"/>
            <a:ext cx="2797791" cy="212279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539433" y="5486400"/>
            <a:ext cx="2280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বাঘ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4957" y="5220182"/>
            <a:ext cx="1956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চেয়ার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27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565003" y="601884"/>
            <a:ext cx="4421529" cy="97227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40780" y="2095018"/>
            <a:ext cx="8958805" cy="167832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জড় ও জীবের মধ্যে পার্থক্য লিখ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312780" y="1574157"/>
            <a:ext cx="783220" cy="9028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37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059" y="172636"/>
            <a:ext cx="4846638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617504"/>
              </p:ext>
            </p:extLst>
          </p:nvPr>
        </p:nvGraphicFramePr>
        <p:xfrm>
          <a:off x="1978628" y="2812647"/>
          <a:ext cx="832284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4189"/>
                <a:gridCol w="4168651"/>
              </a:tblGrid>
              <a:tr h="180351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/>
                        <a:t>জীব</a:t>
                      </a:r>
                      <a:endParaRPr lang="en-US" sz="2800" dirty="0"/>
                    </a:p>
                  </a:txBody>
                  <a:tcPr>
                    <a:solidFill>
                      <a:srgbClr val="412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/>
                        <a:t>জড়</a:t>
                      </a:r>
                      <a:endParaRPr lang="en-US" sz="2800" dirty="0"/>
                    </a:p>
                  </a:txBody>
                  <a:tcPr>
                    <a:solidFill>
                      <a:srgbClr val="4125E7"/>
                    </a:solidFill>
                  </a:tcPr>
                </a:tc>
              </a:tr>
              <a:tr h="180351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bn-IN" sz="2800" b="1" dirty="0" smtClean="0">
                          <a:solidFill>
                            <a:srgbClr val="FF0000"/>
                          </a:solidFill>
                        </a:rPr>
                        <a:t>জীব খাদ্য গ্রহণ করে।</a:t>
                      </a:r>
                    </a:p>
                  </a:txBody>
                  <a:tcPr>
                    <a:solidFill>
                      <a:srgbClr val="1AF22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bn-IN" sz="2800" b="1" dirty="0" smtClean="0">
                          <a:solidFill>
                            <a:srgbClr val="FF0000"/>
                          </a:solidFill>
                        </a:rPr>
                        <a:t>জড় খাদ্য গ্রহণ করে না।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180351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bn-IN" sz="2800" b="1" dirty="0" smtClean="0">
                          <a:solidFill>
                            <a:srgbClr val="FF0000"/>
                          </a:solidFill>
                        </a:rPr>
                        <a:t>জীব বংশ বিস্তার করে।</a:t>
                      </a:r>
                    </a:p>
                  </a:txBody>
                  <a:tcPr>
                    <a:solidFill>
                      <a:srgbClr val="1AF22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bn-IN" sz="2800" b="1" dirty="0" smtClean="0">
                          <a:solidFill>
                            <a:srgbClr val="FF0000"/>
                          </a:solidFill>
                        </a:rPr>
                        <a:t>জড় বংশ বিস্তার করে না।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180351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bn-IN" sz="2800" b="1" dirty="0" smtClean="0">
                          <a:solidFill>
                            <a:srgbClr val="FF0000"/>
                          </a:solidFill>
                        </a:rPr>
                        <a:t>জীব চলা</a:t>
                      </a:r>
                      <a:r>
                        <a:rPr lang="bn-BD" sz="2800" b="1" dirty="0" smtClean="0">
                          <a:solidFill>
                            <a:srgbClr val="FF0000"/>
                          </a:solidFill>
                        </a:rPr>
                        <a:t>ফে</a:t>
                      </a:r>
                      <a:r>
                        <a:rPr lang="bn-IN" sz="2800" b="1" dirty="0" smtClean="0">
                          <a:solidFill>
                            <a:srgbClr val="FF0000"/>
                          </a:solidFill>
                        </a:rPr>
                        <a:t>রা করে।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endParaRPr lang="bn-IN" sz="2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1AF22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bn-IN" sz="2800" b="1" dirty="0" smtClean="0">
                          <a:solidFill>
                            <a:srgbClr val="FF0000"/>
                          </a:solidFill>
                        </a:rPr>
                        <a:t>জড় চলা</a:t>
                      </a:r>
                      <a:r>
                        <a:rPr lang="bn-BD" sz="2800" b="1" dirty="0" smtClean="0">
                          <a:solidFill>
                            <a:srgbClr val="FF0000"/>
                          </a:solidFill>
                        </a:rPr>
                        <a:t>ফে</a:t>
                      </a:r>
                      <a:r>
                        <a:rPr lang="bn-IN" sz="2800" b="1" dirty="0" smtClean="0">
                          <a:solidFill>
                            <a:srgbClr val="FF0000"/>
                          </a:solidFill>
                        </a:rPr>
                        <a:t>রা করে না।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endParaRPr lang="bn-IN" sz="2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65408" y="1795061"/>
            <a:ext cx="83221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জড় ও জীবের মধ্যে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16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0765" y="787078"/>
            <a:ext cx="5787341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4" y="2086004"/>
            <a:ext cx="4638328" cy="3932831"/>
          </a:xfrm>
          <a:prstGeom prst="rect">
            <a:avLst/>
          </a:prstGeom>
          <a:ln w="38100">
            <a:solidFill>
              <a:sysClr val="windowText" lastClr="0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288" y="2002420"/>
            <a:ext cx="4658046" cy="3889094"/>
          </a:xfrm>
          <a:prstGeom prst="rect">
            <a:avLst/>
          </a:prstGeom>
          <a:ln w="38100"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47896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64" y="475361"/>
            <a:ext cx="5429250" cy="5670796"/>
          </a:xfrm>
          <a:prstGeom prst="rect">
            <a:avLst/>
          </a:prstGeom>
          <a:ln w="38100">
            <a:solidFill>
              <a:sysClr val="windowText" lastClr="0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5675"/>
            <a:ext cx="5418161" cy="5610482"/>
          </a:xfrm>
          <a:prstGeom prst="rect">
            <a:avLst/>
          </a:prstGeom>
          <a:ln w="38100"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1221790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4224760" y="208345"/>
            <a:ext cx="4687747" cy="202556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045350" y="2233914"/>
            <a:ext cx="4722471" cy="283579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469985" y="4977114"/>
            <a:ext cx="8507392" cy="145841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জীবের কি কি বৈশিষ্ট্য আছে তা উল্লেখ কর।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" y="530860"/>
            <a:ext cx="1889924" cy="124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37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4734046" y="416689"/>
            <a:ext cx="2604303" cy="1215341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85463" y="1632030"/>
            <a:ext cx="7697165" cy="972273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চলনঃ জীব নিজের ইচ্ছায় নড়াচড়া করতে পারে।</a:t>
            </a:r>
          </a:p>
        </p:txBody>
      </p:sp>
      <p:sp>
        <p:nvSpPr>
          <p:cNvPr id="4" name="Right Arrow 3"/>
          <p:cNvSpPr/>
          <p:nvPr/>
        </p:nvSpPr>
        <p:spPr>
          <a:xfrm>
            <a:off x="885463" y="2604303"/>
            <a:ext cx="7824486" cy="120376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পুষ্টিঃ প্রতিটি জীবই খাদ্য গ্রহণ করে জীবন ধারণ করে।</a:t>
            </a:r>
          </a:p>
        </p:txBody>
      </p:sp>
      <p:sp>
        <p:nvSpPr>
          <p:cNvPr id="5" name="Right Arrow 4"/>
          <p:cNvSpPr/>
          <p:nvPr/>
        </p:nvSpPr>
        <p:spPr>
          <a:xfrm>
            <a:off x="885463" y="3808070"/>
            <a:ext cx="7824486" cy="120376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bn-IN" sz="3600" dirty="0">
                <a:solidFill>
                  <a:srgbClr val="4472C4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প্রজননঃ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প্রতিটি জীবই বংশবৃদ্ধি করতে পারে।</a:t>
            </a:r>
          </a:p>
        </p:txBody>
      </p:sp>
      <p:sp>
        <p:nvSpPr>
          <p:cNvPr id="6" name="Right Arrow 5"/>
          <p:cNvSpPr/>
          <p:nvPr/>
        </p:nvSpPr>
        <p:spPr>
          <a:xfrm>
            <a:off x="839164" y="4816995"/>
            <a:ext cx="7917083" cy="1942619"/>
          </a:xfrm>
          <a:prstGeom prst="rightArrow">
            <a:avLst>
              <a:gd name="adj1" fmla="val 50000"/>
              <a:gd name="adj2" fmla="val 4880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রেচনঃ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প্রতিটি জীব তার দেহে উৎপাদিত বর্জ্য পদার্থ বাইরে বের করে দেয়।</a:t>
            </a:r>
          </a:p>
        </p:txBody>
      </p:sp>
    </p:spTree>
    <p:extLst>
      <p:ext uri="{BB962C8B-B14F-4D97-AF65-F5344CB8AC3E}">
        <p14:creationId xmlns:p14="http://schemas.microsoft.com/office/powerpoint/2010/main" val="1546775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879676" y="729205"/>
            <a:ext cx="8449519" cy="129636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অনুভূতিঃ প্রতিটি জীবই নিজেকে বাঁধ দিলে তা অনুভব করে।</a:t>
            </a:r>
          </a:p>
        </p:txBody>
      </p:sp>
      <p:sp>
        <p:nvSpPr>
          <p:cNvPr id="4" name="Right Arrow 3"/>
          <p:cNvSpPr/>
          <p:nvPr/>
        </p:nvSpPr>
        <p:spPr>
          <a:xfrm>
            <a:off x="879677" y="2025570"/>
            <a:ext cx="8623138" cy="1713053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শ্বাস-প্রশ্বাসঃ প্রতিটি জীব জন্মের পর থেকে মৃত্যুর আগ পর্যন্ত শ্বাস গ্রহণ ও ত্যাগ করে।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076446" y="4271058"/>
            <a:ext cx="8449518" cy="177092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bn-IN" sz="32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বৃদ্ধিঃ প্রতিটি জীবই জন্মের পর থেকেই ধীরে ধীরে বৃদ্ধি পেতে থাকে।</a:t>
            </a:r>
          </a:p>
        </p:txBody>
      </p:sp>
    </p:spTree>
    <p:extLst>
      <p:ext uri="{BB962C8B-B14F-4D97-AF65-F5344CB8AC3E}">
        <p14:creationId xmlns:p14="http://schemas.microsoft.com/office/powerpoint/2010/main" val="1991034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40912" y="324091"/>
            <a:ext cx="4502552" cy="143526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7468" y="2476982"/>
            <a:ext cx="8796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রেচন কাকে বলে?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উদ্ভিদ ও প্রাণীর মধ্যে পার্থক্য বল।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অনুভুতি বলতে কি বুঝায়?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67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6608" y="2086337"/>
            <a:ext cx="3275635" cy="381964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57468" y="671332"/>
            <a:ext cx="9942654" cy="123849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শিক্ষক পরিচিতি</a:t>
            </a:r>
            <a:endParaRPr lang="en-US" sz="8800" dirty="0"/>
          </a:p>
        </p:txBody>
      </p:sp>
      <p:sp>
        <p:nvSpPr>
          <p:cNvPr id="6" name="Rounded Rectangle 5"/>
          <p:cNvSpPr/>
          <p:nvPr/>
        </p:nvSpPr>
        <p:spPr>
          <a:xfrm>
            <a:off x="4132162" y="2086337"/>
            <a:ext cx="7477246" cy="42913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57250" indent="-857250">
              <a:buFont typeface="Wingdings" pitchFamily="2" charset="2"/>
              <a:buChar char="Ø"/>
            </a:pPr>
            <a:r>
              <a:rPr lang="bn-IN" sz="6469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6469" b="1" dirty="0" err="1" smtClean="0">
                <a:ln/>
                <a:latin typeface="SutonnyMJ" pitchFamily="2" charset="0"/>
                <a:cs typeface="SutonnyMJ" pitchFamily="2" charset="0"/>
              </a:rPr>
              <a:t>iæ‡ej</a:t>
            </a:r>
            <a:r>
              <a:rPr lang="bn-BD" sz="6469" b="1" dirty="0" smtClean="0">
                <a:ln/>
                <a:latin typeface="AdarshaLipiCon" pitchFamily="2" charset="0"/>
                <a:cs typeface="NikoshBAN" panose="02000000000000000000" pitchFamily="2" charset="0"/>
              </a:rPr>
              <a:t> </a:t>
            </a:r>
            <a:r>
              <a:rPr lang="bn-BD" sz="6469" b="1" dirty="0">
                <a:ln/>
                <a:latin typeface="AdarshaLipiCon" pitchFamily="2" charset="0"/>
                <a:cs typeface="NikoshBAN" panose="02000000000000000000" pitchFamily="2" charset="0"/>
              </a:rPr>
              <a:t>মিয়া </a:t>
            </a:r>
            <a:endParaRPr lang="en-US" sz="6469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itchFamily="2" charset="2"/>
              <a:buChar char="Ø"/>
            </a:pPr>
            <a:r>
              <a:rPr lang="en-US" sz="5391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জনকল্যাণ</a:t>
            </a:r>
            <a:r>
              <a:rPr lang="bn-IN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  <a:endParaRPr lang="en-US" sz="4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itchFamily="2" charset="2"/>
              <a:buChar char="Ø"/>
            </a:pPr>
            <a:r>
              <a:rPr lang="bn-BD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চুনারুঘাট, হবিগঞ্জ</a:t>
            </a:r>
          </a:p>
          <a:p>
            <a:pPr marL="1028700" lvl="1" indent="-571500">
              <a:buFont typeface="Wingdings" pitchFamily="2" charset="2"/>
              <a:buChar char="Ø"/>
            </a:pPr>
            <a:r>
              <a:rPr lang="bn-BD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মোবাইল নং-০১৭২৮--০৫৬৭৫৭</a:t>
            </a:r>
            <a:endParaRPr lang="bn-IN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10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11301" y="763929"/>
            <a:ext cx="6169307" cy="13889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965" y="2743200"/>
            <a:ext cx="11435787" cy="20255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পাইনাস কে নগ্নজীবী উদ্ভিদ বলা হয় কেন?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08579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97306" y="347241"/>
            <a:ext cx="8715737" cy="29862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দ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" y="243068"/>
            <a:ext cx="11470511" cy="636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627453" y="289368"/>
            <a:ext cx="6759615" cy="2152891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r>
              <a:rPr lang="en-US" sz="72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পরিচিতি</a:t>
            </a:r>
            <a:endParaRPr lang="en-US" sz="7200" b="1" dirty="0"/>
          </a:p>
        </p:txBody>
      </p:sp>
      <p:sp>
        <p:nvSpPr>
          <p:cNvPr id="3" name="Down Arrow 2"/>
          <p:cNvSpPr/>
          <p:nvPr/>
        </p:nvSpPr>
        <p:spPr>
          <a:xfrm>
            <a:off x="5251048" y="2222339"/>
            <a:ext cx="844952" cy="93755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713772" y="2939968"/>
            <a:ext cx="9653286" cy="3345083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bn-BD" sz="32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bn-IN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  </a:t>
            </a: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 ৬ষ্ঠ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4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0213" y="509286"/>
            <a:ext cx="6389225" cy="1041722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নিচের ছবিগুলো দেখ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52" y="2124213"/>
            <a:ext cx="3789794" cy="294549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825" y="1822146"/>
            <a:ext cx="5829494" cy="354963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39433" y="5508624"/>
            <a:ext cx="2199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টেবিল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6693" y="5660020"/>
            <a:ext cx="2245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পাখি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660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67696" y="1678329"/>
            <a:ext cx="8518967" cy="451412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3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407534" y="555585"/>
            <a:ext cx="5440101" cy="1388962"/>
          </a:xfrm>
          <a:prstGeom prst="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আজকের পাঠ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6055" y="2419109"/>
            <a:ext cx="11065397" cy="29238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latin typeface="NikoshBAN" pitchFamily="2" charset="0"/>
                <a:cs typeface="NikoshBAN" pitchFamily="2" charset="0"/>
              </a:rPr>
              <a:t>জীবের বৈশিষ্ট্য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93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2118167" y="636608"/>
            <a:ext cx="7025833" cy="1481559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056" y="2361235"/>
            <a:ext cx="110653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শিক্ষার্থীরা-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জীব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কাকে বলে তা বলতে পারবে।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n-IN" sz="4800" dirty="0">
                <a:latin typeface="NikoshBAN" pitchFamily="2" charset="0"/>
                <a:cs typeface="NikoshBAN" pitchFamily="2" charset="0"/>
              </a:rPr>
              <a:t>জীব ও জড়ের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ধ্যে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পার্থক্য করতে পারবে।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n-IN" sz="4800" dirty="0">
                <a:latin typeface="NikoshBAN" pitchFamily="2" charset="0"/>
                <a:cs typeface="NikoshBAN" pitchFamily="2" charset="0"/>
              </a:rPr>
              <a:t>জীবের প্রধান বৈশিষ্ট্য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ব্যাখ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্যা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3446097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1868" y="613458"/>
            <a:ext cx="7373074" cy="12500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 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44" y="2043038"/>
            <a:ext cx="5440908" cy="4056819"/>
          </a:xfrm>
          <a:prstGeom prst="rect">
            <a:avLst/>
          </a:prstGeom>
          <a:ln w="57150">
            <a:solidFill>
              <a:sysClr val="windowText" lastClr="0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75" y="2032073"/>
            <a:ext cx="4135099" cy="4078748"/>
          </a:xfrm>
          <a:prstGeom prst="rect">
            <a:avLst/>
          </a:prstGeom>
          <a:ln w="38100"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3446772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52486" y="694481"/>
            <a:ext cx="5046562" cy="1088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488557" y="1909822"/>
            <a:ext cx="6574420" cy="273162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053296" y="4907666"/>
            <a:ext cx="7245752" cy="1377387"/>
          </a:xfrm>
          <a:prstGeom prst="roundRect">
            <a:avLst/>
          </a:prstGeom>
          <a:solidFill>
            <a:srgbClr val="1AF2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bn-BD" sz="6600" dirty="0" smtClean="0">
                <a:solidFill>
                  <a:srgbClr val="FF0000"/>
                </a:solidFill>
              </a:rPr>
              <a:t>জীব কাকে বলে ?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74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285</Words>
  <Application>Microsoft Office PowerPoint</Application>
  <PresentationFormat>Custom</PresentationFormat>
  <Paragraphs>61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MD. Rubel Miah</cp:lastModifiedBy>
  <cp:revision>116</cp:revision>
  <dcterms:created xsi:type="dcterms:W3CDTF">2016-01-12T15:42:38Z</dcterms:created>
  <dcterms:modified xsi:type="dcterms:W3CDTF">2020-09-18T19:36:41Z</dcterms:modified>
</cp:coreProperties>
</file>