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260" r:id="rId4"/>
    <p:sldId id="304" r:id="rId5"/>
    <p:sldId id="303" r:id="rId6"/>
    <p:sldId id="263" r:id="rId7"/>
    <p:sldId id="286" r:id="rId8"/>
    <p:sldId id="291" r:id="rId9"/>
    <p:sldId id="292" r:id="rId10"/>
    <p:sldId id="269" r:id="rId11"/>
    <p:sldId id="281" r:id="rId12"/>
    <p:sldId id="284" r:id="rId13"/>
    <p:sldId id="283" r:id="rId14"/>
    <p:sldId id="285" r:id="rId15"/>
    <p:sldId id="270" r:id="rId16"/>
    <p:sldId id="299" r:id="rId17"/>
    <p:sldId id="300" r:id="rId18"/>
    <p:sldId id="302" r:id="rId19"/>
    <p:sldId id="301" r:id="rId20"/>
    <p:sldId id="271" r:id="rId21"/>
    <p:sldId id="273" r:id="rId22"/>
    <p:sldId id="30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5A9E1"/>
    <a:srgbClr val="51E5F5"/>
    <a:srgbClr val="6600FF"/>
    <a:srgbClr val="C31BA3"/>
    <a:srgbClr val="99FF66"/>
    <a:srgbClr val="D636DA"/>
    <a:srgbClr val="DEA900"/>
    <a:srgbClr val="E024BC"/>
    <a:srgbClr val="EAA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4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9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5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0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9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7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B6F9-DC0B-494C-8FC5-0E4F19F74DDC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98AC-7446-4F25-A36B-D5D0F3917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7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1143000" y="381000"/>
            <a:ext cx="7211292" cy="1371600"/>
          </a:xfrm>
          <a:prstGeom prst="star7">
            <a:avLst/>
          </a:prstGeom>
          <a:solidFill>
            <a:srgbClr val="51E5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স্বাগত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সবাইকে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561108" y="2057400"/>
            <a:ext cx="8049492" cy="4495800"/>
          </a:xfrm>
          <a:prstGeom prst="star7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533400" y="83127"/>
            <a:ext cx="8077200" cy="7620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66"/>
                </a:solidFill>
              </a:rPr>
              <a:t>গণতন্ত্রের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গুণাবলি</a:t>
            </a:r>
            <a:r>
              <a:rPr lang="en-US" sz="3200" dirty="0" smtClean="0">
                <a:solidFill>
                  <a:srgbClr val="FF0066"/>
                </a:solidFill>
              </a:rPr>
              <a:t>  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990600"/>
            <a:ext cx="8534400" cy="5715000"/>
          </a:xfrm>
          <a:prstGeom prst="roundRect">
            <a:avLst/>
          </a:prstGeom>
          <a:solidFill>
            <a:srgbClr val="66FF3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r>
              <a:rPr lang="bn-IN" sz="2000" dirty="0" smtClean="0">
                <a:solidFill>
                  <a:srgbClr val="FF0000"/>
                </a:solidFill>
              </a:rPr>
              <a:t>১/ রাষ্ট্র পরিচালনায় সকলের অংশগ্রহণ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২/ বিশেষ ব্যক্তিগত মর্যাদার অনুপস্থিতি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FF0000"/>
                </a:solidFill>
              </a:rPr>
              <a:t>৩/ সাম্য ও স্বাধীনতার সংরক্ষণ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৪/ আইনের শাসন প্রতিষ্ঠা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FF0000"/>
                </a:solidFill>
              </a:rPr>
              <a:t>৫/ জবাবদিহিতা ও দায়িত্বশীলতা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৬/ রাজনৈতিক সচেতনতা বৃদ্ধি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FF0000"/>
                </a:solidFill>
              </a:rPr>
              <a:t>৭/ বিপ্লবের আশংকা হ্রাস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৮/ উন্নত জীবনের সহায়ক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FF0000"/>
                </a:solidFill>
              </a:rPr>
              <a:t>৯/ ব্যক্তিত্ব বিকাশের সুযোগ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১০/ ক্ষমতার অপব্যবহার রোধ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FF0000"/>
                </a:solidFill>
              </a:rPr>
              <a:t>১১/ নৈতিক মানের উন্নতি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১২/ দেশপ্রেম বৃদ্ধিতে সহায়ক</a:t>
            </a:r>
          </a:p>
          <a:p>
            <a:endParaRPr lang="bn-IN" sz="2000" dirty="0" smtClean="0">
              <a:solidFill>
                <a:srgbClr val="002060"/>
              </a:solidFill>
            </a:endParaRPr>
          </a:p>
          <a:p>
            <a:r>
              <a:rPr lang="bn-IN" sz="2000" dirty="0" smtClean="0">
                <a:solidFill>
                  <a:srgbClr val="FF0000"/>
                </a:solidFill>
              </a:rPr>
              <a:t>১৩/ জনসম্মতি ভিত্তিক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১৪/ নমনীয় শাসনব্যবস্থা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FF0000"/>
                </a:solidFill>
              </a:rPr>
              <a:t>১৫/ সর্বাঙ্গীন উন্নতির সহায়ক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002060"/>
                </a:solidFill>
              </a:rPr>
              <a:t>১৬/ সর্বশ্রেষ্ঠ শাসনব্যবস্থা</a:t>
            </a:r>
          </a:p>
          <a:p>
            <a:endParaRPr lang="bn-IN" sz="2000" dirty="0" smtClean="0">
              <a:solidFill>
                <a:srgbClr val="FF0000"/>
              </a:solidFill>
            </a:endParaRPr>
          </a:p>
          <a:p>
            <a:r>
              <a:rPr lang="bn-IN" sz="2000" dirty="0" smtClean="0">
                <a:solidFill>
                  <a:srgbClr val="FF0000"/>
                </a:solidFill>
              </a:rPr>
              <a:t>১৭/ সংখ্যালঘুদের অধিকার সংরক্ষণ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7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685800"/>
            <a:ext cx="7924800" cy="5334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2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838200" y="228600"/>
            <a:ext cx="4419600" cy="1143000"/>
          </a:xfrm>
          <a:prstGeom prst="notch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C31BA3"/>
                </a:solidFill>
              </a:rPr>
              <a:t>দুর্নীতি </a:t>
            </a:r>
            <a:endParaRPr lang="en-US" sz="2800" dirty="0">
              <a:solidFill>
                <a:srgbClr val="C31BA3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914400" y="1828800"/>
            <a:ext cx="6934200" cy="4038600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8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838200" y="228600"/>
            <a:ext cx="4419600" cy="1143000"/>
          </a:xfrm>
          <a:prstGeom prst="notch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C31BA3"/>
                </a:solidFill>
              </a:rPr>
              <a:t>জ্ঞানীগুণীদের অসহযোগিতা</a:t>
            </a:r>
            <a:endParaRPr lang="en-US" sz="2400" dirty="0">
              <a:solidFill>
                <a:srgbClr val="C31BA3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990600" y="1828800"/>
            <a:ext cx="7162800" cy="4191000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838200" y="228600"/>
            <a:ext cx="4419600" cy="1143000"/>
          </a:xfrm>
          <a:prstGeom prst="notch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31BA3"/>
                </a:solidFill>
              </a:rPr>
              <a:t>স্বৈরতান্ত্রিক</a:t>
            </a:r>
            <a:r>
              <a:rPr lang="en-US" sz="2400" dirty="0" smtClean="0">
                <a:solidFill>
                  <a:srgbClr val="C31BA3"/>
                </a:solidFill>
              </a:rPr>
              <a:t> </a:t>
            </a:r>
            <a:r>
              <a:rPr lang="en-US" sz="2400" dirty="0" err="1" smtClean="0">
                <a:solidFill>
                  <a:srgbClr val="C31BA3"/>
                </a:solidFill>
              </a:rPr>
              <a:t>প্রবণতা</a:t>
            </a:r>
            <a:r>
              <a:rPr lang="en-US" sz="2400" dirty="0" smtClean="0">
                <a:solidFill>
                  <a:srgbClr val="C31BA3"/>
                </a:solidFill>
              </a:rPr>
              <a:t>  </a:t>
            </a:r>
            <a:endParaRPr lang="en-US" sz="2400" dirty="0">
              <a:solidFill>
                <a:srgbClr val="C31BA3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295400" y="2057400"/>
            <a:ext cx="6553200" cy="39416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/>
          <p:cNvSpPr/>
          <p:nvPr/>
        </p:nvSpPr>
        <p:spPr>
          <a:xfrm>
            <a:off x="872837" y="381000"/>
            <a:ext cx="4876800" cy="685800"/>
          </a:xfrm>
          <a:prstGeom prst="chevron">
            <a:avLst/>
          </a:prstGeom>
          <a:solidFill>
            <a:srgbClr val="26D4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গণতন্ত্রের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দোষ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04800" y="1219200"/>
            <a:ext cx="8534400" cy="53340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2" rtlCol="0" anchor="ctr"/>
          <a:lstStyle/>
          <a:p>
            <a:endParaRPr lang="bn-IN" sz="2000" dirty="0">
              <a:solidFill>
                <a:srgbClr val="002060"/>
              </a:solidFill>
            </a:endParaRPr>
          </a:p>
          <a:p>
            <a:endParaRPr lang="bn-IN" sz="2000" dirty="0" smtClean="0">
              <a:solidFill>
                <a:srgbClr val="002060"/>
              </a:solidFill>
            </a:endParaRP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১/ জ্ঞান-বিজ্ঞানের সহায়ক নয়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E024BC"/>
                </a:solidFill>
              </a:rPr>
              <a:t>২/ অপচয়ের প্রশ্রয়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৩/ আইনের শাসন প্রতিষ্ঠিত হয়না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D636DA"/>
                </a:solidFill>
              </a:rPr>
              <a:t>৪/ স্বজনপ্রীতি ও দুর্নীতি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৫/ দল্প্রথার কুফল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D636DA"/>
                </a:solidFill>
              </a:rPr>
              <a:t>৬/ দীর্ঘমেয়াদী পরিকল্পনা অসম্ভব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endParaRPr lang="bn-IN" sz="2400" dirty="0">
              <a:solidFill>
                <a:srgbClr val="002060"/>
              </a:solidFill>
            </a:endParaRPr>
          </a:p>
          <a:p>
            <a:endParaRPr lang="bn-IN" sz="2400" dirty="0">
              <a:solidFill>
                <a:srgbClr val="002060"/>
              </a:solidFill>
            </a:endParaRPr>
          </a:p>
          <a:p>
            <a:endParaRPr lang="bn-IN" sz="2400" dirty="0">
              <a:solidFill>
                <a:srgbClr val="002060"/>
              </a:solidFill>
            </a:endParaRPr>
          </a:p>
          <a:p>
            <a:r>
              <a:rPr lang="bn-IN" sz="2400" dirty="0">
                <a:solidFill>
                  <a:srgbClr val="002060"/>
                </a:solidFill>
              </a:rPr>
              <a:t> </a:t>
            </a:r>
            <a:r>
              <a:rPr lang="bn-IN" sz="2400" dirty="0" smtClean="0">
                <a:solidFill>
                  <a:srgbClr val="002060"/>
                </a:solidFill>
              </a:rPr>
              <a:t>     ৭/ ভঙ্গুর শাসনব্যবস্থা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   </a:t>
            </a:r>
            <a:r>
              <a:rPr lang="bn-IN" sz="2400" dirty="0" smtClean="0">
                <a:solidFill>
                  <a:srgbClr val="D636DA"/>
                </a:solidFill>
              </a:rPr>
              <a:t>৮/ দ্রুত সিদ্ধান্ত গ্রহণে অক্ষম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 ৯/ শিল্প-সাহিত্যের অনুপযোগী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  </a:t>
            </a:r>
            <a:r>
              <a:rPr lang="bn-IN" sz="2400" dirty="0" smtClean="0">
                <a:solidFill>
                  <a:srgbClr val="D636DA"/>
                </a:solidFill>
              </a:rPr>
              <a:t>১০/ মূর্খ ও অজ্ঞের শাসন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  ১১/ জ্ঞানী-গুণী ব্যক্তিদের অসহযোগিতা</a:t>
            </a:r>
          </a:p>
          <a:p>
            <a:endParaRPr lang="bn-IN" sz="2400" dirty="0" smtClean="0">
              <a:solidFill>
                <a:srgbClr val="002060"/>
              </a:solidFill>
            </a:endParaRPr>
          </a:p>
          <a:p>
            <a:r>
              <a:rPr lang="bn-IN" sz="2400" dirty="0" smtClean="0">
                <a:solidFill>
                  <a:srgbClr val="002060"/>
                </a:solidFill>
              </a:rPr>
              <a:t>১২/  স্বৈরতান্ত্রিক প্রবণতা</a:t>
            </a:r>
            <a:endParaRPr lang="bn-IN" sz="2400" dirty="0">
              <a:solidFill>
                <a:srgbClr val="002060"/>
              </a:solidFill>
            </a:endParaRPr>
          </a:p>
          <a:p>
            <a:endParaRPr lang="bn-IN" sz="2000" dirty="0" smtClean="0">
              <a:solidFill>
                <a:srgbClr val="002060"/>
              </a:solidFill>
            </a:endParaRPr>
          </a:p>
          <a:p>
            <a:endParaRPr lang="bn-IN" sz="2000" dirty="0">
              <a:solidFill>
                <a:srgbClr val="002060"/>
              </a:solidFill>
            </a:endParaRPr>
          </a:p>
          <a:p>
            <a:endParaRPr lang="bn-IN" sz="2000" dirty="0" smtClean="0">
              <a:solidFill>
                <a:srgbClr val="002060"/>
              </a:solidFill>
            </a:endParaRPr>
          </a:p>
          <a:p>
            <a:endParaRPr lang="bn-IN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8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609600" y="304800"/>
            <a:ext cx="5105400" cy="71323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99FF66"/>
                </a:solidFill>
              </a:rPr>
              <a:t>গণতন্ত্রের সাফল্যের শর্তাবলি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371600" y="1600200"/>
            <a:ext cx="6400800" cy="35814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057400" y="5524500"/>
            <a:ext cx="5181600" cy="9906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জনগণের সজাগ দৃষ্টি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0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609600" y="304800"/>
            <a:ext cx="5105400" cy="71323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99FF66"/>
                </a:solidFill>
              </a:rPr>
              <a:t>গণতন্ত্রের সাফল্যের শর্তাবলি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371600" y="1600200"/>
            <a:ext cx="6400800" cy="35814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362200" y="5562600"/>
            <a:ext cx="5181600" cy="9906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সুষ্ঠূ জনমত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6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609600" y="304800"/>
            <a:ext cx="5105400" cy="71323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99FF66"/>
                </a:solidFill>
              </a:rPr>
              <a:t>গণতন্ত্রের সাফল্যের শর্তাবলি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371600" y="1600200"/>
            <a:ext cx="6400800" cy="35814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5562600"/>
            <a:ext cx="5181600" cy="9906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গণতান্ত্রিক ঐতিহ্য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609600" y="304800"/>
            <a:ext cx="5105400" cy="71323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99FF66"/>
                </a:solidFill>
              </a:rPr>
              <a:t>গণতন্ত্রের সাফল্যের শর্তাবলি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371600" y="1295400"/>
            <a:ext cx="6705600" cy="38862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362200" y="5562600"/>
            <a:ext cx="5181600" cy="9906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বিচারবিভাগের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স্বাধীনতা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1524000" y="381000"/>
            <a:ext cx="7239000" cy="6172200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0033CC"/>
                </a:solidFill>
              </a:rPr>
              <a:t>উম্মে ফাতেমা</a:t>
            </a:r>
          </a:p>
          <a:p>
            <a:endParaRPr lang="bn-IN" sz="3600" dirty="0" smtClean="0">
              <a:solidFill>
                <a:srgbClr val="0033CC"/>
              </a:solidFill>
            </a:endParaRPr>
          </a:p>
          <a:p>
            <a:r>
              <a:rPr lang="bn-IN" sz="3600" dirty="0" smtClean="0">
                <a:solidFill>
                  <a:srgbClr val="0033CC"/>
                </a:solidFill>
              </a:rPr>
              <a:t>প্রভাষক</a:t>
            </a:r>
          </a:p>
          <a:p>
            <a:endParaRPr lang="bn-IN" sz="3600" dirty="0" smtClean="0">
              <a:solidFill>
                <a:srgbClr val="0033CC"/>
              </a:solidFill>
            </a:endParaRPr>
          </a:p>
          <a:p>
            <a:r>
              <a:rPr lang="bn-IN" sz="3600" dirty="0" smtClean="0">
                <a:solidFill>
                  <a:srgbClr val="0033CC"/>
                </a:solidFill>
              </a:rPr>
              <a:t>রাষ্ট্রবিজ্ঞান বিভাগ</a:t>
            </a:r>
          </a:p>
          <a:p>
            <a:endParaRPr lang="bn-IN" sz="3600" dirty="0" smtClean="0">
              <a:solidFill>
                <a:srgbClr val="0033CC"/>
              </a:solidFill>
            </a:endParaRPr>
          </a:p>
          <a:p>
            <a:r>
              <a:rPr lang="bn-IN" sz="3600" dirty="0" smtClean="0">
                <a:solidFill>
                  <a:srgbClr val="0033CC"/>
                </a:solidFill>
              </a:rPr>
              <a:t>হুলাইন ছালেহ নূর ডিগ্রি কলেজ</a:t>
            </a:r>
          </a:p>
          <a:p>
            <a:endParaRPr lang="bn-IN" sz="3600" dirty="0" smtClean="0">
              <a:solidFill>
                <a:srgbClr val="0033CC"/>
              </a:solidFill>
            </a:endParaRPr>
          </a:p>
          <a:p>
            <a:r>
              <a:rPr lang="bn-IN" sz="3600" dirty="0" smtClean="0">
                <a:solidFill>
                  <a:srgbClr val="0033CC"/>
                </a:solidFill>
              </a:rPr>
              <a:t>পটিয়া,চট্টগ্রাম।</a:t>
            </a: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381000" y="381000"/>
            <a:ext cx="838200" cy="6019800"/>
          </a:xfrm>
          <a:prstGeom prst="snip2Same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শি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ক্ষ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ক</a:t>
            </a:r>
          </a:p>
          <a:p>
            <a:pPr algn="ctr"/>
            <a:endParaRPr lang="bn-IN" sz="4000" dirty="0">
              <a:solidFill>
                <a:srgbClr val="00FF99"/>
              </a:solidFill>
            </a:endParaRP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প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রি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চি</a:t>
            </a:r>
          </a:p>
          <a:p>
            <a:pPr algn="ctr"/>
            <a:r>
              <a:rPr lang="bn-IN" sz="4000" dirty="0" smtClean="0">
                <a:solidFill>
                  <a:srgbClr val="00FF99"/>
                </a:solidFill>
              </a:rPr>
              <a:t>তি</a:t>
            </a:r>
            <a:endParaRPr lang="en-US" sz="4000" dirty="0">
              <a:solidFill>
                <a:srgbClr val="00FF99"/>
              </a:solidFill>
            </a:endParaRPr>
          </a:p>
        </p:txBody>
      </p:sp>
      <p:sp>
        <p:nvSpPr>
          <p:cNvPr id="5" name="Plaque 4"/>
          <p:cNvSpPr/>
          <p:nvPr/>
        </p:nvSpPr>
        <p:spPr>
          <a:xfrm>
            <a:off x="5486400" y="689263"/>
            <a:ext cx="3048000" cy="2667001"/>
          </a:xfrm>
          <a:prstGeom prst="plaqu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6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554182" y="76200"/>
            <a:ext cx="5237018" cy="1143000"/>
          </a:xfrm>
          <a:prstGeom prst="lef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51E5F5"/>
                </a:solidFill>
              </a:rPr>
              <a:t>গণতন্ত্রের সাফল্যের শর্তাবলি</a:t>
            </a:r>
            <a:endParaRPr lang="en-US" sz="2800" dirty="0">
              <a:solidFill>
                <a:srgbClr val="51E5F5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381000" y="1281545"/>
            <a:ext cx="8458200" cy="5105400"/>
          </a:xfrm>
          <a:prstGeom prst="snip2DiagRect">
            <a:avLst/>
          </a:prstGeom>
          <a:gradFill flip="none" rotWithShape="1">
            <a:gsLst>
              <a:gs pos="0">
                <a:srgbClr val="EAACD5">
                  <a:tint val="66000"/>
                  <a:satMod val="160000"/>
                </a:srgbClr>
              </a:gs>
              <a:gs pos="50000">
                <a:srgbClr val="EAACD5">
                  <a:tint val="44500"/>
                  <a:satMod val="160000"/>
                </a:srgbClr>
              </a:gs>
              <a:gs pos="100000">
                <a:srgbClr val="EAACD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</a:rPr>
              <a:t>১/ ব্যাপক শিক্ষা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২/ অর্থনৈতিক সাম্য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</a:rPr>
              <a:t>৩/ সামাজিক সাম্য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৪/ সহনশীলতা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</a:rPr>
              <a:t>৫/ ভ্রাতৃত্ববোধ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৬/ গণতান্ত্রিক ঐতিহ্য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</a:rPr>
              <a:t>৭/ যথার্থ আইনের শাসন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৮/ বিচার বিভাগের স্বাধীনতা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</a:rPr>
              <a:t>৯/ দক্ষ ও সৎ নেতৃত্ব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১০/ ত্যাগের মনোভাব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</a:rPr>
              <a:t>১১/ সুষ্ঠু জনমত</a:t>
            </a:r>
          </a:p>
          <a:p>
            <a:endParaRPr lang="bn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১২/ সুসংগঠিত রাজনৈতিক দল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7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381000" y="533400"/>
            <a:ext cx="8229600" cy="5638800"/>
          </a:xfrm>
          <a:prstGeom prst="snip2SameRect">
            <a:avLst/>
          </a:prstGeom>
          <a:solidFill>
            <a:srgbClr val="51E5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bn-IN" sz="2400" dirty="0" smtClean="0">
                <a:solidFill>
                  <a:srgbClr val="C31BA3"/>
                </a:solidFill>
              </a:rPr>
              <a:t>১৩/ জনগণের সজাগ দৃষ্টি</a:t>
            </a:r>
          </a:p>
          <a:p>
            <a:endParaRPr lang="bn-IN" sz="2400" dirty="0" smtClean="0">
              <a:solidFill>
                <a:srgbClr val="C31BA3"/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১৪/ জনগণের আস্থা অর্জন</a:t>
            </a:r>
          </a:p>
          <a:p>
            <a:endParaRPr lang="bn-IN" sz="2400" dirty="0" smtClean="0">
              <a:solidFill>
                <a:srgbClr val="C31BA3"/>
              </a:solidFill>
            </a:endParaRPr>
          </a:p>
          <a:p>
            <a:r>
              <a:rPr lang="bn-IN" sz="2400" dirty="0" smtClean="0">
                <a:solidFill>
                  <a:srgbClr val="C31BA3"/>
                </a:solidFill>
              </a:rPr>
              <a:t>১৫/ নিয়মতান্ত্রিক উপায়ে সমস্যার সমাধান</a:t>
            </a:r>
          </a:p>
          <a:p>
            <a:endParaRPr lang="bn-IN" sz="2400" dirty="0" smtClean="0">
              <a:solidFill>
                <a:srgbClr val="C31BA3"/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১৬/ মুক্ত ও স্বাধীন প্রচারমাধ্যম</a:t>
            </a:r>
          </a:p>
          <a:p>
            <a:endParaRPr lang="bn-IN" sz="2400" dirty="0" smtClean="0">
              <a:solidFill>
                <a:srgbClr val="C31BA3"/>
              </a:solidFill>
            </a:endParaRPr>
          </a:p>
          <a:p>
            <a:r>
              <a:rPr lang="bn-IN" sz="2400" dirty="0" smtClean="0">
                <a:solidFill>
                  <a:srgbClr val="C31BA3"/>
                </a:solidFill>
              </a:rPr>
              <a:t>১৭/ জবাবদিহিতা ও দায়িত্বশীলতা</a:t>
            </a:r>
          </a:p>
          <a:p>
            <a:endParaRPr lang="bn-IN" sz="2400" dirty="0" smtClean="0">
              <a:solidFill>
                <a:srgbClr val="C31BA3"/>
              </a:solidFill>
            </a:endParaRPr>
          </a:p>
          <a:p>
            <a:r>
              <a:rPr lang="bn-IN" sz="2400" dirty="0">
                <a:solidFill>
                  <a:srgbClr val="C31BA3"/>
                </a:solidFill>
              </a:rPr>
              <a:t> </a:t>
            </a:r>
            <a:r>
              <a:rPr lang="bn-IN" sz="2400" dirty="0" smtClean="0">
                <a:solidFill>
                  <a:srgbClr val="C31BA3"/>
                </a:solidFill>
              </a:rPr>
              <a:t>    </a:t>
            </a:r>
            <a:r>
              <a:rPr lang="bn-IN" sz="2400" dirty="0" smtClean="0">
                <a:solidFill>
                  <a:srgbClr val="FF0000"/>
                </a:solidFill>
              </a:rPr>
              <a:t>১৮/ বহুদলীয় ব্যবস্থা</a:t>
            </a:r>
          </a:p>
          <a:p>
            <a:r>
              <a:rPr lang="bn-IN" sz="2400" dirty="0" smtClean="0">
                <a:solidFill>
                  <a:srgbClr val="C31BA3"/>
                </a:solidFill>
              </a:rPr>
              <a:t> </a:t>
            </a:r>
          </a:p>
          <a:p>
            <a:r>
              <a:rPr lang="bn-IN" sz="2400" dirty="0" smtClean="0">
                <a:solidFill>
                  <a:srgbClr val="C31BA3"/>
                </a:solidFill>
              </a:rPr>
              <a:t>     ১৯/ লিখিত সংবিধান</a:t>
            </a:r>
          </a:p>
          <a:p>
            <a:endParaRPr lang="bn-IN" sz="2400" dirty="0" smtClean="0">
              <a:solidFill>
                <a:srgbClr val="C31BA3"/>
              </a:solidFill>
            </a:endParaRPr>
          </a:p>
          <a:p>
            <a:r>
              <a:rPr lang="bn-IN" sz="2400" dirty="0" smtClean="0">
                <a:solidFill>
                  <a:srgbClr val="C31BA3"/>
                </a:solidFill>
              </a:rPr>
              <a:t>     </a:t>
            </a:r>
            <a:r>
              <a:rPr lang="bn-IN" sz="2400" dirty="0" smtClean="0">
                <a:solidFill>
                  <a:srgbClr val="FF0000"/>
                </a:solidFill>
              </a:rPr>
              <a:t>২০/ সংখ্যালঘুর অধিকার</a:t>
            </a:r>
          </a:p>
          <a:p>
            <a:endParaRPr lang="bn-IN" sz="2400" dirty="0" smtClean="0">
              <a:solidFill>
                <a:srgbClr val="C31BA3"/>
              </a:solidFill>
            </a:endParaRPr>
          </a:p>
          <a:p>
            <a:r>
              <a:rPr lang="bn-IN" sz="2400" dirty="0" smtClean="0">
                <a:solidFill>
                  <a:srgbClr val="C31BA3"/>
                </a:solidFill>
              </a:rPr>
              <a:t>      ২১/সরকারিকর্মচারীদের     জনহিতকর মানসিকতা</a:t>
            </a:r>
          </a:p>
          <a:p>
            <a:endParaRPr lang="bn-IN" sz="2400" dirty="0" smtClean="0">
              <a:solidFill>
                <a:srgbClr val="C31BA3"/>
              </a:solidFill>
            </a:endParaRPr>
          </a:p>
          <a:p>
            <a:r>
              <a:rPr lang="bn-IN" sz="2400" dirty="0" smtClean="0">
                <a:solidFill>
                  <a:srgbClr val="C31BA3"/>
                </a:solidFill>
              </a:rPr>
              <a:t>      </a:t>
            </a:r>
            <a:r>
              <a:rPr lang="bn-IN" sz="2400" dirty="0" smtClean="0">
                <a:solidFill>
                  <a:srgbClr val="FF0000"/>
                </a:solidFill>
              </a:rPr>
              <a:t>২২/ মৌলিক অধিকার ভোগের নিশ্চয়তা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4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914400" y="838200"/>
            <a:ext cx="1371600" cy="5334000"/>
          </a:xfrm>
          <a:prstGeom prst="homePlate">
            <a:avLst/>
          </a:prstGeom>
          <a:solidFill>
            <a:srgbClr val="F5A9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</a:t>
            </a:r>
          </a:p>
          <a:p>
            <a:pPr algn="ctr"/>
            <a:r>
              <a:rPr lang="bn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ন্য</a:t>
            </a:r>
          </a:p>
          <a:p>
            <a:pPr algn="ctr"/>
            <a:r>
              <a:rPr lang="bn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বা</a:t>
            </a:r>
          </a:p>
          <a:p>
            <a:pPr algn="ctr"/>
            <a:r>
              <a:rPr lang="bn-I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10-Point Star 3"/>
          <p:cNvSpPr/>
          <p:nvPr/>
        </p:nvSpPr>
        <p:spPr>
          <a:xfrm>
            <a:off x="2667000" y="838200"/>
            <a:ext cx="6248400" cy="5638800"/>
          </a:xfrm>
          <a:prstGeom prst="star10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solidFill>
                <a:srgbClr val="FF0066"/>
              </a:solidFill>
            </a:endParaRPr>
          </a:p>
          <a:p>
            <a:pPr algn="ctr"/>
            <a:endParaRPr lang="bn-IN" sz="3600" dirty="0">
              <a:solidFill>
                <a:srgbClr val="FF0066"/>
              </a:solidFill>
            </a:endParaRPr>
          </a:p>
          <a:p>
            <a:pPr algn="ctr"/>
            <a:r>
              <a:rPr lang="bn-IN" sz="3600" dirty="0" smtClean="0">
                <a:solidFill>
                  <a:srgbClr val="FF0066"/>
                </a:solidFill>
              </a:rPr>
              <a:t>হাসো এবং </a:t>
            </a:r>
          </a:p>
          <a:p>
            <a:pPr algn="ctr"/>
            <a:r>
              <a:rPr lang="bn-IN" sz="3600" dirty="0" smtClean="0">
                <a:solidFill>
                  <a:srgbClr val="FF0066"/>
                </a:solidFill>
              </a:rPr>
              <a:t>আনন্দে থাকো...</a:t>
            </a:r>
            <a:endParaRPr lang="en-US" sz="36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533400" y="533400"/>
            <a:ext cx="8001000" cy="5867400"/>
          </a:xfrm>
          <a:prstGeom prst="frame">
            <a:avLst/>
          </a:prstGeo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5900" y="1204942"/>
            <a:ext cx="60960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পাঠ পরিচিতি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FF33CC"/>
                </a:solidFill>
              </a:rPr>
              <a:t>বিষয়ঃ পৌরনীতি ও সুশাসন</a:t>
            </a:r>
          </a:p>
          <a:p>
            <a:endParaRPr lang="bn-IN" sz="3200" dirty="0" smtClean="0">
              <a:solidFill>
                <a:srgbClr val="FF33CC"/>
              </a:solidFill>
            </a:endParaRPr>
          </a:p>
          <a:p>
            <a:r>
              <a:rPr lang="bn-IN" sz="3200" dirty="0" smtClean="0">
                <a:solidFill>
                  <a:srgbClr val="FF33CC"/>
                </a:solidFill>
              </a:rPr>
              <a:t>অধ্যায়ঃ সপ্তম</a:t>
            </a:r>
          </a:p>
          <a:p>
            <a:endParaRPr lang="bn-IN" sz="3200" dirty="0" smtClean="0">
              <a:solidFill>
                <a:srgbClr val="FF33CC"/>
              </a:solidFill>
            </a:endParaRPr>
          </a:p>
          <a:p>
            <a:r>
              <a:rPr lang="bn-IN" sz="3200" dirty="0" smtClean="0">
                <a:solidFill>
                  <a:srgbClr val="FF33CC"/>
                </a:solidFill>
              </a:rPr>
              <a:t>অধ্যায়ের নামঃ সরকার কাঠামো </a:t>
            </a:r>
          </a:p>
          <a:p>
            <a:endParaRPr lang="bn-IN" sz="3200" dirty="0" smtClean="0">
              <a:solidFill>
                <a:srgbClr val="FF33CC"/>
              </a:solidFill>
            </a:endParaRPr>
          </a:p>
          <a:p>
            <a:r>
              <a:rPr lang="bn-IN" sz="3200" dirty="0" smtClean="0">
                <a:solidFill>
                  <a:srgbClr val="FF33CC"/>
                </a:solidFill>
              </a:rPr>
              <a:t>আজকের পাঠঃ গণতন্ত্র</a:t>
            </a:r>
          </a:p>
        </p:txBody>
      </p:sp>
    </p:spTree>
    <p:extLst>
      <p:ext uri="{BB962C8B-B14F-4D97-AF65-F5344CB8AC3E}">
        <p14:creationId xmlns:p14="http://schemas.microsoft.com/office/powerpoint/2010/main" val="86263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762000" y="2209800"/>
            <a:ext cx="3429000" cy="3657600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66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5257800" y="2209800"/>
            <a:ext cx="3200400" cy="3657600"/>
          </a:xfrm>
          <a:prstGeom prst="round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riped Right Arrow 3"/>
          <p:cNvSpPr/>
          <p:nvPr/>
        </p:nvSpPr>
        <p:spPr>
          <a:xfrm>
            <a:off x="609600" y="304800"/>
            <a:ext cx="8305800" cy="1371600"/>
          </a:xfrm>
          <a:prstGeom prst="stripedRightArrow">
            <a:avLst/>
          </a:prstGeom>
          <a:ln>
            <a:solidFill>
              <a:srgbClr val="D636DA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C31BA3"/>
                </a:solidFill>
              </a:rPr>
              <a:t>নিচের ছবিগুলোর মাধ্যমে তোমরা কি বুঝতে পারছো?</a:t>
            </a:r>
            <a:endParaRPr lang="en-US" sz="2400" dirty="0">
              <a:solidFill>
                <a:srgbClr val="C31B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2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tored Data 1"/>
          <p:cNvSpPr/>
          <p:nvPr/>
        </p:nvSpPr>
        <p:spPr>
          <a:xfrm>
            <a:off x="997527" y="471055"/>
            <a:ext cx="5250873" cy="824345"/>
          </a:xfrm>
          <a:prstGeom prst="flowChartOnlineStorage">
            <a:avLst/>
          </a:prstGeom>
          <a:ln w="76200">
            <a:solidFill>
              <a:srgbClr val="99FF66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66"/>
                </a:solidFill>
              </a:rPr>
              <a:t>আজকের পাঠ</a:t>
            </a:r>
            <a:endParaRPr lang="en-US" sz="2800" dirty="0">
              <a:solidFill>
                <a:srgbClr val="FF0066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838200" y="1752600"/>
            <a:ext cx="7391400" cy="45720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6600FF"/>
                </a:solidFill>
              </a:rPr>
              <a:t>গণতন্ত্রের গুণাবলি ,দোষাবলি</a:t>
            </a:r>
          </a:p>
          <a:p>
            <a:pPr algn="ctr"/>
            <a:r>
              <a:rPr lang="bn-IN" sz="3600" dirty="0" smtClean="0">
                <a:solidFill>
                  <a:srgbClr val="6600FF"/>
                </a:solidFill>
              </a:rPr>
              <a:t>ও সাফল্যের শর্তাবলি</a:t>
            </a:r>
            <a:endParaRPr lang="en-US" sz="36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6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667000" y="152400"/>
            <a:ext cx="4191000" cy="990600"/>
          </a:xfrm>
          <a:prstGeom prst="leftRightArrow">
            <a:avLst/>
          </a:prstGeom>
          <a:solidFill>
            <a:srgbClr val="EC5A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51E5F5"/>
                </a:solidFill>
              </a:rPr>
              <a:t>শিখনফল</a:t>
            </a:r>
            <a:endParaRPr lang="en-US" sz="3200" dirty="0">
              <a:solidFill>
                <a:srgbClr val="51E5F5"/>
              </a:solidFill>
            </a:endParaRPr>
          </a:p>
        </p:txBody>
      </p:sp>
      <p:sp>
        <p:nvSpPr>
          <p:cNvPr id="3" name="Plaque 2"/>
          <p:cNvSpPr/>
          <p:nvPr/>
        </p:nvSpPr>
        <p:spPr>
          <a:xfrm>
            <a:off x="381000" y="1295400"/>
            <a:ext cx="8382000" cy="5257800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77077A"/>
                </a:solidFill>
              </a:rPr>
              <a:t>এই পাঠ শেষে শিক্ষার্থীরাঃ</a:t>
            </a:r>
          </a:p>
          <a:p>
            <a:endParaRPr lang="bn-IN" sz="2400" dirty="0" smtClean="0">
              <a:solidFill>
                <a:srgbClr val="77077A"/>
              </a:solidFill>
            </a:endParaRPr>
          </a:p>
          <a:p>
            <a:r>
              <a:rPr lang="en-US" sz="2400" dirty="0" smtClean="0">
                <a:solidFill>
                  <a:srgbClr val="77077A"/>
                </a:solidFill>
              </a:rPr>
              <a:t>১</a:t>
            </a:r>
            <a:r>
              <a:rPr lang="bn-IN" sz="2400" dirty="0" smtClean="0">
                <a:solidFill>
                  <a:srgbClr val="77077A"/>
                </a:solidFill>
              </a:rPr>
              <a:t>/  </a:t>
            </a:r>
            <a:r>
              <a:rPr lang="bn-IN" sz="2400" dirty="0" smtClean="0">
                <a:solidFill>
                  <a:srgbClr val="77077A"/>
                </a:solidFill>
              </a:rPr>
              <a:t>গণতন্ত্রের গুণাবলি বিশ্লেষণ করতে পারবে</a:t>
            </a:r>
            <a:r>
              <a:rPr lang="bn-IN" sz="2400" dirty="0" smtClean="0">
                <a:solidFill>
                  <a:srgbClr val="77077A"/>
                </a:solidFill>
              </a:rPr>
              <a:t>।</a:t>
            </a:r>
            <a:endParaRPr lang="en-US" sz="2400" dirty="0" smtClean="0">
              <a:solidFill>
                <a:srgbClr val="77077A"/>
              </a:solidFill>
            </a:endParaRPr>
          </a:p>
          <a:p>
            <a:endParaRPr lang="bn-IN" sz="2400" dirty="0" smtClean="0">
              <a:solidFill>
                <a:srgbClr val="77077A"/>
              </a:solidFill>
            </a:endParaRPr>
          </a:p>
          <a:p>
            <a:r>
              <a:rPr lang="en-US" sz="2400" dirty="0">
                <a:solidFill>
                  <a:srgbClr val="77077A"/>
                </a:solidFill>
              </a:rPr>
              <a:t>২</a:t>
            </a:r>
            <a:r>
              <a:rPr lang="bn-IN" sz="2400" dirty="0" smtClean="0">
                <a:solidFill>
                  <a:srgbClr val="77077A"/>
                </a:solidFill>
              </a:rPr>
              <a:t>/  </a:t>
            </a:r>
            <a:r>
              <a:rPr lang="bn-IN" sz="2400" dirty="0" smtClean="0">
                <a:solidFill>
                  <a:srgbClr val="77077A"/>
                </a:solidFill>
              </a:rPr>
              <a:t>গণতন্ত্রের ক্রটিসমূহ বর্ণ্না করতে পারবে</a:t>
            </a:r>
            <a:r>
              <a:rPr lang="bn-IN" sz="2400" dirty="0" smtClean="0">
                <a:solidFill>
                  <a:srgbClr val="77077A"/>
                </a:solidFill>
              </a:rPr>
              <a:t>।</a:t>
            </a:r>
            <a:endParaRPr lang="en-US" sz="2400" dirty="0" smtClean="0">
              <a:solidFill>
                <a:srgbClr val="77077A"/>
              </a:solidFill>
            </a:endParaRPr>
          </a:p>
          <a:p>
            <a:endParaRPr lang="bn-IN" sz="2400" dirty="0" smtClean="0">
              <a:solidFill>
                <a:srgbClr val="77077A"/>
              </a:solidFill>
            </a:endParaRPr>
          </a:p>
          <a:p>
            <a:r>
              <a:rPr lang="en-US" sz="2400" dirty="0">
                <a:solidFill>
                  <a:srgbClr val="77077A"/>
                </a:solidFill>
              </a:rPr>
              <a:t>৩</a:t>
            </a:r>
            <a:r>
              <a:rPr lang="bn-IN" sz="2400" dirty="0" smtClean="0">
                <a:solidFill>
                  <a:srgbClr val="77077A"/>
                </a:solidFill>
              </a:rPr>
              <a:t>/  </a:t>
            </a:r>
            <a:r>
              <a:rPr lang="bn-IN" sz="2400" dirty="0" smtClean="0">
                <a:solidFill>
                  <a:srgbClr val="77077A"/>
                </a:solidFill>
              </a:rPr>
              <a:t>গণতন্ত্রের সাফল্যের শর্তাবলি ব্যাখ্যা করতে পারবে।</a:t>
            </a:r>
            <a:endParaRPr lang="en-US" sz="2400" dirty="0">
              <a:solidFill>
                <a:srgbClr val="770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8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803564"/>
            <a:ext cx="5756564" cy="4038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381000" y="381000"/>
            <a:ext cx="1524000" cy="59436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51E5F5"/>
                </a:solidFill>
              </a:rPr>
              <a:t>গ</a:t>
            </a:r>
          </a:p>
          <a:p>
            <a:pPr algn="ctr"/>
            <a:r>
              <a:rPr lang="bn-IN" sz="3200" dirty="0" smtClean="0">
                <a:solidFill>
                  <a:srgbClr val="51E5F5"/>
                </a:solidFill>
              </a:rPr>
              <a:t>ণ</a:t>
            </a:r>
          </a:p>
          <a:p>
            <a:pPr algn="ctr"/>
            <a:r>
              <a:rPr lang="bn-IN" sz="3200" dirty="0" smtClean="0">
                <a:solidFill>
                  <a:srgbClr val="51E5F5"/>
                </a:solidFill>
              </a:rPr>
              <a:t>ত</a:t>
            </a:r>
          </a:p>
          <a:p>
            <a:pPr algn="ctr"/>
            <a:r>
              <a:rPr lang="bn-IN" sz="3200" dirty="0" smtClean="0">
                <a:solidFill>
                  <a:srgbClr val="51E5F5"/>
                </a:solidFill>
              </a:rPr>
              <a:t>ন্ত্রে</a:t>
            </a:r>
          </a:p>
          <a:p>
            <a:pPr algn="ctr"/>
            <a:r>
              <a:rPr lang="bn-IN" sz="3200" dirty="0" smtClean="0">
                <a:solidFill>
                  <a:srgbClr val="51E5F5"/>
                </a:solidFill>
              </a:rPr>
              <a:t>র </a:t>
            </a:r>
          </a:p>
          <a:p>
            <a:pPr algn="ctr"/>
            <a:endParaRPr lang="bn-IN" sz="3200" dirty="0">
              <a:solidFill>
                <a:srgbClr val="51E5F5"/>
              </a:solidFill>
            </a:endParaRPr>
          </a:p>
          <a:p>
            <a:pPr algn="ctr"/>
            <a:r>
              <a:rPr lang="bn-IN" sz="3200" dirty="0" smtClean="0">
                <a:solidFill>
                  <a:srgbClr val="51E5F5"/>
                </a:solidFill>
              </a:rPr>
              <a:t>গু</a:t>
            </a:r>
          </a:p>
          <a:p>
            <a:pPr algn="ctr"/>
            <a:r>
              <a:rPr lang="bn-IN" sz="3200" dirty="0">
                <a:solidFill>
                  <a:srgbClr val="51E5F5"/>
                </a:solidFill>
              </a:rPr>
              <a:t>ণ</a:t>
            </a:r>
            <a:endParaRPr lang="en-US" sz="3200" dirty="0">
              <a:solidFill>
                <a:srgbClr val="51E5F5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505200" y="5105400"/>
            <a:ext cx="3886200" cy="9144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66"/>
                </a:solidFill>
              </a:rPr>
              <a:t>দেশপ্রেম বৃদ্ধিতে সহায়ক</a:t>
            </a:r>
            <a:endParaRPr lang="en-US" sz="2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838200"/>
            <a:ext cx="5756564" cy="4038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381000" y="381000"/>
            <a:ext cx="1524000" cy="59436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গ</a:t>
            </a:r>
          </a:p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ণ</a:t>
            </a:r>
          </a:p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ত</a:t>
            </a:r>
          </a:p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ন্ত্রে</a:t>
            </a:r>
          </a:p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র</a:t>
            </a:r>
          </a:p>
          <a:p>
            <a:pPr algn="ctr"/>
            <a:endParaRPr lang="bn-IN" sz="2800" dirty="0">
              <a:solidFill>
                <a:srgbClr val="0070C0"/>
              </a:solidFill>
            </a:endParaRPr>
          </a:p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গু</a:t>
            </a:r>
          </a:p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ণ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505200" y="5105400"/>
            <a:ext cx="4343400" cy="7620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66"/>
                </a:solidFill>
              </a:rPr>
              <a:t>ব্যক্তিত্ত্ব বিকাশের সুযোগ</a:t>
            </a:r>
            <a:endParaRPr lang="en-US" sz="2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1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838200"/>
            <a:ext cx="6096000" cy="4267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381000" y="381000"/>
            <a:ext cx="1524000" cy="5943600"/>
          </a:xfrm>
          <a:prstGeom prst="up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গ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ণ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ত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ন্ত্রে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র</a:t>
            </a:r>
          </a:p>
          <a:p>
            <a:pPr algn="ctr"/>
            <a:endParaRPr lang="bn-IN" sz="2800" dirty="0">
              <a:solidFill>
                <a:srgbClr val="002060"/>
              </a:solidFill>
            </a:endParaRP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গু</a:t>
            </a:r>
          </a:p>
          <a:p>
            <a:pPr algn="ctr"/>
            <a:r>
              <a:rPr lang="bn-IN" sz="2800" dirty="0">
                <a:solidFill>
                  <a:srgbClr val="002060"/>
                </a:solidFill>
              </a:rPr>
              <a:t>ণ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971800" y="5472545"/>
            <a:ext cx="5299364" cy="8382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66"/>
                </a:solidFill>
              </a:rPr>
              <a:t>রাষ্ট্র পরিচালনায় সকলের অংশগ্রহণ</a:t>
            </a:r>
            <a:endParaRPr lang="en-US" sz="2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1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409</Words>
  <Application>Microsoft Office PowerPoint</Application>
  <PresentationFormat>On-screen Show (4:3)</PresentationFormat>
  <Paragraphs>198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54</cp:revision>
  <dcterms:created xsi:type="dcterms:W3CDTF">2020-07-07T15:00:17Z</dcterms:created>
  <dcterms:modified xsi:type="dcterms:W3CDTF">2020-09-20T09:58:08Z</dcterms:modified>
</cp:coreProperties>
</file>