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sldIdLst>
    <p:sldId id="259" r:id="rId3"/>
    <p:sldId id="270" r:id="rId4"/>
    <p:sldId id="272" r:id="rId5"/>
    <p:sldId id="256" r:id="rId6"/>
    <p:sldId id="273" r:id="rId7"/>
    <p:sldId id="264" r:id="rId8"/>
    <p:sldId id="257" r:id="rId9"/>
    <p:sldId id="258" r:id="rId10"/>
    <p:sldId id="261" r:id="rId11"/>
    <p:sldId id="260" r:id="rId12"/>
    <p:sldId id="276" r:id="rId13"/>
    <p:sldId id="265" r:id="rId14"/>
    <p:sldId id="269" r:id="rId15"/>
    <p:sldId id="268" r:id="rId16"/>
    <p:sldId id="266" r:id="rId17"/>
    <p:sldId id="277" r:id="rId18"/>
    <p:sldId id="274" r:id="rId19"/>
    <p:sldId id="275" r:id="rId20"/>
    <p:sldId id="267" r:id="rId21"/>
    <p:sldId id="27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4610-8CF1-4DB2-B785-7AB6B6C94578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FA2A8-3E79-43E8-BB1A-34552FC23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918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4610-8CF1-4DB2-B785-7AB6B6C94578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FA2A8-3E79-43E8-BB1A-34552FC23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824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4610-8CF1-4DB2-B785-7AB6B6C94578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FA2A8-3E79-43E8-BB1A-34552FC23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990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4610-8CF1-4DB2-B785-7AB6B6C94578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FA2A8-3E79-43E8-BB1A-34552FC236D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3754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4610-8CF1-4DB2-B785-7AB6B6C94578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FA2A8-3E79-43E8-BB1A-34552FC23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42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4610-8CF1-4DB2-B785-7AB6B6C94578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FA2A8-3E79-43E8-BB1A-34552FC23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97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4610-8CF1-4DB2-B785-7AB6B6C94578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FA2A8-3E79-43E8-BB1A-34552FC23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648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4610-8CF1-4DB2-B785-7AB6B6C94578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FA2A8-3E79-43E8-BB1A-34552FC23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1938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4610-8CF1-4DB2-B785-7AB6B6C94578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FA2A8-3E79-43E8-BB1A-34552FC23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528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4610-8CF1-4DB2-B785-7AB6B6C94578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FA2A8-3E79-43E8-BB1A-34552FC23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2832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4610-8CF1-4DB2-B785-7AB6B6C94578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FA2A8-3E79-43E8-BB1A-34552FC23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4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4610-8CF1-4DB2-B785-7AB6B6C94578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FA2A8-3E79-43E8-BB1A-34552FC23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551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4610-8CF1-4DB2-B785-7AB6B6C94578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FA2A8-3E79-43E8-BB1A-34552FC23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805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4610-8CF1-4DB2-B785-7AB6B6C94578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FA2A8-3E79-43E8-BB1A-34552FC23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3194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4610-8CF1-4DB2-B785-7AB6B6C94578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FA2A8-3E79-43E8-BB1A-34552FC23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648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4610-8CF1-4DB2-B785-7AB6B6C94578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FA2A8-3E79-43E8-BB1A-34552FC23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4782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4610-8CF1-4DB2-B785-7AB6B6C94578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FA2A8-3E79-43E8-BB1A-34552FC23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933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4610-8CF1-4DB2-B785-7AB6B6C94578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FA2A8-3E79-43E8-BB1A-34552FC23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188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4610-8CF1-4DB2-B785-7AB6B6C94578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FA2A8-3E79-43E8-BB1A-34552FC23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2239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4610-8CF1-4DB2-B785-7AB6B6C94578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FA2A8-3E79-43E8-BB1A-34552FC23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3258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4610-8CF1-4DB2-B785-7AB6B6C94578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FA2A8-3E79-43E8-BB1A-34552FC236D4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36955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4610-8CF1-4DB2-B785-7AB6B6C94578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FA2A8-3E79-43E8-BB1A-34552FC23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741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4610-8CF1-4DB2-B785-7AB6B6C94578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FA2A8-3E79-43E8-BB1A-34552FC23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6455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4610-8CF1-4DB2-B785-7AB6B6C94578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FA2A8-3E79-43E8-BB1A-34552FC236D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25920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4610-8CF1-4DB2-B785-7AB6B6C94578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FA2A8-3E79-43E8-BB1A-34552FC23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2727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4610-8CF1-4DB2-B785-7AB6B6C94578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FA2A8-3E79-43E8-BB1A-34552FC23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7390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4610-8CF1-4DB2-B785-7AB6B6C94578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FA2A8-3E79-43E8-BB1A-34552FC23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73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4610-8CF1-4DB2-B785-7AB6B6C94578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FA2A8-3E79-43E8-BB1A-34552FC23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442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4610-8CF1-4DB2-B785-7AB6B6C94578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FA2A8-3E79-43E8-BB1A-34552FC23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24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4610-8CF1-4DB2-B785-7AB6B6C94578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FA2A8-3E79-43E8-BB1A-34552FC23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45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4610-8CF1-4DB2-B785-7AB6B6C94578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FA2A8-3E79-43E8-BB1A-34552FC23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94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4610-8CF1-4DB2-B785-7AB6B6C94578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FA2A8-3E79-43E8-BB1A-34552FC23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074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4610-8CF1-4DB2-B785-7AB6B6C94578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FA2A8-3E79-43E8-BB1A-34552FC23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109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A074610-8CF1-4DB2-B785-7AB6B6C94578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FA2A8-3E79-43E8-BB1A-34552FC23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6696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74610-8CF1-4DB2-B785-7AB6B6C94578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80FA2A8-3E79-43E8-BB1A-34552FC23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78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tm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jpeg"/><Relationship Id="rId7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D9AFE07-3341-43B8-8B82-634536047D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3111" r="1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B27DD78-1277-4FAB-AE8C-F75B33825A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39" y="271538"/>
            <a:ext cx="11194473" cy="6179127"/>
          </a:xfrm>
          <a:prstGeom prst="rect">
            <a:avLst/>
          </a:prstGeom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66BED145-89A5-42E0-B6B2-7D5E7EF82F19}"/>
              </a:ext>
            </a:extLst>
          </p:cNvPr>
          <p:cNvSpPr txBox="1"/>
          <p:nvPr/>
        </p:nvSpPr>
        <p:spPr>
          <a:xfrm>
            <a:off x="916852" y="660736"/>
            <a:ext cx="102860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6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 ক্লাসে সবাইকে ফুলের শুভেচ্ছা</a:t>
            </a:r>
            <a:endParaRPr lang="en-US" sz="6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5019D3-3A24-4F61-834B-B08EFEF4CE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516" y="946045"/>
            <a:ext cx="2078182" cy="5712663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FC02F073-4FDA-4A27-BD58-4FC355B3F63F}"/>
              </a:ext>
            </a:extLst>
          </p:cNvPr>
          <p:cNvSpPr/>
          <p:nvPr/>
        </p:nvSpPr>
        <p:spPr>
          <a:xfrm>
            <a:off x="0" y="0"/>
            <a:ext cx="12298017" cy="6858000"/>
          </a:xfrm>
          <a:prstGeom prst="frame">
            <a:avLst>
              <a:gd name="adj1" fmla="val 3804"/>
            </a:avLst>
          </a:prstGeom>
          <a:ln w="5715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FD39F7-E0FC-4F56-83E2-576C0F9B18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53" y="992937"/>
            <a:ext cx="2078182" cy="571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615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BE09B6-049D-4B85-A41D-7547BD7F79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1" t="2481" r="3403"/>
          <a:stretch/>
        </p:blipFill>
        <p:spPr>
          <a:xfrm>
            <a:off x="383821" y="1941689"/>
            <a:ext cx="5892801" cy="42784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21668C-608A-4BED-991D-1CD53D0EE7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8"/>
          <a:stretch/>
        </p:blipFill>
        <p:spPr>
          <a:xfrm>
            <a:off x="6186312" y="1907822"/>
            <a:ext cx="5576710" cy="4233333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D9D869D7-7F53-448F-AFDD-0B9B0EF37A2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86"/>
            </a:avLst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58ADB6-D4B3-4720-8185-4C94C4750A0B}"/>
              </a:ext>
            </a:extLst>
          </p:cNvPr>
          <p:cNvSpPr/>
          <p:nvPr/>
        </p:nvSpPr>
        <p:spPr>
          <a:xfrm>
            <a:off x="2845619" y="528935"/>
            <a:ext cx="512351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60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আর্দশ পাঠ </a:t>
            </a:r>
            <a:endParaRPr lang="en-US" sz="60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4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5FD302-201A-4D72-8570-358677311F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3111" r="1" b="1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E77462E-47DE-479F-BF3B-E1B4C7E9D3E1}"/>
              </a:ext>
            </a:extLst>
          </p:cNvPr>
          <p:cNvSpPr/>
          <p:nvPr/>
        </p:nvSpPr>
        <p:spPr>
          <a:xfrm>
            <a:off x="2287681" y="1070802"/>
            <a:ext cx="700704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6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শিক্ষার্থীর মিলিত পাঠ</a:t>
            </a:r>
            <a:endParaRPr lang="en-US" sz="6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561D58-8EB7-4A9F-908D-B4E5EE022E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8"/>
          <a:stretch/>
        </p:blipFill>
        <p:spPr>
          <a:xfrm>
            <a:off x="6175022" y="2111022"/>
            <a:ext cx="5813777" cy="42333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487E77-4704-4855-85F1-79EFFD8F18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1" t="2481" r="3403"/>
          <a:stretch/>
        </p:blipFill>
        <p:spPr>
          <a:xfrm>
            <a:off x="259643" y="2111023"/>
            <a:ext cx="5892801" cy="427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5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0D034B-BCFA-49B8-B514-C464D9B2FADE}"/>
              </a:ext>
            </a:extLst>
          </p:cNvPr>
          <p:cNvSpPr txBox="1"/>
          <p:nvPr/>
        </p:nvSpPr>
        <p:spPr>
          <a:xfrm>
            <a:off x="361243" y="936978"/>
            <a:ext cx="278835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জেদি</a:t>
            </a:r>
          </a:p>
          <a:p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পরাধীন</a:t>
            </a:r>
          </a:p>
          <a:p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দাপটে</a:t>
            </a:r>
          </a:p>
          <a:p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ডনকুস্তি</a:t>
            </a:r>
          </a:p>
          <a:p>
            <a:endParaRPr lang="bn-IN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অসিচালনা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EB4F54-8BEE-4258-8042-0B1AE27C61D4}"/>
              </a:ext>
            </a:extLst>
          </p:cNvPr>
          <p:cNvSpPr txBox="1"/>
          <p:nvPr/>
        </p:nvSpPr>
        <p:spPr>
          <a:xfrm>
            <a:off x="4515556" y="982134"/>
            <a:ext cx="4244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একগুয়ে ।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C61392-EBDA-4E94-95C7-244F2A9662F2}"/>
              </a:ext>
            </a:extLst>
          </p:cNvPr>
          <p:cNvSpPr txBox="1"/>
          <p:nvPr/>
        </p:nvSpPr>
        <p:spPr>
          <a:xfrm>
            <a:off x="4577643" y="1800578"/>
            <a:ext cx="3572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পরের অধীন  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4634CF-AE97-4281-BE3E-347CC6EDF652}"/>
              </a:ext>
            </a:extLst>
          </p:cNvPr>
          <p:cNvSpPr txBox="1"/>
          <p:nvPr/>
        </p:nvSpPr>
        <p:spPr>
          <a:xfrm>
            <a:off x="4605866" y="2743201"/>
            <a:ext cx="45268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প্রবল প্রতাপের সঙ্গে </a:t>
            </a:r>
            <a:r>
              <a:rPr lang="bn-IN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31854B-6A4D-47D5-A8BE-ACA1D0C3BA39}"/>
              </a:ext>
            </a:extLst>
          </p:cNvPr>
          <p:cNvSpPr txBox="1"/>
          <p:nvPr/>
        </p:nvSpPr>
        <p:spPr>
          <a:xfrm>
            <a:off x="4639733" y="3685823"/>
            <a:ext cx="69426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বুকডন দিয়ে শরীরচর্চা আর শারীরিক শক্তির পরীক্ষা। 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3CC260-D757-4F5D-B1A1-BBF2C6D94D6C}"/>
              </a:ext>
            </a:extLst>
          </p:cNvPr>
          <p:cNvSpPr txBox="1"/>
          <p:nvPr/>
        </p:nvSpPr>
        <p:spPr>
          <a:xfrm>
            <a:off x="4521198" y="5480758"/>
            <a:ext cx="6383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তলোয়ার নিয়ে যুদ্ধ করার বিদ্যা।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46610558-0403-4018-BB47-05E7553479E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23"/>
            </a:avLst>
          </a:prstGeom>
          <a:ln w="57150"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C4E02A-425F-4145-88F7-4102013F7AD1}"/>
              </a:ext>
            </a:extLst>
          </p:cNvPr>
          <p:cNvSpPr txBox="1"/>
          <p:nvPr/>
        </p:nvSpPr>
        <p:spPr>
          <a:xfrm>
            <a:off x="1422399" y="259644"/>
            <a:ext cx="9256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এ পাঠ থেকে নতুন শব্দের অর্থ জেনে নেই। </a:t>
            </a:r>
            <a:endParaRPr lang="en-US" sz="40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76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A44791-B56A-4F41-AE3D-D3C940847556}"/>
              </a:ext>
            </a:extLst>
          </p:cNvPr>
          <p:cNvSpPr txBox="1"/>
          <p:nvPr/>
        </p:nvSpPr>
        <p:spPr>
          <a:xfrm>
            <a:off x="2109993" y="1667934"/>
            <a:ext cx="1122594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ঙ  গ</a:t>
            </a:r>
            <a:r>
              <a:rPr lang="bn-BD" sz="4800" dirty="0"/>
              <a:t> </a:t>
            </a:r>
            <a:endParaRPr lang="en-US" sz="4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258D37-64A6-470B-8E59-BA991E78DE40}"/>
              </a:ext>
            </a:extLst>
          </p:cNvPr>
          <p:cNvSpPr txBox="1"/>
          <p:nvPr/>
        </p:nvSpPr>
        <p:spPr>
          <a:xfrm>
            <a:off x="2102782" y="2544786"/>
            <a:ext cx="1150465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ষ   ঠ </a:t>
            </a:r>
            <a:r>
              <a:rPr lang="bn-BD" sz="4800" b="1" dirty="0"/>
              <a:t> </a:t>
            </a:r>
            <a:endParaRPr lang="en-US" sz="4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6EB843-7E9B-436B-8445-5F8DF9152062}"/>
              </a:ext>
            </a:extLst>
          </p:cNvPr>
          <p:cNvSpPr txBox="1"/>
          <p:nvPr/>
        </p:nvSpPr>
        <p:spPr>
          <a:xfrm>
            <a:off x="2097267" y="3412552"/>
            <a:ext cx="1165222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  ষ</a:t>
            </a:r>
            <a:r>
              <a:rPr lang="bn-BD" sz="4800" dirty="0"/>
              <a:t> </a:t>
            </a:r>
            <a:endParaRPr lang="en-US" sz="4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0C9792-A997-473B-9820-6A4F2F877251}"/>
              </a:ext>
            </a:extLst>
          </p:cNvPr>
          <p:cNvSpPr txBox="1"/>
          <p:nvPr/>
        </p:nvSpPr>
        <p:spPr>
          <a:xfrm>
            <a:off x="361244" y="4419942"/>
            <a:ext cx="905971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</a:t>
            </a:r>
            <a:r>
              <a:rPr lang="bn-BD" sz="4800" b="1" dirty="0"/>
              <a:t> </a:t>
            </a:r>
            <a:endParaRPr lang="en-US" sz="4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9ADB01-9101-4830-86B7-225650834F51}"/>
              </a:ext>
            </a:extLst>
          </p:cNvPr>
          <p:cNvSpPr txBox="1"/>
          <p:nvPr/>
        </p:nvSpPr>
        <p:spPr>
          <a:xfrm>
            <a:off x="417688" y="2582116"/>
            <a:ext cx="866969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ষ্ঠ</a:t>
            </a:r>
            <a:r>
              <a:rPr lang="bn-BD" sz="4800" b="1" dirty="0"/>
              <a:t> </a:t>
            </a:r>
            <a:endParaRPr lang="en-US" sz="4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2DD479-CF51-4287-A1A2-BDE6EBDA6301}"/>
              </a:ext>
            </a:extLst>
          </p:cNvPr>
          <p:cNvSpPr txBox="1"/>
          <p:nvPr/>
        </p:nvSpPr>
        <p:spPr>
          <a:xfrm>
            <a:off x="357338" y="3525440"/>
            <a:ext cx="904741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</a:t>
            </a:r>
            <a:r>
              <a:rPr lang="bn-BD" sz="4800" dirty="0"/>
              <a:t> </a:t>
            </a:r>
            <a:endParaRPr lang="en-US" sz="4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E02C7F-41FE-40A2-8A50-66004B3ADD38}"/>
              </a:ext>
            </a:extLst>
          </p:cNvPr>
          <p:cNvSpPr txBox="1"/>
          <p:nvPr/>
        </p:nvSpPr>
        <p:spPr>
          <a:xfrm>
            <a:off x="402494" y="1667933"/>
            <a:ext cx="87145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ঙ্গ</a:t>
            </a:r>
            <a:r>
              <a:rPr lang="bn-BD" sz="4800" dirty="0"/>
              <a:t> </a:t>
            </a:r>
            <a:endParaRPr lang="en-US" sz="4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78A32C-6D31-4C87-9B3F-E129DC8F6DBA}"/>
              </a:ext>
            </a:extLst>
          </p:cNvPr>
          <p:cNvSpPr txBox="1"/>
          <p:nvPr/>
        </p:nvSpPr>
        <p:spPr>
          <a:xfrm>
            <a:off x="2074128" y="4345578"/>
            <a:ext cx="1207777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   ত</a:t>
            </a:r>
            <a:r>
              <a:rPr lang="bn-BD" sz="4800" dirty="0"/>
              <a:t> </a:t>
            </a:r>
            <a:endParaRPr lang="en-US" sz="4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01EC17-AC31-40CC-9C4A-40BF1FE5295A}"/>
              </a:ext>
            </a:extLst>
          </p:cNvPr>
          <p:cNvSpPr txBox="1"/>
          <p:nvPr/>
        </p:nvSpPr>
        <p:spPr>
          <a:xfrm>
            <a:off x="3476978" y="2551289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বলিষ্ঠ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0D7AA7-680A-42CF-AEA1-10D9A94A6568}"/>
              </a:ext>
            </a:extLst>
          </p:cNvPr>
          <p:cNvSpPr txBox="1"/>
          <p:nvPr/>
        </p:nvSpPr>
        <p:spPr>
          <a:xfrm>
            <a:off x="5525908" y="3471334"/>
            <a:ext cx="5040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ক্ষমতার অপব্যবহার করোনা।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080F80-38EF-4B12-95E1-91696AFFFA95}"/>
              </a:ext>
            </a:extLst>
          </p:cNvPr>
          <p:cNvSpPr txBox="1"/>
          <p:nvPr/>
        </p:nvSpPr>
        <p:spPr>
          <a:xfrm>
            <a:off x="3657599" y="4470401"/>
            <a:ext cx="1422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কুস্তি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85D552-F157-4972-BF82-21BA1C02CF4B}"/>
              </a:ext>
            </a:extLst>
          </p:cNvPr>
          <p:cNvSpPr txBox="1"/>
          <p:nvPr/>
        </p:nvSpPr>
        <p:spPr>
          <a:xfrm>
            <a:off x="282222" y="5531556"/>
            <a:ext cx="1049865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ক্ত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5E4781-400A-4AA4-9BD3-482675090BAB}"/>
              </a:ext>
            </a:extLst>
          </p:cNvPr>
          <p:cNvSpPr txBox="1"/>
          <p:nvPr/>
        </p:nvSpPr>
        <p:spPr>
          <a:xfrm>
            <a:off x="2026356" y="5514622"/>
            <a:ext cx="1049865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  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944C15-2EED-4C0F-A78D-13DC4369D1D9}"/>
              </a:ext>
            </a:extLst>
          </p:cNvPr>
          <p:cNvSpPr txBox="1"/>
          <p:nvPr/>
        </p:nvSpPr>
        <p:spPr>
          <a:xfrm>
            <a:off x="3629376" y="5514623"/>
            <a:ext cx="1422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রক্তের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E915D8-4A17-48F9-9F10-C86797B6F2CE}"/>
              </a:ext>
            </a:extLst>
          </p:cNvPr>
          <p:cNvSpPr txBox="1"/>
          <p:nvPr/>
        </p:nvSpPr>
        <p:spPr>
          <a:xfrm>
            <a:off x="3465687" y="3510845"/>
            <a:ext cx="1727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ক্ষমতা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0CEFE50-9C19-4EE2-81C9-C8CC7B1523D9}"/>
              </a:ext>
            </a:extLst>
          </p:cNvPr>
          <p:cNvSpPr txBox="1"/>
          <p:nvPr/>
        </p:nvSpPr>
        <p:spPr>
          <a:xfrm>
            <a:off x="5734755" y="2681111"/>
            <a:ext cx="62314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তিতুমীর ছিলেন বলিষ্ঠ দেহের অধিকারী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3984D5-7727-4486-8BF7-49B4B09D1251}"/>
              </a:ext>
            </a:extLst>
          </p:cNvPr>
          <p:cNvSpPr txBox="1"/>
          <p:nvPr/>
        </p:nvSpPr>
        <p:spPr>
          <a:xfrm>
            <a:off x="5212030" y="5307741"/>
            <a:ext cx="5779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শহিদের রক্তের বিনিময়ে আমরা স্বাধীন্তা পেয়েছি। 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5D80659-78C1-42C0-90FD-8981FCC869BA}"/>
              </a:ext>
            </a:extLst>
          </p:cNvPr>
          <p:cNvSpPr txBox="1"/>
          <p:nvPr/>
        </p:nvSpPr>
        <p:spPr>
          <a:xfrm>
            <a:off x="5576708" y="4334935"/>
            <a:ext cx="55880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কুস্তিতে তার সাতে তুলনা হয়না 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1FC002B-D706-405D-B0EC-7A96CB03797E}"/>
              </a:ext>
            </a:extLst>
          </p:cNvPr>
          <p:cNvSpPr txBox="1"/>
          <p:nvPr/>
        </p:nvSpPr>
        <p:spPr>
          <a:xfrm>
            <a:off x="3482623" y="1687689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প্রাঙ্গণ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16DDA22-426F-4F8C-AC10-F6E7526AE35F}"/>
              </a:ext>
            </a:extLst>
          </p:cNvPr>
          <p:cNvSpPr txBox="1"/>
          <p:nvPr/>
        </p:nvSpPr>
        <p:spPr>
          <a:xfrm>
            <a:off x="5441247" y="1659467"/>
            <a:ext cx="4583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স্কুল প্রাঙ্গণে  মেলা বসেছে।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84C4A71A-7FEF-4871-9F76-DFACEAE4700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5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C91D20-0ECF-4D69-B319-E17E871FD6EE}"/>
              </a:ext>
            </a:extLst>
          </p:cNvPr>
          <p:cNvSpPr txBox="1"/>
          <p:nvPr/>
        </p:nvSpPr>
        <p:spPr>
          <a:xfrm>
            <a:off x="1038578" y="959554"/>
            <a:ext cx="975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যুক্তবর্ণ ভেঙ্গে নতুন শব্দ  গঠন ও বাক্য তৈরি শিখি। </a:t>
            </a:r>
            <a:endParaRPr lang="en-US" sz="36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8D42A19-3487-481C-BFA2-8DB5769F8FDD}"/>
              </a:ext>
            </a:extLst>
          </p:cNvPr>
          <p:cNvSpPr/>
          <p:nvPr/>
        </p:nvSpPr>
        <p:spPr>
          <a:xfrm>
            <a:off x="4021447" y="280580"/>
            <a:ext cx="394850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800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29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8" grpId="0" animBg="1"/>
      <p:bldP spid="9" grpId="0" animBg="1"/>
      <p:bldP spid="14" grpId="0" animBg="1"/>
      <p:bldP spid="16" grpId="0" animBg="1"/>
      <p:bldP spid="5" grpId="0"/>
      <p:bldP spid="11" grpId="0"/>
      <p:bldP spid="12" grpId="0"/>
      <p:bldP spid="7" grpId="0" animBg="1"/>
      <p:bldP spid="15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1AF47A-A0F3-47AA-B6FB-2A9B001D7C18}"/>
              </a:ext>
            </a:extLst>
          </p:cNvPr>
          <p:cNvSpPr txBox="1"/>
          <p:nvPr/>
        </p:nvSpPr>
        <p:spPr>
          <a:xfrm>
            <a:off x="7571245" y="4750174"/>
            <a:ext cx="1538163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বেদনা</a:t>
            </a:r>
            <a:r>
              <a:rPr lang="bn-BD" sz="4800" b="1" dirty="0"/>
              <a:t> </a:t>
            </a:r>
            <a:endParaRPr lang="en-US" sz="4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36E135-18E2-474F-8879-8F1D1768C71D}"/>
              </a:ext>
            </a:extLst>
          </p:cNvPr>
          <p:cNvSpPr txBox="1"/>
          <p:nvPr/>
        </p:nvSpPr>
        <p:spPr>
          <a:xfrm>
            <a:off x="3502048" y="5713890"/>
            <a:ext cx="1897809" cy="707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শান্ত</a:t>
            </a:r>
            <a:r>
              <a:rPr lang="bn-BD" sz="4000" dirty="0"/>
              <a:t> </a:t>
            </a:r>
            <a:endParaRPr lang="en-US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D465C4-4D9C-4ACC-86D3-14A962BCDE3E}"/>
              </a:ext>
            </a:extLst>
          </p:cNvPr>
          <p:cNvSpPr txBox="1"/>
          <p:nvPr/>
        </p:nvSpPr>
        <p:spPr>
          <a:xfrm>
            <a:off x="7559956" y="2515396"/>
            <a:ext cx="1323739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জয়ী</a:t>
            </a:r>
            <a:r>
              <a:rPr lang="bn-BD" sz="4800" b="1" dirty="0"/>
              <a:t> </a:t>
            </a:r>
            <a:endParaRPr lang="en-US" sz="4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10F506-180C-4DCA-91A3-4540C82FA151}"/>
              </a:ext>
            </a:extLst>
          </p:cNvPr>
          <p:cNvSpPr txBox="1"/>
          <p:nvPr/>
        </p:nvSpPr>
        <p:spPr>
          <a:xfrm>
            <a:off x="7553709" y="3729034"/>
            <a:ext cx="1420263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সবল</a:t>
            </a:r>
            <a:r>
              <a:rPr lang="bn-BD" sz="4800" b="1" dirty="0"/>
              <a:t> </a:t>
            </a:r>
            <a:endParaRPr lang="en-US" sz="4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C5547D-1118-454A-8609-BAEDB30A217D}"/>
              </a:ext>
            </a:extLst>
          </p:cNvPr>
          <p:cNvSpPr txBox="1"/>
          <p:nvPr/>
        </p:nvSpPr>
        <p:spPr>
          <a:xfrm>
            <a:off x="3525103" y="414196"/>
            <a:ext cx="1795732" cy="830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পরাধীন </a:t>
            </a:r>
            <a:r>
              <a:rPr lang="bn-BD" sz="4800" b="1" dirty="0"/>
              <a:t> </a:t>
            </a:r>
            <a:endParaRPr lang="en-US" sz="4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B70CEA-92BE-4DE4-8334-EB2D3CB18C7E}"/>
              </a:ext>
            </a:extLst>
          </p:cNvPr>
          <p:cNvSpPr txBox="1"/>
          <p:nvPr/>
        </p:nvSpPr>
        <p:spPr>
          <a:xfrm>
            <a:off x="3496970" y="1475343"/>
            <a:ext cx="182386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তেতো</a:t>
            </a:r>
            <a:r>
              <a:rPr lang="bn-BD" sz="4800" dirty="0"/>
              <a:t> </a:t>
            </a:r>
            <a:endParaRPr lang="en-US" sz="4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48D8F2-AFE5-4AB9-A84F-C7444FD24026}"/>
              </a:ext>
            </a:extLst>
          </p:cNvPr>
          <p:cNvSpPr txBox="1"/>
          <p:nvPr/>
        </p:nvSpPr>
        <p:spPr>
          <a:xfrm>
            <a:off x="3493011" y="2608223"/>
            <a:ext cx="1827824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পরাস্ত</a:t>
            </a:r>
            <a:r>
              <a:rPr lang="bn-BD" sz="4800" b="1" dirty="0"/>
              <a:t> </a:t>
            </a:r>
            <a:endParaRPr lang="en-US" sz="4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A972EA-3F7B-48E6-9F55-57105BEBFA1E}"/>
              </a:ext>
            </a:extLst>
          </p:cNvPr>
          <p:cNvSpPr txBox="1"/>
          <p:nvPr/>
        </p:nvSpPr>
        <p:spPr>
          <a:xfrm>
            <a:off x="3493012" y="3755271"/>
            <a:ext cx="1827824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দুর্বল</a:t>
            </a:r>
            <a:r>
              <a:rPr lang="bn-BD" sz="4800" b="1" dirty="0"/>
              <a:t> </a:t>
            </a:r>
            <a:endParaRPr lang="en-US" sz="48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937807-E662-4607-88F5-1AA577040365}"/>
              </a:ext>
            </a:extLst>
          </p:cNvPr>
          <p:cNvSpPr txBox="1"/>
          <p:nvPr/>
        </p:nvSpPr>
        <p:spPr>
          <a:xfrm>
            <a:off x="7524886" y="330200"/>
            <a:ext cx="1573233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bn-BD" sz="4800" b="1" dirty="0"/>
              <a:t> </a:t>
            </a:r>
            <a:endParaRPr lang="en-US" sz="48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296110-1C65-4B6D-9A6E-CFE86A8E4A2E}"/>
              </a:ext>
            </a:extLst>
          </p:cNvPr>
          <p:cNvSpPr txBox="1"/>
          <p:nvPr/>
        </p:nvSpPr>
        <p:spPr>
          <a:xfrm>
            <a:off x="7559956" y="1419555"/>
            <a:ext cx="1573233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মিষ্টি</a:t>
            </a:r>
            <a:r>
              <a:rPr lang="bn-BD" sz="4800" b="1" dirty="0"/>
              <a:t> </a:t>
            </a:r>
            <a:endParaRPr lang="en-US" sz="48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A3A28A-94F9-4154-9B64-268B68C64F51}"/>
              </a:ext>
            </a:extLst>
          </p:cNvPr>
          <p:cNvSpPr txBox="1"/>
          <p:nvPr/>
        </p:nvSpPr>
        <p:spPr>
          <a:xfrm>
            <a:off x="3455659" y="4716307"/>
            <a:ext cx="193291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আনন্দ </a:t>
            </a:r>
            <a:r>
              <a:rPr lang="bn-BD" sz="4000" b="1" dirty="0"/>
              <a:t> </a:t>
            </a:r>
            <a:endParaRPr lang="en-US" sz="40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D77C94-9A08-47E3-9EB5-DA6A61571B15}"/>
              </a:ext>
            </a:extLst>
          </p:cNvPr>
          <p:cNvSpPr txBox="1"/>
          <p:nvPr/>
        </p:nvSpPr>
        <p:spPr>
          <a:xfrm>
            <a:off x="7553708" y="5789426"/>
            <a:ext cx="1774625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অশান্ত</a:t>
            </a:r>
            <a:r>
              <a:rPr lang="bn-BD" sz="4000" b="1" dirty="0"/>
              <a:t> </a:t>
            </a:r>
            <a:endParaRPr lang="en-US" sz="4000" b="1" dirty="0"/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94D058BC-D06E-497F-A49E-1E2D1421C9B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9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0DD329-C476-40B8-93C4-D827B63F1322}"/>
              </a:ext>
            </a:extLst>
          </p:cNvPr>
          <p:cNvSpPr txBox="1"/>
          <p:nvPr/>
        </p:nvSpPr>
        <p:spPr>
          <a:xfrm>
            <a:off x="519288" y="1840089"/>
            <a:ext cx="27883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বিপরীত শব্দ জেনে নেই।</a:t>
            </a:r>
            <a:endParaRPr lang="en-US" sz="40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84047E-9642-4037-9397-C9667B16F884}"/>
              </a:ext>
            </a:extLst>
          </p:cNvPr>
          <p:cNvSpPr/>
          <p:nvPr/>
        </p:nvSpPr>
        <p:spPr>
          <a:xfrm>
            <a:off x="399292" y="540225"/>
            <a:ext cx="276870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40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D44E1C-C1B9-4432-8890-FA4BF299BE40}"/>
              </a:ext>
            </a:extLst>
          </p:cNvPr>
          <p:cNvSpPr txBox="1"/>
          <p:nvPr/>
        </p:nvSpPr>
        <p:spPr>
          <a:xfrm>
            <a:off x="846667" y="959555"/>
            <a:ext cx="10905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ঘরের ভিতরের শব্দগুলো খালি জায়গায় বসিয়ে বাক্য তৈরি করি। </a:t>
            </a:r>
            <a:endParaRPr lang="en-US" sz="4400" b="1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9ADB31-864E-4072-AF65-9C060E4D6A81}"/>
              </a:ext>
            </a:extLst>
          </p:cNvPr>
          <p:cNvSpPr txBox="1"/>
          <p:nvPr/>
        </p:nvSpPr>
        <p:spPr>
          <a:xfrm>
            <a:off x="812801" y="1738490"/>
            <a:ext cx="985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ডনকুস্তি,       পরাধীন,     অসিচালনা,      দাপটে। 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DAAA96-00CC-4FE1-B226-E590FE4085B0}"/>
              </a:ext>
            </a:extLst>
          </p:cNvPr>
          <p:cNvSpPr txBox="1"/>
          <p:nvPr/>
        </p:nvSpPr>
        <p:spPr>
          <a:xfrm>
            <a:off x="835378" y="2641600"/>
            <a:ext cx="1111955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ক) তিতুমীরের যখন জম্ন ,তখন আমাদের বাংলাদেশসহ পুরো ভারতবর্ষ ছিল----- -- </a:t>
            </a:r>
          </a:p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খ) ইংরেজ কর্মচারীরা ঘোড়া ছুটিয়ে চলত দারুন------</a:t>
            </a:r>
          </a:p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গ) তিনি লাঠিখেলা,তীর ছোড়া আর -----------------শিখলেন।</a:t>
            </a:r>
          </a:p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ঘ) সেকালে গ্রামে গ্রামে ---------আর শরীরচর্চার ব্যায়াম হতো।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FB01D9-B62A-4E87-B0C2-F9D3A2CC783E}"/>
              </a:ext>
            </a:extLst>
          </p:cNvPr>
          <p:cNvSpPr txBox="1"/>
          <p:nvPr/>
        </p:nvSpPr>
        <p:spPr>
          <a:xfrm>
            <a:off x="5379155" y="3245555"/>
            <a:ext cx="2477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পরাধীন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66BCF5-B25A-40C1-870B-83745AE3BB53}"/>
              </a:ext>
            </a:extLst>
          </p:cNvPr>
          <p:cNvSpPr txBox="1"/>
          <p:nvPr/>
        </p:nvSpPr>
        <p:spPr>
          <a:xfrm>
            <a:off x="8737600" y="3838221"/>
            <a:ext cx="2477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দাপটে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FA6460-60EE-46AE-8D03-C30F29005C7E}"/>
              </a:ext>
            </a:extLst>
          </p:cNvPr>
          <p:cNvSpPr txBox="1"/>
          <p:nvPr/>
        </p:nvSpPr>
        <p:spPr>
          <a:xfrm>
            <a:off x="7185377" y="4622799"/>
            <a:ext cx="2477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অসিচালনা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BF220A-14F6-4CB3-9BCA-DFDF41E80FBC}"/>
              </a:ext>
            </a:extLst>
          </p:cNvPr>
          <p:cNvSpPr txBox="1"/>
          <p:nvPr/>
        </p:nvSpPr>
        <p:spPr>
          <a:xfrm>
            <a:off x="4899377" y="5147733"/>
            <a:ext cx="2477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ডনকুস্তি 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0F35C562-1944-4B7D-AA8D-4E312C02EE6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82"/>
            </a:avLst>
          </a:prstGeom>
          <a:ln w="5715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ACC292-D488-4D89-963B-9BFF9F0E339D}"/>
              </a:ext>
            </a:extLst>
          </p:cNvPr>
          <p:cNvSpPr txBox="1"/>
          <p:nvPr/>
        </p:nvSpPr>
        <p:spPr>
          <a:xfrm>
            <a:off x="4188177" y="5825066"/>
            <a:ext cx="4538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মিল করে নেই </a:t>
            </a:r>
            <a:r>
              <a:rPr lang="bn-IN" dirty="0">
                <a:solidFill>
                  <a:srgbClr val="FF0000"/>
                </a:solidFill>
              </a:rPr>
              <a:t>।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627D7B-64AB-4790-8A4B-D766BB6DE4B5}"/>
              </a:ext>
            </a:extLst>
          </p:cNvPr>
          <p:cNvSpPr txBox="1"/>
          <p:nvPr/>
        </p:nvSpPr>
        <p:spPr>
          <a:xfrm>
            <a:off x="3973689" y="282222"/>
            <a:ext cx="3127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98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Beveled 8">
            <a:extLst>
              <a:ext uri="{FF2B5EF4-FFF2-40B4-BE49-F238E27FC236}">
                <a16:creationId xmlns:a16="http://schemas.microsoft.com/office/drawing/2014/main" id="{0C0B4CD1-59AC-4F21-86D0-4EF8C8EF2C8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bevel">
            <a:avLst>
              <a:gd name="adj" fmla="val 3447"/>
            </a:avLst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C6918C-7368-41E9-A48E-9DE592ED2B6F}"/>
              </a:ext>
            </a:extLst>
          </p:cNvPr>
          <p:cNvSpPr txBox="1"/>
          <p:nvPr/>
        </p:nvSpPr>
        <p:spPr>
          <a:xfrm>
            <a:off x="1501422" y="474135"/>
            <a:ext cx="8579555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এসো আমরা নিচের শব্দগুলোর বারবার অনুশীলন করি 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5DC968-8C10-4B5B-80E5-73596D3C13AC}"/>
              </a:ext>
            </a:extLst>
          </p:cNvPr>
          <p:cNvSpPr txBox="1"/>
          <p:nvPr/>
        </p:nvSpPr>
        <p:spPr>
          <a:xfrm>
            <a:off x="1140179" y="1411111"/>
            <a:ext cx="1603022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সৈয়দ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37447A-0B58-43E8-AF17-D0F2A686F2EB}"/>
              </a:ext>
            </a:extLst>
          </p:cNvPr>
          <p:cNvSpPr txBox="1"/>
          <p:nvPr/>
        </p:nvSpPr>
        <p:spPr>
          <a:xfrm>
            <a:off x="4103511" y="3222977"/>
            <a:ext cx="1603022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রাজত্ব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287A06-2CD3-4F20-B713-97D5B922158C}"/>
              </a:ext>
            </a:extLst>
          </p:cNvPr>
          <p:cNvSpPr txBox="1"/>
          <p:nvPr/>
        </p:nvSpPr>
        <p:spPr>
          <a:xfrm>
            <a:off x="5655734" y="4086578"/>
            <a:ext cx="1840088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7D8442-2942-4958-B78E-3517045304C9}"/>
              </a:ext>
            </a:extLst>
          </p:cNvPr>
          <p:cNvSpPr txBox="1"/>
          <p:nvPr/>
        </p:nvSpPr>
        <p:spPr>
          <a:xfrm>
            <a:off x="7445023" y="4950178"/>
            <a:ext cx="1603022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মুষ্টিযুদ্ধ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59C4E6-B972-4A26-82AB-EB72A955401F}"/>
              </a:ext>
            </a:extLst>
          </p:cNvPr>
          <p:cNvSpPr txBox="1"/>
          <p:nvPr/>
        </p:nvSpPr>
        <p:spPr>
          <a:xfrm>
            <a:off x="9019823" y="5768622"/>
            <a:ext cx="1603022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ছোঁড়া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8AED6E-6BC2-47BE-979F-DA6D380649E9}"/>
              </a:ext>
            </a:extLst>
          </p:cNvPr>
          <p:cNvSpPr txBox="1"/>
          <p:nvPr/>
        </p:nvSpPr>
        <p:spPr>
          <a:xfrm>
            <a:off x="2602090" y="2297289"/>
            <a:ext cx="1603022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ব্রিটিশ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49467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E5EFF3-7EB1-49F4-8B09-94F9CCCF47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3111" r="1" b="1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A0765F8-DDDC-4CD0-8170-5E4619F9FD72}"/>
              </a:ext>
            </a:extLst>
          </p:cNvPr>
          <p:cNvSpPr txBox="1"/>
          <p:nvPr/>
        </p:nvSpPr>
        <p:spPr>
          <a:xfrm>
            <a:off x="3025423" y="2968976"/>
            <a:ext cx="52493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এক জন করে পাঠ্যাংশটুকু প্রমিত উচ্চারণে পড়তে দিব।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DA8BE5-3CF1-4F78-AE5C-15C31EB6B08F}"/>
              </a:ext>
            </a:extLst>
          </p:cNvPr>
          <p:cNvSpPr/>
          <p:nvPr/>
        </p:nvSpPr>
        <p:spPr>
          <a:xfrm>
            <a:off x="3228087" y="912757"/>
            <a:ext cx="4798313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015872"/>
      </p:ext>
    </p:extLst>
  </p:cSld>
  <p:clrMapOvr>
    <a:masterClrMapping/>
  </p:clrMapOvr>
  <p:transition spd="slow">
    <p:comb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E62552-4CDB-4FC0-81A8-18D1DD0E60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3111" r="1" b="1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57A6948-F1AD-4EC4-9112-418DA9E20E13}"/>
              </a:ext>
            </a:extLst>
          </p:cNvPr>
          <p:cNvSpPr/>
          <p:nvPr/>
        </p:nvSpPr>
        <p:spPr>
          <a:xfrm>
            <a:off x="1986844" y="3238268"/>
            <a:ext cx="7687733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নিরাময় মূলক ব্যবস্থা</a:t>
            </a:r>
            <a:endParaRPr 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0055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869A1A-54A8-414D-AC04-5B9EF791A1ED}"/>
              </a:ext>
            </a:extLst>
          </p:cNvPr>
          <p:cNvSpPr txBox="1"/>
          <p:nvPr/>
        </p:nvSpPr>
        <p:spPr>
          <a:xfrm>
            <a:off x="265043" y="636104"/>
            <a:ext cx="2941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E6F1BD-BB29-4484-A5D9-3A32F39569C2}"/>
              </a:ext>
            </a:extLst>
          </p:cNvPr>
          <p:cNvSpPr txBox="1"/>
          <p:nvPr/>
        </p:nvSpPr>
        <p:spPr>
          <a:xfrm>
            <a:off x="384312" y="4187688"/>
            <a:ext cx="11502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তিতুমীর নামটি কেমন করে হলো? তাঁর প্রকৃত নাম কী?</a:t>
            </a:r>
          </a:p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২।এ দেশকে ইংরেজদের হাত থেকে মুক্ত করার চিন্তা কেন তার মনে এলো? চারটি বাক্য লিখ।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0489DA-6FD1-4084-95A1-2665F1117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564" y="304800"/>
            <a:ext cx="8150087" cy="3843129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EB3A50F1-BF4B-483F-B931-3442FF19D4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256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D884E1-D3EB-493A-899E-217CDA6687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3111" r="1" b="1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AC4428E-8A74-4753-9796-ADA666195A88}"/>
              </a:ext>
            </a:extLst>
          </p:cNvPr>
          <p:cNvSpPr/>
          <p:nvPr/>
        </p:nvSpPr>
        <p:spPr>
          <a:xfrm>
            <a:off x="90311" y="156401"/>
            <a:ext cx="1181946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D449F3-DF50-419F-9411-DB9711E83258}"/>
              </a:ext>
            </a:extLst>
          </p:cNvPr>
          <p:cNvSpPr/>
          <p:nvPr/>
        </p:nvSpPr>
        <p:spPr>
          <a:xfrm>
            <a:off x="196770" y="1702980"/>
            <a:ext cx="5152526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  <a:p>
            <a:pPr algn="ctr"/>
            <a:r>
              <a:rPr lang="bn-IN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রমজান আলী</a:t>
            </a:r>
          </a:p>
          <a:p>
            <a:pPr algn="ctr"/>
            <a:r>
              <a:rPr lang="bn-IN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IN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মাঝের গাঁ সপ্রাবি</a:t>
            </a:r>
          </a:p>
          <a:p>
            <a:pPr algn="ctr"/>
            <a:r>
              <a:rPr lang="bn-IN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কোম্পানিগ</a:t>
            </a:r>
            <a:r>
              <a:rPr lang="bn-IN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ঞ্জ সিলেট।</a:t>
            </a:r>
            <a:endParaRPr lang="en-US" sz="6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0F0327-F896-40EB-84A6-4F1F7ABE8A1F}"/>
              </a:ext>
            </a:extLst>
          </p:cNvPr>
          <p:cNvSpPr/>
          <p:nvPr/>
        </p:nvSpPr>
        <p:spPr>
          <a:xfrm>
            <a:off x="4876799" y="1470914"/>
            <a:ext cx="7141580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</a:p>
          <a:p>
            <a:pPr algn="ctr"/>
            <a:r>
              <a:rPr lang="bn-IN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শ্রেণিঃপঞ্চম</a:t>
            </a:r>
          </a:p>
          <a:p>
            <a:pPr algn="ctr"/>
            <a:r>
              <a:rPr lang="bn-IN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IN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ষয়ঃবাংলা</a:t>
            </a:r>
          </a:p>
          <a:p>
            <a:pPr algn="ctr"/>
            <a:r>
              <a:rPr lang="bn-IN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ঠের শিরোনামঃশহিদ তিতুমীর</a:t>
            </a:r>
          </a:p>
          <a:p>
            <a:pPr algn="ctr"/>
            <a:r>
              <a:rPr lang="bn-IN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ঠ্যাংশঃতেতো-----সাড়া দিলেন।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833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1BE399-E39C-4316-BA14-FEAB62D66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045" y="621381"/>
            <a:ext cx="7563556" cy="48105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1DFAB4-277E-49F9-9C1A-A6A3DF016DB7}"/>
              </a:ext>
            </a:extLst>
          </p:cNvPr>
          <p:cNvSpPr txBox="1"/>
          <p:nvPr/>
        </p:nvSpPr>
        <p:spPr>
          <a:xfrm>
            <a:off x="834887" y="728869"/>
            <a:ext cx="23986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ধন্যবাদ।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57231B-71F9-4437-AC81-11FA6F45F354}"/>
              </a:ext>
            </a:extLst>
          </p:cNvPr>
          <p:cNvSpPr txBox="1"/>
          <p:nvPr/>
        </p:nvSpPr>
        <p:spPr>
          <a:xfrm>
            <a:off x="7442813" y="5181109"/>
            <a:ext cx="35780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ভালো থেকো।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56F47EA7-288B-4537-BD87-2DD4F53A0FA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11"/>
            </a:avLst>
          </a:prstGeom>
          <a:ln w="762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302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A6A29BF-0CDE-4D51-A88D-F746F8EBA573}"/>
              </a:ext>
            </a:extLst>
          </p:cNvPr>
          <p:cNvGrpSpPr/>
          <p:nvPr/>
        </p:nvGrpSpPr>
        <p:grpSpPr>
          <a:xfrm>
            <a:off x="425621" y="197912"/>
            <a:ext cx="11348155" cy="6293095"/>
            <a:chOff x="504807" y="1209756"/>
            <a:chExt cx="12046408" cy="742739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61B185B-02A0-483A-84E2-9389814B5EBD}"/>
                </a:ext>
              </a:extLst>
            </p:cNvPr>
            <p:cNvSpPr txBox="1"/>
            <p:nvPr/>
          </p:nvSpPr>
          <p:spPr>
            <a:xfrm>
              <a:off x="599158" y="2007937"/>
              <a:ext cx="11801543" cy="162657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84677" tIns="42340" rIns="84677" bIns="42340" rtlCol="0">
              <a:spAutoFit/>
            </a:bodyPr>
            <a:lstStyle/>
            <a:p>
              <a:r>
                <a:rPr lang="bn-IN" sz="2800" b="1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শোনাঃ</a:t>
              </a:r>
            </a:p>
            <a:p>
              <a:r>
                <a:rPr lang="bn-IN" sz="2800" dirty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১.</a:t>
              </a:r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২.১ </a:t>
              </a:r>
              <a:r>
                <a:rPr lang="bn-IN" sz="2800" dirty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উচ্চারিত পঠিত বাক্য, কথা মনোযোগ সহকারে শুনবে।</a:t>
              </a:r>
              <a:endParaRPr lang="en-US" sz="28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 1.৩.6শুদ্ধ </a:t>
              </a:r>
              <a:r>
                <a:rPr lang="en-US" sz="2800" dirty="0" err="1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উচ্চারণে</a:t>
              </a:r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প্রশ্ন</a:t>
              </a:r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800" dirty="0" err="1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উত্তর</a:t>
              </a:r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দিতে</a:t>
              </a:r>
              <a:r>
                <a:rPr lang="bn-IN" sz="2800" dirty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 পারবে।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1B964C-958A-45C3-A852-5E846BF454B9}"/>
                </a:ext>
              </a:extLst>
            </p:cNvPr>
            <p:cNvSpPr txBox="1"/>
            <p:nvPr/>
          </p:nvSpPr>
          <p:spPr>
            <a:xfrm>
              <a:off x="660592" y="3707114"/>
              <a:ext cx="11890623" cy="153286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84677" tIns="42340" rIns="84677" bIns="42340" rtlCol="0">
              <a:spAutoFit/>
            </a:bodyPr>
            <a:lstStyle/>
            <a:p>
              <a:r>
                <a:rPr lang="bn-IN" sz="2800" b="1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বলাঃ</a:t>
              </a:r>
            </a:p>
            <a:p>
              <a:r>
                <a:rPr lang="bn-IN" sz="28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১.</a:t>
              </a:r>
              <a:r>
                <a:rPr lang="en-US" sz="28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২.১ </a:t>
              </a:r>
              <a:r>
                <a:rPr lang="en-US" sz="2800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যুক্তবর্ণ</a:t>
              </a:r>
              <a:r>
                <a:rPr lang="en-US" sz="28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সহযোগে</a:t>
              </a:r>
              <a:r>
                <a:rPr lang="en-US" sz="28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তৈরী</a:t>
              </a:r>
              <a:r>
                <a:rPr lang="en-US" sz="28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শব্দ</a:t>
              </a:r>
              <a:r>
                <a:rPr lang="en-US" sz="28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800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বাক্য</a:t>
              </a:r>
              <a:r>
                <a:rPr lang="en-US" sz="28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স্পস্ট</a:t>
              </a:r>
              <a:r>
                <a:rPr lang="en-US" sz="28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800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শুদ্ধভাবে</a:t>
              </a:r>
              <a:r>
                <a:rPr lang="en-US" sz="28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বলতে</a:t>
              </a:r>
              <a:r>
                <a:rPr lang="en-US" sz="28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28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r>
                <a:rPr lang="en-US" sz="28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১.১.১ </a:t>
              </a:r>
              <a:r>
                <a:rPr lang="en-US" sz="2800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প্রমিত</a:t>
              </a:r>
              <a:r>
                <a:rPr lang="en-US" sz="28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উচ্চারণে</a:t>
              </a:r>
              <a:r>
                <a:rPr lang="en-US" sz="28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কথা</a:t>
              </a:r>
              <a:r>
                <a:rPr lang="en-US" sz="28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বলতে</a:t>
              </a:r>
              <a:r>
                <a:rPr lang="en-US" sz="28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28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।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23B8E7E-5017-4605-BCD8-4CB56038377F}"/>
                </a:ext>
              </a:extLst>
            </p:cNvPr>
            <p:cNvSpPr txBox="1"/>
            <p:nvPr/>
          </p:nvSpPr>
          <p:spPr>
            <a:xfrm>
              <a:off x="660592" y="5425131"/>
              <a:ext cx="11890623" cy="153286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84677" tIns="42340" rIns="84677" bIns="42340" rtlCol="0">
              <a:spAutoFit/>
            </a:bodyPr>
            <a:lstStyle/>
            <a:p>
              <a:r>
                <a:rPr lang="bn-IN" sz="2800" b="1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পড়াঃ</a:t>
              </a:r>
            </a:p>
            <a:p>
              <a:r>
                <a:rPr lang="bn-IN" sz="28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১.</a:t>
              </a:r>
              <a:r>
                <a:rPr lang="en-US" sz="28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৩.২ </a:t>
              </a:r>
              <a:r>
                <a:rPr lang="en-US" sz="2800" dirty="0" err="1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পাঠে</a:t>
              </a:r>
              <a:r>
                <a:rPr lang="en-US" sz="28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ব্যবহৃত</a:t>
              </a:r>
              <a:r>
                <a:rPr lang="en-US" sz="28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যুক্তবর্ণ</a:t>
              </a:r>
              <a:r>
                <a:rPr lang="en-US" sz="28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সম্বলিত</a:t>
              </a:r>
              <a:r>
                <a:rPr lang="en-US" sz="28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শব্দ</a:t>
              </a:r>
              <a:r>
                <a:rPr lang="en-US" sz="28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যোগে</a:t>
              </a:r>
              <a:r>
                <a:rPr lang="en-US" sz="28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গঠিত</a:t>
              </a:r>
              <a:r>
                <a:rPr lang="en-US" sz="28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বাক্য</a:t>
              </a:r>
              <a:r>
                <a:rPr lang="en-US" sz="28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সাবলীলভাবে</a:t>
              </a:r>
              <a:r>
                <a:rPr lang="en-US" sz="28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পড়তে</a:t>
              </a:r>
              <a:r>
                <a:rPr lang="en-US" sz="28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28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bn-IN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bn-IN" sz="28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১.</a:t>
              </a:r>
              <a:r>
                <a:rPr lang="en-US" sz="28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৪.১ </a:t>
              </a:r>
              <a:r>
                <a:rPr lang="en-US" sz="2800" dirty="0" err="1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পাঠ্যপুস্তকের</a:t>
              </a:r>
              <a:r>
                <a:rPr lang="en-US" sz="28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28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শ্রবনযোগ্য</a:t>
              </a:r>
              <a:r>
                <a:rPr lang="en-US" sz="28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স্পষ্ট</a:t>
              </a:r>
              <a:r>
                <a:rPr lang="en-US" sz="28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স্বরে</a:t>
              </a:r>
              <a:r>
                <a:rPr lang="en-US" sz="28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800" dirty="0" err="1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প্রমিত</a:t>
              </a:r>
              <a:r>
                <a:rPr lang="en-US" sz="28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উচ্চারণে</a:t>
              </a:r>
              <a:r>
                <a:rPr lang="en-US" sz="28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সাবলীলভাবে</a:t>
              </a:r>
              <a:r>
                <a:rPr lang="en-US" sz="28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পড়তে</a:t>
              </a:r>
              <a:r>
                <a:rPr lang="en-US" sz="28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28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।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6520FFC-E35E-4F8B-932F-F168D5A33487}"/>
                </a:ext>
              </a:extLst>
            </p:cNvPr>
            <p:cNvSpPr txBox="1"/>
            <p:nvPr/>
          </p:nvSpPr>
          <p:spPr>
            <a:xfrm>
              <a:off x="504807" y="7010575"/>
              <a:ext cx="11890623" cy="16265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84677" tIns="42340" rIns="84677" bIns="42340" rtlCol="0">
              <a:spAutoFit/>
            </a:bodyPr>
            <a:lstStyle/>
            <a:p>
              <a:r>
                <a:rPr lang="en-US" sz="2800" dirty="0" err="1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লেখাঃ</a:t>
              </a:r>
              <a:endPara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28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NikoshBAN" pitchFamily="2" charset="0"/>
                  <a:cs typeface="NikoshBAN" pitchFamily="2" charset="0"/>
                </a:rPr>
                <a:t>১.৪.৩ </a:t>
              </a:r>
              <a:r>
                <a:rPr lang="en-US" sz="2800" dirty="0" err="1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NikoshBAN" pitchFamily="2" charset="0"/>
                  <a:cs typeface="NikoshBAN" pitchFamily="2" charset="0"/>
                </a:rPr>
                <a:t>যুক্তব্য</a:t>
              </a:r>
              <a:r>
                <a:rPr lang="bn-IN" sz="28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NikoshBAN" pitchFamily="2" charset="0"/>
                  <a:cs typeface="NikoshBAN" pitchFamily="2" charset="0"/>
                </a:rPr>
                <a:t>ঞ্জন সহযোগে গঠিত নতুন নতুন শব্দ ব্যবহার করে বাক্য লিখতে পারবে।</a:t>
              </a:r>
            </a:p>
            <a:p>
              <a:r>
                <a:rPr lang="en-US" sz="28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r>
                <a:rPr lang="bn-IN" sz="28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NikoshBAN" pitchFamily="2" charset="0"/>
                  <a:cs typeface="NikoshBAN" pitchFamily="2" charset="0"/>
                </a:rPr>
                <a:t>.</a:t>
              </a:r>
              <a:r>
                <a:rPr lang="en-US" sz="28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NikoshBAN" pitchFamily="2" charset="0"/>
                  <a:cs typeface="NikoshBAN" pitchFamily="2" charset="0"/>
                </a:rPr>
                <a:t>৩.১ </a:t>
              </a:r>
              <a:r>
                <a:rPr lang="en-US" sz="2800" dirty="0" err="1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NikoshBAN" pitchFamily="2" charset="0"/>
                  <a:cs typeface="NikoshBAN" pitchFamily="2" charset="0"/>
                </a:rPr>
                <a:t>সহজ</a:t>
              </a:r>
              <a:r>
                <a:rPr lang="en-US" sz="28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NikoshBAN" pitchFamily="2" charset="0"/>
                  <a:cs typeface="NikoshBAN" pitchFamily="2" charset="0"/>
                </a:rPr>
                <a:t>ভাষায়</a:t>
              </a:r>
              <a:r>
                <a:rPr lang="en-US" sz="28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NikoshBAN" pitchFamily="2" charset="0"/>
                  <a:cs typeface="NikoshBAN" pitchFamily="2" charset="0"/>
                </a:rPr>
                <a:t>রচনা</a:t>
              </a:r>
              <a:r>
                <a:rPr lang="en-US" sz="28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NikoshBAN" pitchFamily="2" charset="0"/>
                  <a:cs typeface="NikoshBAN" pitchFamily="2" charset="0"/>
                </a:rPr>
                <a:t>লিখতে</a:t>
              </a:r>
              <a:r>
                <a:rPr lang="en-US" sz="28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28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1BF6277-3CE3-4043-9632-D620F74B84F7}"/>
                </a:ext>
              </a:extLst>
            </p:cNvPr>
            <p:cNvSpPr txBox="1"/>
            <p:nvPr/>
          </p:nvSpPr>
          <p:spPr>
            <a:xfrm>
              <a:off x="660592" y="1209756"/>
              <a:ext cx="3714463" cy="716449"/>
            </a:xfrm>
            <a:prstGeom prst="rect">
              <a:avLst/>
            </a:prstGeom>
            <a:noFill/>
          </p:spPr>
          <p:txBody>
            <a:bodyPr wrap="square" lIns="84677" tIns="42340" rIns="84677" bIns="42340" rtlCol="0">
              <a:spAutoFit/>
            </a:bodyPr>
            <a:lstStyle/>
            <a:p>
              <a:r>
                <a:rPr lang="bn-IN" sz="4100" b="1" dirty="0">
                  <a:latin typeface="NikoshBAN" pitchFamily="2" charset="0"/>
                  <a:cs typeface="NikoshBAN" pitchFamily="2" charset="0"/>
                </a:rPr>
                <a:t>পাঠ শেষে শিশুরা-</a:t>
              </a:r>
              <a:endParaRPr lang="en-US" sz="41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092E0371-A570-4FDB-B24F-EF757B114B1D}"/>
              </a:ext>
            </a:extLst>
          </p:cNvPr>
          <p:cNvSpPr/>
          <p:nvPr/>
        </p:nvSpPr>
        <p:spPr>
          <a:xfrm>
            <a:off x="4252733" y="149650"/>
            <a:ext cx="4038600" cy="891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/>
              <a:t>শিখনফল</a:t>
            </a:r>
            <a:endParaRPr lang="en-US" sz="4800" dirty="0"/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09A959B5-6A4F-4573-9779-00EE2628352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9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28338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436E8EE-FC93-4B7B-B757-D7591063A8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3111" r="1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4" name="Picture 3" descr="বাঁশের কেল্লা খ্যাত শহীদ তিতুমীরের আজ জন্মদিন">
            <a:extLst>
              <a:ext uri="{FF2B5EF4-FFF2-40B4-BE49-F238E27FC236}">
                <a16:creationId xmlns:a16="http://schemas.microsoft.com/office/drawing/2014/main" id="{01B44FDB-FB36-4154-B3D4-A74CB3CE5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162756"/>
            <a:ext cx="5860697" cy="277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পঞ্চম শ্রেণি : বাংলা | 473947 | কালের কণ্ঠ | kalerkantho">
            <a:extLst>
              <a:ext uri="{FF2B5EF4-FFF2-40B4-BE49-F238E27FC236}">
                <a16:creationId xmlns:a16="http://schemas.microsoft.com/office/drawing/2014/main" id="{230ABDAA-0D0D-4383-8E93-2BFF2E332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488" y="1196623"/>
            <a:ext cx="5633862" cy="272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সর্বকালের সর্বশ্রেষ্ঠ বাঙালি: বিবিসি বাংলার জরিপে ১১ নম্বরে মীর নিসার আলী  তিতুমীর - BBC News বাংলা">
            <a:extLst>
              <a:ext uri="{FF2B5EF4-FFF2-40B4-BE49-F238E27FC236}">
                <a16:creationId xmlns:a16="http://schemas.microsoft.com/office/drawing/2014/main" id="{3E684B4F-E375-4A1E-8FF9-252FF1099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622" y="4018845"/>
            <a:ext cx="5724878" cy="261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9A4FE9AE-0B29-40FE-99CB-CF16C446F6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3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4" descr="সর্বকালের সর্বশ্রেষ্ঠ বাঙালি: বিবিসি বাংলার জরিপে ১১ নম্বরে মীর নিসার আলী  তিতুমীর - BBC News বাংলা">
            <a:extLst>
              <a:ext uri="{FF2B5EF4-FFF2-40B4-BE49-F238E27FC236}">
                <a16:creationId xmlns:a16="http://schemas.microsoft.com/office/drawing/2014/main" id="{710A7741-6204-4D51-817B-22DF0774D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4041421"/>
            <a:ext cx="5874984" cy="263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E4A854F-4961-4AAE-A32F-F0D7469B6614}"/>
              </a:ext>
            </a:extLst>
          </p:cNvPr>
          <p:cNvSpPr/>
          <p:nvPr/>
        </p:nvSpPr>
        <p:spPr>
          <a:xfrm>
            <a:off x="2781667" y="196065"/>
            <a:ext cx="683552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44578"/>
      </p:ext>
    </p:extLst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39840C0-848F-4B50-A163-933977AE8BC6}"/>
              </a:ext>
            </a:extLst>
          </p:cNvPr>
          <p:cNvSpPr/>
          <p:nvPr/>
        </p:nvSpPr>
        <p:spPr>
          <a:xfrm>
            <a:off x="415335" y="607958"/>
            <a:ext cx="11271035" cy="56323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7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7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7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sz="7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তিতুমীর</a:t>
            </a:r>
            <a:endParaRPr lang="en-US" sz="7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পাঠ্যাংশঃতেতু,তিতু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সাড়া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দিলেন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</a:rPr>
              <a:t>।</a:t>
            </a: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F84C010E-FB65-49EB-848D-C91D3BAC68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82"/>
            </a:avLst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581991"/>
      </p:ext>
    </p:extLst>
  </p:cSld>
  <p:clrMapOvr>
    <a:masterClrMapping/>
  </p:clrMapOvr>
  <p:transition spd="slow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A70D00-6D7A-4F40-A232-DCE23CD935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0" t="2546" r="32728" b="63848"/>
          <a:stretch/>
        </p:blipFill>
        <p:spPr>
          <a:xfrm>
            <a:off x="4628444" y="1648177"/>
            <a:ext cx="3499555" cy="25738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7DDB67-CDC1-4DE6-A373-F072531F1855}"/>
              </a:ext>
            </a:extLst>
          </p:cNvPr>
          <p:cNvSpPr txBox="1"/>
          <p:nvPr/>
        </p:nvSpPr>
        <p:spPr>
          <a:xfrm>
            <a:off x="767644" y="338667"/>
            <a:ext cx="110518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তেতো,তিতু,তিতুমীর।শুনতে বেশ অবাক লাগছে,তাই না?</a:t>
            </a:r>
          </a:p>
          <a:p>
            <a:r>
              <a:rPr lang="bn-IN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 হলে খুলেই বলি। </a:t>
            </a:r>
            <a:endParaRPr lang="en-US" sz="4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70A17D-34DF-4E4F-A795-B5D190D7CC70}"/>
              </a:ext>
            </a:extLst>
          </p:cNvPr>
          <p:cNvSpPr txBox="1"/>
          <p:nvPr/>
        </p:nvSpPr>
        <p:spPr>
          <a:xfrm>
            <a:off x="643467" y="2314221"/>
            <a:ext cx="4052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১৭৮২ সাল পশ্চিমবঙ্গের চব্বিশ পরগনা জেলা।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AB7DA6-4EE5-4B86-B5E7-A280B6973DB2}"/>
              </a:ext>
            </a:extLst>
          </p:cNvPr>
          <p:cNvSpPr txBox="1"/>
          <p:nvPr/>
        </p:nvSpPr>
        <p:spPr>
          <a:xfrm>
            <a:off x="8173157" y="1569155"/>
            <a:ext cx="34882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 জেলার বশিরহাট মহকুমার একটি গ্রাম চাঁদপুর।এ গ্রামে বাস করত বনিয়াদি মুসলিম পরিবার।  সৈয়দ বংশ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80747C21-94F4-4319-ACC0-338CCE13E0A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23"/>
            </a:avLst>
          </a:prstGeom>
          <a:ln w="76200"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BD30E4-A9E8-4A6F-AF0B-2BC638EA491D}"/>
              </a:ext>
            </a:extLst>
          </p:cNvPr>
          <p:cNvSpPr txBox="1"/>
          <p:nvPr/>
        </p:nvSpPr>
        <p:spPr>
          <a:xfrm>
            <a:off x="620889" y="4899378"/>
            <a:ext cx="1127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তেতো</a:t>
            </a:r>
            <a:r>
              <a:rPr lang="en-US" sz="4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তিতু।তার</a:t>
            </a:r>
            <a:r>
              <a:rPr lang="en-US" sz="4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মীর</a:t>
            </a:r>
            <a:r>
              <a:rPr lang="en-US" sz="4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লাগিয়ে</a:t>
            </a:r>
            <a:r>
              <a:rPr lang="en-US" sz="4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তিতুমীর</a:t>
            </a:r>
            <a:r>
              <a:rPr lang="en-US" sz="4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8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4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প্রকৄত নাম সৈয়দ মীর নিসার আলী। </a:t>
            </a:r>
            <a:r>
              <a:rPr lang="en-US" sz="4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3382775-7EB9-417A-ACB7-51FD96037ED1}"/>
              </a:ext>
            </a:extLst>
          </p:cNvPr>
          <p:cNvSpPr>
            <a:spLocks noGrp="1"/>
          </p:cNvSpPr>
          <p:nvPr/>
        </p:nvSpPr>
        <p:spPr>
          <a:xfrm>
            <a:off x="1524000" y="1361281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EF914CE-7A19-40D5-A7F7-1092A6066C64}"/>
              </a:ext>
            </a:extLst>
          </p:cNvPr>
          <p:cNvSpPr>
            <a:spLocks noGrp="1"/>
          </p:cNvSpPr>
          <p:nvPr/>
        </p:nvSpPr>
        <p:spPr>
          <a:xfrm>
            <a:off x="1524000" y="3840956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36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সর্বকালের সর্বশ্রেষ্ঠ বাঙালি: বিবিসি বাংলার জরিপে ১১ নম্বরে মীর নিসার আলী  তিতুমীর - BBC News বাংলা">
            <a:extLst>
              <a:ext uri="{FF2B5EF4-FFF2-40B4-BE49-F238E27FC236}">
                <a16:creationId xmlns:a16="http://schemas.microsoft.com/office/drawing/2014/main" id="{C479C67D-5356-4FFF-9743-5EC86DB10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49" y="222348"/>
            <a:ext cx="4504268" cy="317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E4AB56-E00B-48B2-AE69-BD1474285E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623" y="268361"/>
            <a:ext cx="3894666" cy="3070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10" descr="ঠাকুরগাঁওয়ে দুই শিশুকে মধ্যযুগীয় ...">
            <a:extLst>
              <a:ext uri="{FF2B5EF4-FFF2-40B4-BE49-F238E27FC236}">
                <a16:creationId xmlns:a16="http://schemas.microsoft.com/office/drawing/2014/main" id="{CD9BE012-61C8-4846-98C0-C3A50A318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363" y="184837"/>
            <a:ext cx="3133687" cy="323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ECCABA-D221-45A8-A636-6FA4420E649B}"/>
              </a:ext>
            </a:extLst>
          </p:cNvPr>
          <p:cNvSpPr txBox="1"/>
          <p:nvPr/>
        </p:nvSpPr>
        <p:spPr>
          <a:xfrm>
            <a:off x="428264" y="3350140"/>
            <a:ext cx="1137791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তিতুমীরের যখন জন্ম, তখন আমাদের বাংলাদেশসহ পুরো ভারতবর্ষ ছিল পরাধীন। চলছে ব্রিটিশ রাজত্ব।ইংরেজরা চালাত অত্যাচার ।অন্যদিকে ছিল</a:t>
            </a:r>
          </a:p>
          <a:p>
            <a:r>
              <a:rPr lang="bn-IN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দেশি জমিদারদের জুলুম। ইংরেজ কর্মচারীরা ঘোড়া ছুটিয়ে চলত দারুণ </a:t>
            </a:r>
          </a:p>
          <a:p>
            <a:r>
              <a:rPr lang="bn-IN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দাপটে।তিতুমীর এসব দেখতেন আর ভাবতেন ,এদের হাত থেকে কীভাবে </a:t>
            </a:r>
          </a:p>
          <a:p>
            <a:r>
              <a:rPr lang="bn-IN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 পাবে দেশের মানুষ।  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5C1FBEB5-6470-4AC4-803C-53DB6A0FEB9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05"/>
            </a:avLst>
          </a:prstGeom>
          <a:ln w="571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04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6B1436-2C41-43BF-A080-102E8C91EB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3111" r="1" b="1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pic>
        <p:nvPicPr>
          <p:cNvPr id="4" name="Picture 24" descr="Image result for মাদ্রাসার ছবি">
            <a:extLst>
              <a:ext uri="{FF2B5EF4-FFF2-40B4-BE49-F238E27FC236}">
                <a16:creationId xmlns:a16="http://schemas.microsoft.com/office/drawing/2014/main" id="{A50DC5AB-DC63-4C40-AC1D-D727065C3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67" y="201058"/>
            <a:ext cx="5407377" cy="273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2">
            <a:extLst>
              <a:ext uri="{FF2B5EF4-FFF2-40B4-BE49-F238E27FC236}">
                <a16:creationId xmlns:a16="http://schemas.microsoft.com/office/drawing/2014/main" id="{4B1FB1E3-5360-450F-8D31-D69A242B4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731" y="201342"/>
            <a:ext cx="6276622" cy="275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B27A98F-BB89-4BD7-8B65-A79EAA6027ED}"/>
              </a:ext>
            </a:extLst>
          </p:cNvPr>
          <p:cNvSpPr/>
          <p:nvPr/>
        </p:nvSpPr>
        <p:spPr>
          <a:xfrm>
            <a:off x="428264" y="3072934"/>
            <a:ext cx="5034987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তিতুমীরের গ্রামে ছিল একটি মাদরাসা।</a:t>
            </a:r>
          </a:p>
          <a:p>
            <a:pPr algn="ctr"/>
            <a:r>
              <a:rPr lang="bn-IN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bn-I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খানে শিক্ষক হিসেবে এলেন ধর্মপ্রাণ এক হাফেজ</a:t>
            </a:r>
          </a:p>
          <a:p>
            <a:pPr algn="ctr"/>
            <a:r>
              <a:rPr lang="bn-IN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নাম হাফেজ নেয়ামত উল্লাহ। </a:t>
            </a:r>
            <a:endParaRPr 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7AB3B9-28EF-483D-B1F7-D3F58F886277}"/>
              </a:ext>
            </a:extLst>
          </p:cNvPr>
          <p:cNvSpPr/>
          <p:nvPr/>
        </p:nvSpPr>
        <p:spPr>
          <a:xfrm>
            <a:off x="6159672" y="3256703"/>
            <a:ext cx="5729454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তিতুমীর এ মাদ্রাসায় পড়তেন।</a:t>
            </a:r>
          </a:p>
          <a:p>
            <a:pPr algn="ctr"/>
            <a:r>
              <a:rPr lang="bn-IN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তিনি অল্প সময়েই হাফেজ</a:t>
            </a:r>
          </a:p>
          <a:p>
            <a:pPr algn="ctr"/>
            <a:r>
              <a:rPr lang="bn-IN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নেয়ামত উল্লার প্রিয়পাত্র</a:t>
            </a:r>
          </a:p>
          <a:p>
            <a:pPr algn="ctr"/>
            <a:r>
              <a:rPr lang="bn-IN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হয়ে উঠলেন</a:t>
            </a:r>
            <a:r>
              <a:rPr lang="bn-IN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01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0" descr="বাংলার দামাল ছেলেদের শক্তিশালী কুস্তি লড়াই খেলা !! बंगाल के बहादुर लड़कों  का कड़ा संघर्ष - YouTube">
            <a:extLst>
              <a:ext uri="{FF2B5EF4-FFF2-40B4-BE49-F238E27FC236}">
                <a16:creationId xmlns:a16="http://schemas.microsoft.com/office/drawing/2014/main" id="{E7FFE6EF-41E5-4BFE-9C28-FE415B15E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11" y="259644"/>
            <a:ext cx="3578578" cy="167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ধনুক কাহিনী - আমি ডিজিটাল এর বাংলা ব্লগ । bangla blog | সামহোয়্যার ইন ব্লগ  - বাঁধ ভাঙ্গার আওয়াজ">
            <a:extLst>
              <a:ext uri="{FF2B5EF4-FFF2-40B4-BE49-F238E27FC236}">
                <a16:creationId xmlns:a16="http://schemas.microsoft.com/office/drawing/2014/main" id="{41D930F6-D002-40AB-AE78-76AB7B63E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823" y="1817513"/>
            <a:ext cx="3476977" cy="15804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16" descr="রাজবাড়ীতে ঐতিহ্যবাহী লাঠি খেলা অনুষ্ঠিত">
            <a:extLst>
              <a:ext uri="{FF2B5EF4-FFF2-40B4-BE49-F238E27FC236}">
                <a16:creationId xmlns:a16="http://schemas.microsoft.com/office/drawing/2014/main" id="{8BB22BA3-CE27-4B91-8888-BFC159ED5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57" y="1877309"/>
            <a:ext cx="365760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0" descr="ফিটনেস : লাঠিতে আরো কিছু ব্যায়াম | 519561 | কালের কণ্ঠ | kalerkantho">
            <a:extLst>
              <a:ext uri="{FF2B5EF4-FFF2-40B4-BE49-F238E27FC236}">
                <a16:creationId xmlns:a16="http://schemas.microsoft.com/office/drawing/2014/main" id="{5DAB5B52-3414-44C2-9241-EE78F30C0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262" y="270051"/>
            <a:ext cx="3543828" cy="160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6" descr="মুষ্টিযুদ্ধ - উইকিপিডিয়া">
            <a:extLst>
              <a:ext uri="{FF2B5EF4-FFF2-40B4-BE49-F238E27FC236}">
                <a16:creationId xmlns:a16="http://schemas.microsoft.com/office/drawing/2014/main" id="{09DAE5FE-D416-4C12-896A-A894A2845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26" y="259646"/>
            <a:ext cx="4466518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0D1A59-1237-4F37-9C6E-513800EC6F6C}"/>
              </a:ext>
            </a:extLst>
          </p:cNvPr>
          <p:cNvSpPr txBox="1"/>
          <p:nvPr/>
        </p:nvSpPr>
        <p:spPr>
          <a:xfrm>
            <a:off x="316089" y="3431823"/>
            <a:ext cx="1142435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সেকালে গ্রামে গ্রামে ডনকুস্তি আর শরীরচর্চার ব্যায়াম হতো।শেখানো হতো মুষ্টিযুদ্ধ,লাঠিখেলা,তীর ছোঁড়া আর অসিচালনা ।উদ্দেশ্য ছিল ইংরেজ তাড়ানোর জন্য গায়ে শক্তি সঞ্ছয় করা।তিনি ডনকুস্তি শিখে কুস্তিগির ও পালোয়ান হিসেবে নাম করলেন। লাঠিখেলা, তীর ছোঁড়া আর অসি পরিচালনাও শিখলেন। 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28BCAEF1-A6D4-45FE-8929-160D30E7DD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47"/>
            </a:avLst>
          </a:prstGeom>
          <a:ln w="57150">
            <a:solidFill>
              <a:srgbClr val="0070C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 descr="বারাসাত বিদ্রোহ' সম্পর্কে কী জানেন? - Quora">
            <a:extLst>
              <a:ext uri="{FF2B5EF4-FFF2-40B4-BE49-F238E27FC236}">
                <a16:creationId xmlns:a16="http://schemas.microsoft.com/office/drawing/2014/main" id="{8116020B-3924-40BC-9EA4-13E54476F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557" y="1891594"/>
            <a:ext cx="4377354" cy="155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32359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338</TotalTime>
  <Words>614</Words>
  <Application>Microsoft Office PowerPoint</Application>
  <PresentationFormat>Widescreen</PresentationFormat>
  <Paragraphs>126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Century Gothic</vt:lpstr>
      <vt:lpstr>NikoshBAN</vt:lpstr>
      <vt:lpstr>Trebuchet MS</vt:lpstr>
      <vt:lpstr>Wingdings 3</vt:lpstr>
      <vt:lpstr>Ion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65</cp:revision>
  <dcterms:created xsi:type="dcterms:W3CDTF">2020-09-17T19:54:53Z</dcterms:created>
  <dcterms:modified xsi:type="dcterms:W3CDTF">2020-09-19T19:52:40Z</dcterms:modified>
</cp:coreProperties>
</file>