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73" r:id="rId10"/>
    <p:sldId id="274" r:id="rId11"/>
    <p:sldId id="264" r:id="rId12"/>
    <p:sldId id="276" r:id="rId13"/>
    <p:sldId id="265" r:id="rId14"/>
    <p:sldId id="266" r:id="rId15"/>
    <p:sldId id="272" r:id="rId16"/>
    <p:sldId id="268" r:id="rId17"/>
    <p:sldId id="267"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727A5-AEFB-4A15-A1E3-84720D513300}"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lang="en-US"/>
        </a:p>
      </dgm:t>
    </dgm:pt>
    <dgm:pt modelId="{DEBB5E15-B839-4412-8B78-4624F4BE7415}">
      <dgm:prSet phldrT="[Text]" custT="1"/>
      <dgm:spPr/>
      <dgm:t>
        <a:bodyPr/>
        <a:lstStyle/>
        <a:p>
          <a:r>
            <a:rPr lang="bn-BD" sz="2000" dirty="0" smtClean="0">
              <a:latin typeface="NikoshBAN" panose="02000000000000000000" pitchFamily="2" charset="0"/>
              <a:cs typeface="NikoshBAN" panose="02000000000000000000" pitchFamily="2" charset="0"/>
            </a:rPr>
            <a:t>কবি</a:t>
          </a:r>
        </a:p>
        <a:p>
          <a:r>
            <a:rPr lang="bn-BD" sz="2000" dirty="0" smtClean="0">
              <a:latin typeface="NikoshBAN" panose="02000000000000000000" pitchFamily="2" charset="0"/>
              <a:cs typeface="NikoshBAN" panose="02000000000000000000" pitchFamily="2" charset="0"/>
            </a:rPr>
            <a:t>সম্পর্কে</a:t>
          </a:r>
          <a:endParaRPr lang="en-US" sz="2000" dirty="0">
            <a:latin typeface="NikoshBAN" panose="02000000000000000000" pitchFamily="2" charset="0"/>
            <a:cs typeface="NikoshBAN" panose="02000000000000000000" pitchFamily="2" charset="0"/>
          </a:endParaRPr>
        </a:p>
      </dgm:t>
    </dgm:pt>
    <dgm:pt modelId="{2B4690F7-66E1-4440-88BC-10F6A446B6FC}" type="parTrans" cxnId="{DCC32244-3FB7-49D5-9885-A8E3E358CACB}">
      <dgm:prSet/>
      <dgm:spPr/>
      <dgm:t>
        <a:bodyPr/>
        <a:lstStyle/>
        <a:p>
          <a:endParaRPr lang="en-US"/>
        </a:p>
      </dgm:t>
    </dgm:pt>
    <dgm:pt modelId="{FA5C936B-6B83-409A-B57E-5CF268F33FF1}" type="sibTrans" cxnId="{DCC32244-3FB7-49D5-9885-A8E3E358CACB}">
      <dgm:prSet/>
      <dgm:spPr/>
      <dgm:t>
        <a:bodyPr/>
        <a:lstStyle/>
        <a:p>
          <a:endParaRPr lang="en-US"/>
        </a:p>
      </dgm:t>
    </dgm:pt>
    <dgm:pt modelId="{C017313E-E963-4EE4-AA51-C76F0A80190C}">
      <dgm:prSet phldrT="[Text]" custT="1"/>
      <dgm:spPr/>
      <dgm:t>
        <a:bodyPr/>
        <a:lstStyle/>
        <a:p>
          <a:r>
            <a:rPr lang="bn-BD" sz="2400" dirty="0" smtClean="0">
              <a:latin typeface="NikoshBAN" panose="02000000000000000000" pitchFamily="2" charset="0"/>
              <a:cs typeface="NikoshBAN" panose="02000000000000000000" pitchFamily="2" charset="0"/>
            </a:rPr>
            <a:t>প্রতিভা</a:t>
          </a:r>
          <a:endParaRPr lang="en-US" sz="2400" dirty="0">
            <a:latin typeface="NikoshBAN" panose="02000000000000000000" pitchFamily="2" charset="0"/>
            <a:cs typeface="NikoshBAN" panose="02000000000000000000" pitchFamily="2" charset="0"/>
          </a:endParaRPr>
        </a:p>
      </dgm:t>
    </dgm:pt>
    <dgm:pt modelId="{3FBEFCBE-F295-4311-A0F7-A77AFED9CAC3}" type="parTrans" cxnId="{0A54E174-5EA0-4195-BD17-08A328FD46EB}">
      <dgm:prSet/>
      <dgm:spPr/>
      <dgm:t>
        <a:bodyPr/>
        <a:lstStyle/>
        <a:p>
          <a:endParaRPr lang="en-US"/>
        </a:p>
      </dgm:t>
    </dgm:pt>
    <dgm:pt modelId="{9F094AA5-66DE-407A-B79F-19A56D793DE8}" type="sibTrans" cxnId="{0A54E174-5EA0-4195-BD17-08A328FD46EB}">
      <dgm:prSet/>
      <dgm:spPr/>
      <dgm:t>
        <a:bodyPr/>
        <a:lstStyle/>
        <a:p>
          <a:endParaRPr lang="en-US"/>
        </a:p>
      </dgm:t>
    </dgm:pt>
    <dgm:pt modelId="{6C68B494-707C-42C5-B49C-5879551C0F73}">
      <dgm:prSet phldrT="[Text]" custT="1"/>
      <dgm:spPr/>
      <dgm:t>
        <a:bodyPr/>
        <a:lstStyle/>
        <a:p>
          <a:r>
            <a:rPr lang="bn-BD" sz="2800" dirty="0" smtClean="0">
              <a:latin typeface="NikoshBAN" panose="02000000000000000000" pitchFamily="2" charset="0"/>
              <a:cs typeface="NikoshBAN" panose="02000000000000000000" pitchFamily="2" charset="0"/>
            </a:rPr>
            <a:t>জন্ম</a:t>
          </a:r>
          <a:endParaRPr lang="en-US" sz="2800" dirty="0">
            <a:latin typeface="NikoshBAN" panose="02000000000000000000" pitchFamily="2" charset="0"/>
            <a:cs typeface="NikoshBAN" panose="02000000000000000000" pitchFamily="2" charset="0"/>
          </a:endParaRPr>
        </a:p>
      </dgm:t>
    </dgm:pt>
    <dgm:pt modelId="{D9EEC157-6528-4EE8-82B8-EECC05DCFE3C}" type="parTrans" cxnId="{CD8D2875-18BA-4D55-99A8-7F998279D4B8}">
      <dgm:prSet/>
      <dgm:spPr/>
      <dgm:t>
        <a:bodyPr/>
        <a:lstStyle/>
        <a:p>
          <a:endParaRPr lang="en-US"/>
        </a:p>
      </dgm:t>
    </dgm:pt>
    <dgm:pt modelId="{BBCA90D1-FAFD-4BA6-8533-1CC54E7B4D03}" type="sibTrans" cxnId="{CD8D2875-18BA-4D55-99A8-7F998279D4B8}">
      <dgm:prSet/>
      <dgm:spPr/>
      <dgm:t>
        <a:bodyPr/>
        <a:lstStyle/>
        <a:p>
          <a:endParaRPr lang="en-US"/>
        </a:p>
      </dgm:t>
    </dgm:pt>
    <dgm:pt modelId="{AE8074EE-BC64-4978-A7BB-AE28F37BF64D}">
      <dgm:prSet phldrT="[Text]" custT="1"/>
      <dgm:spPr/>
      <dgm:t>
        <a:bodyPr/>
        <a:lstStyle/>
        <a:p>
          <a:r>
            <a:rPr lang="bn-BD" sz="2000" dirty="0" smtClean="0">
              <a:latin typeface="NikoshBAN" panose="02000000000000000000" pitchFamily="2" charset="0"/>
              <a:cs typeface="NikoshBAN" panose="02000000000000000000" pitchFamily="2" charset="0"/>
            </a:rPr>
            <a:t>নোবেল</a:t>
          </a:r>
          <a:endParaRPr lang="en-US" sz="2000" dirty="0">
            <a:latin typeface="NikoshBAN" panose="02000000000000000000" pitchFamily="2" charset="0"/>
            <a:cs typeface="NikoshBAN" panose="02000000000000000000" pitchFamily="2" charset="0"/>
          </a:endParaRPr>
        </a:p>
      </dgm:t>
    </dgm:pt>
    <dgm:pt modelId="{565937A9-312A-4C14-B637-53665E2CE18B}" type="parTrans" cxnId="{5BBA966A-9BC6-4FD0-A148-D5EDDD59AA91}">
      <dgm:prSet/>
      <dgm:spPr/>
      <dgm:t>
        <a:bodyPr/>
        <a:lstStyle/>
        <a:p>
          <a:endParaRPr lang="en-US"/>
        </a:p>
      </dgm:t>
    </dgm:pt>
    <dgm:pt modelId="{C6D6E618-4119-41FD-9F12-9863CCF84857}" type="sibTrans" cxnId="{5BBA966A-9BC6-4FD0-A148-D5EDDD59AA91}">
      <dgm:prSet/>
      <dgm:spPr/>
      <dgm:t>
        <a:bodyPr/>
        <a:lstStyle/>
        <a:p>
          <a:endParaRPr lang="en-US"/>
        </a:p>
      </dgm:t>
    </dgm:pt>
    <dgm:pt modelId="{407997C6-CA59-41C5-A9C7-4BFF6ABF5B90}">
      <dgm:prSet phldrT="[Text]" custT="1"/>
      <dgm:spPr/>
      <dgm:t>
        <a:bodyPr/>
        <a:lstStyle/>
        <a:p>
          <a:r>
            <a:rPr lang="bn-BD" sz="2800" dirty="0" smtClean="0">
              <a:latin typeface="NikoshBAN" panose="02000000000000000000" pitchFamily="2" charset="0"/>
              <a:cs typeface="NikoshBAN" panose="02000000000000000000" pitchFamily="2" charset="0"/>
            </a:rPr>
            <a:t>মৃত্যু</a:t>
          </a:r>
          <a:endParaRPr lang="en-US" sz="2800" dirty="0">
            <a:latin typeface="NikoshBAN" panose="02000000000000000000" pitchFamily="2" charset="0"/>
            <a:cs typeface="NikoshBAN" panose="02000000000000000000" pitchFamily="2" charset="0"/>
          </a:endParaRPr>
        </a:p>
      </dgm:t>
    </dgm:pt>
    <dgm:pt modelId="{5975B534-3A53-48AC-B956-53ACC290D149}" type="parTrans" cxnId="{D68FEBD9-F917-4886-96DE-4F781C096CA7}">
      <dgm:prSet/>
      <dgm:spPr/>
      <dgm:t>
        <a:bodyPr/>
        <a:lstStyle/>
        <a:p>
          <a:endParaRPr lang="en-US"/>
        </a:p>
      </dgm:t>
    </dgm:pt>
    <dgm:pt modelId="{F8905D23-2CE8-4F34-B9B8-3A126FA1C338}" type="sibTrans" cxnId="{D68FEBD9-F917-4886-96DE-4F781C096CA7}">
      <dgm:prSet/>
      <dgm:spPr/>
      <dgm:t>
        <a:bodyPr/>
        <a:lstStyle/>
        <a:p>
          <a:endParaRPr lang="en-US"/>
        </a:p>
      </dgm:t>
    </dgm:pt>
    <dgm:pt modelId="{591BAFBA-AA5D-41BB-8785-6AEACED52FDB}" type="pres">
      <dgm:prSet presAssocID="{01A727A5-AEFB-4A15-A1E3-84720D513300}" presName="Name0" presStyleCnt="0">
        <dgm:presLayoutVars>
          <dgm:chMax val="1"/>
          <dgm:dir/>
          <dgm:animLvl val="ctr"/>
          <dgm:resizeHandles val="exact"/>
        </dgm:presLayoutVars>
      </dgm:prSet>
      <dgm:spPr/>
      <dgm:t>
        <a:bodyPr/>
        <a:lstStyle/>
        <a:p>
          <a:endParaRPr lang="en-US"/>
        </a:p>
      </dgm:t>
    </dgm:pt>
    <dgm:pt modelId="{9C34301C-85DF-42F6-A7E5-9F0857AB2F28}" type="pres">
      <dgm:prSet presAssocID="{DEBB5E15-B839-4412-8B78-4624F4BE7415}" presName="centerShape" presStyleLbl="node0" presStyleIdx="0" presStyleCnt="1"/>
      <dgm:spPr/>
      <dgm:t>
        <a:bodyPr/>
        <a:lstStyle/>
        <a:p>
          <a:endParaRPr lang="en-US"/>
        </a:p>
      </dgm:t>
    </dgm:pt>
    <dgm:pt modelId="{DC67A6FF-928E-4478-8710-A21B198C9ABC}" type="pres">
      <dgm:prSet presAssocID="{3FBEFCBE-F295-4311-A0F7-A77AFED9CAC3}" presName="parTrans" presStyleLbl="sibTrans2D1" presStyleIdx="0" presStyleCnt="4"/>
      <dgm:spPr/>
      <dgm:t>
        <a:bodyPr/>
        <a:lstStyle/>
        <a:p>
          <a:endParaRPr lang="en-US"/>
        </a:p>
      </dgm:t>
    </dgm:pt>
    <dgm:pt modelId="{81E7C5C1-B6E5-4B09-9176-6992C7D446CC}" type="pres">
      <dgm:prSet presAssocID="{3FBEFCBE-F295-4311-A0F7-A77AFED9CAC3}" presName="connectorText" presStyleLbl="sibTrans2D1" presStyleIdx="0" presStyleCnt="4"/>
      <dgm:spPr/>
      <dgm:t>
        <a:bodyPr/>
        <a:lstStyle/>
        <a:p>
          <a:endParaRPr lang="en-US"/>
        </a:p>
      </dgm:t>
    </dgm:pt>
    <dgm:pt modelId="{8C96D179-AE4C-42F1-B2FF-42F999C4DC90}" type="pres">
      <dgm:prSet presAssocID="{C017313E-E963-4EE4-AA51-C76F0A80190C}" presName="node" presStyleLbl="node1" presStyleIdx="0" presStyleCnt="4">
        <dgm:presLayoutVars>
          <dgm:bulletEnabled val="1"/>
        </dgm:presLayoutVars>
      </dgm:prSet>
      <dgm:spPr/>
      <dgm:t>
        <a:bodyPr/>
        <a:lstStyle/>
        <a:p>
          <a:endParaRPr lang="en-US"/>
        </a:p>
      </dgm:t>
    </dgm:pt>
    <dgm:pt modelId="{A25DE8E4-4B8B-4231-8B1F-6C98931517B1}" type="pres">
      <dgm:prSet presAssocID="{D9EEC157-6528-4EE8-82B8-EECC05DCFE3C}" presName="parTrans" presStyleLbl="sibTrans2D1" presStyleIdx="1" presStyleCnt="4"/>
      <dgm:spPr/>
      <dgm:t>
        <a:bodyPr/>
        <a:lstStyle/>
        <a:p>
          <a:endParaRPr lang="en-US"/>
        </a:p>
      </dgm:t>
    </dgm:pt>
    <dgm:pt modelId="{E4380A0E-DC5C-422D-9FE8-6C08FFF28CD8}" type="pres">
      <dgm:prSet presAssocID="{D9EEC157-6528-4EE8-82B8-EECC05DCFE3C}" presName="connectorText" presStyleLbl="sibTrans2D1" presStyleIdx="1" presStyleCnt="4"/>
      <dgm:spPr/>
      <dgm:t>
        <a:bodyPr/>
        <a:lstStyle/>
        <a:p>
          <a:endParaRPr lang="en-US"/>
        </a:p>
      </dgm:t>
    </dgm:pt>
    <dgm:pt modelId="{81791247-AAFF-4130-A872-F9EAB9E2A11A}" type="pres">
      <dgm:prSet presAssocID="{6C68B494-707C-42C5-B49C-5879551C0F73}" presName="node" presStyleLbl="node1" presStyleIdx="1" presStyleCnt="4">
        <dgm:presLayoutVars>
          <dgm:bulletEnabled val="1"/>
        </dgm:presLayoutVars>
      </dgm:prSet>
      <dgm:spPr/>
      <dgm:t>
        <a:bodyPr/>
        <a:lstStyle/>
        <a:p>
          <a:endParaRPr lang="en-US"/>
        </a:p>
      </dgm:t>
    </dgm:pt>
    <dgm:pt modelId="{6A524FE4-6E68-4AF2-B431-D334D6B1B180}" type="pres">
      <dgm:prSet presAssocID="{565937A9-312A-4C14-B637-53665E2CE18B}" presName="parTrans" presStyleLbl="sibTrans2D1" presStyleIdx="2" presStyleCnt="4"/>
      <dgm:spPr/>
      <dgm:t>
        <a:bodyPr/>
        <a:lstStyle/>
        <a:p>
          <a:endParaRPr lang="en-US"/>
        </a:p>
      </dgm:t>
    </dgm:pt>
    <dgm:pt modelId="{BA32651F-AD04-45F4-B6C3-B75FAE89E900}" type="pres">
      <dgm:prSet presAssocID="{565937A9-312A-4C14-B637-53665E2CE18B}" presName="connectorText" presStyleLbl="sibTrans2D1" presStyleIdx="2" presStyleCnt="4"/>
      <dgm:spPr/>
      <dgm:t>
        <a:bodyPr/>
        <a:lstStyle/>
        <a:p>
          <a:endParaRPr lang="en-US"/>
        </a:p>
      </dgm:t>
    </dgm:pt>
    <dgm:pt modelId="{70E38642-C147-4C8F-8005-F74D1669B7A4}" type="pres">
      <dgm:prSet presAssocID="{AE8074EE-BC64-4978-A7BB-AE28F37BF64D}" presName="node" presStyleLbl="node1" presStyleIdx="2" presStyleCnt="4">
        <dgm:presLayoutVars>
          <dgm:bulletEnabled val="1"/>
        </dgm:presLayoutVars>
      </dgm:prSet>
      <dgm:spPr/>
      <dgm:t>
        <a:bodyPr/>
        <a:lstStyle/>
        <a:p>
          <a:endParaRPr lang="en-US"/>
        </a:p>
      </dgm:t>
    </dgm:pt>
    <dgm:pt modelId="{EF3C3A19-0C1C-490F-8281-64574427CC7D}" type="pres">
      <dgm:prSet presAssocID="{5975B534-3A53-48AC-B956-53ACC290D149}" presName="parTrans" presStyleLbl="sibTrans2D1" presStyleIdx="3" presStyleCnt="4"/>
      <dgm:spPr/>
      <dgm:t>
        <a:bodyPr/>
        <a:lstStyle/>
        <a:p>
          <a:endParaRPr lang="en-US"/>
        </a:p>
      </dgm:t>
    </dgm:pt>
    <dgm:pt modelId="{4FD23090-EE66-4168-963A-13AD340336B9}" type="pres">
      <dgm:prSet presAssocID="{5975B534-3A53-48AC-B956-53ACC290D149}" presName="connectorText" presStyleLbl="sibTrans2D1" presStyleIdx="3" presStyleCnt="4"/>
      <dgm:spPr/>
      <dgm:t>
        <a:bodyPr/>
        <a:lstStyle/>
        <a:p>
          <a:endParaRPr lang="en-US"/>
        </a:p>
      </dgm:t>
    </dgm:pt>
    <dgm:pt modelId="{08DA2F09-EC99-470B-8470-E8AB53763D36}" type="pres">
      <dgm:prSet presAssocID="{407997C6-CA59-41C5-A9C7-4BFF6ABF5B90}" presName="node" presStyleLbl="node1" presStyleIdx="3" presStyleCnt="4">
        <dgm:presLayoutVars>
          <dgm:bulletEnabled val="1"/>
        </dgm:presLayoutVars>
      </dgm:prSet>
      <dgm:spPr/>
      <dgm:t>
        <a:bodyPr/>
        <a:lstStyle/>
        <a:p>
          <a:endParaRPr lang="en-US"/>
        </a:p>
      </dgm:t>
    </dgm:pt>
  </dgm:ptLst>
  <dgm:cxnLst>
    <dgm:cxn modelId="{0A54E174-5EA0-4195-BD17-08A328FD46EB}" srcId="{DEBB5E15-B839-4412-8B78-4624F4BE7415}" destId="{C017313E-E963-4EE4-AA51-C76F0A80190C}" srcOrd="0" destOrd="0" parTransId="{3FBEFCBE-F295-4311-A0F7-A77AFED9CAC3}" sibTransId="{9F094AA5-66DE-407A-B79F-19A56D793DE8}"/>
    <dgm:cxn modelId="{0C26EB79-FC6A-4F69-8B96-744208287093}" type="presOf" srcId="{01A727A5-AEFB-4A15-A1E3-84720D513300}" destId="{591BAFBA-AA5D-41BB-8785-6AEACED52FDB}" srcOrd="0" destOrd="0" presId="urn:microsoft.com/office/officeart/2005/8/layout/radial5"/>
    <dgm:cxn modelId="{DCC32244-3FB7-49D5-9885-A8E3E358CACB}" srcId="{01A727A5-AEFB-4A15-A1E3-84720D513300}" destId="{DEBB5E15-B839-4412-8B78-4624F4BE7415}" srcOrd="0" destOrd="0" parTransId="{2B4690F7-66E1-4440-88BC-10F6A446B6FC}" sibTransId="{FA5C936B-6B83-409A-B57E-5CF268F33FF1}"/>
    <dgm:cxn modelId="{2DE2FBE5-2860-4405-8E73-0D22116D94C3}" type="presOf" srcId="{D9EEC157-6528-4EE8-82B8-EECC05DCFE3C}" destId="{E4380A0E-DC5C-422D-9FE8-6C08FFF28CD8}" srcOrd="1" destOrd="0" presId="urn:microsoft.com/office/officeart/2005/8/layout/radial5"/>
    <dgm:cxn modelId="{7F6F9BA6-CA65-4589-939E-FD74DE5476C3}" type="presOf" srcId="{C017313E-E963-4EE4-AA51-C76F0A80190C}" destId="{8C96D179-AE4C-42F1-B2FF-42F999C4DC90}" srcOrd="0" destOrd="0" presId="urn:microsoft.com/office/officeart/2005/8/layout/radial5"/>
    <dgm:cxn modelId="{AEE59D4B-0C3B-407F-A7A3-472B86BCA3DD}" type="presOf" srcId="{3FBEFCBE-F295-4311-A0F7-A77AFED9CAC3}" destId="{DC67A6FF-928E-4478-8710-A21B198C9ABC}" srcOrd="0" destOrd="0" presId="urn:microsoft.com/office/officeart/2005/8/layout/radial5"/>
    <dgm:cxn modelId="{22E60FD8-5E58-41F8-899E-842769BC06D4}" type="presOf" srcId="{565937A9-312A-4C14-B637-53665E2CE18B}" destId="{6A524FE4-6E68-4AF2-B431-D334D6B1B180}" srcOrd="0" destOrd="0" presId="urn:microsoft.com/office/officeart/2005/8/layout/radial5"/>
    <dgm:cxn modelId="{7B9CB7BA-B75A-4083-ADD5-BDCCD75E8933}" type="presOf" srcId="{D9EEC157-6528-4EE8-82B8-EECC05DCFE3C}" destId="{A25DE8E4-4B8B-4231-8B1F-6C98931517B1}" srcOrd="0" destOrd="0" presId="urn:microsoft.com/office/officeart/2005/8/layout/radial5"/>
    <dgm:cxn modelId="{1C52845E-DAF7-4B7C-90B3-DBD95C1E7E9C}" type="presOf" srcId="{AE8074EE-BC64-4978-A7BB-AE28F37BF64D}" destId="{70E38642-C147-4C8F-8005-F74D1669B7A4}" srcOrd="0" destOrd="0" presId="urn:microsoft.com/office/officeart/2005/8/layout/radial5"/>
    <dgm:cxn modelId="{F7363176-3B17-4C36-A6C8-6F70BD1A4E6C}" type="presOf" srcId="{5975B534-3A53-48AC-B956-53ACC290D149}" destId="{4FD23090-EE66-4168-963A-13AD340336B9}" srcOrd="1" destOrd="0" presId="urn:microsoft.com/office/officeart/2005/8/layout/radial5"/>
    <dgm:cxn modelId="{D68FEBD9-F917-4886-96DE-4F781C096CA7}" srcId="{DEBB5E15-B839-4412-8B78-4624F4BE7415}" destId="{407997C6-CA59-41C5-A9C7-4BFF6ABF5B90}" srcOrd="3" destOrd="0" parTransId="{5975B534-3A53-48AC-B956-53ACC290D149}" sibTransId="{F8905D23-2CE8-4F34-B9B8-3A126FA1C338}"/>
    <dgm:cxn modelId="{25C8B50F-0DAD-4225-8FA1-43EA01432247}" type="presOf" srcId="{3FBEFCBE-F295-4311-A0F7-A77AFED9CAC3}" destId="{81E7C5C1-B6E5-4B09-9176-6992C7D446CC}" srcOrd="1" destOrd="0" presId="urn:microsoft.com/office/officeart/2005/8/layout/radial5"/>
    <dgm:cxn modelId="{9B900DF7-295D-4F69-9833-3AB3BEECD916}" type="presOf" srcId="{565937A9-312A-4C14-B637-53665E2CE18B}" destId="{BA32651F-AD04-45F4-B6C3-B75FAE89E900}" srcOrd="1" destOrd="0" presId="urn:microsoft.com/office/officeart/2005/8/layout/radial5"/>
    <dgm:cxn modelId="{6D6FBCC2-3150-4872-9D1C-81D2A604B860}" type="presOf" srcId="{DEBB5E15-B839-4412-8B78-4624F4BE7415}" destId="{9C34301C-85DF-42F6-A7E5-9F0857AB2F28}" srcOrd="0" destOrd="0" presId="urn:microsoft.com/office/officeart/2005/8/layout/radial5"/>
    <dgm:cxn modelId="{CD8D2875-18BA-4D55-99A8-7F998279D4B8}" srcId="{DEBB5E15-B839-4412-8B78-4624F4BE7415}" destId="{6C68B494-707C-42C5-B49C-5879551C0F73}" srcOrd="1" destOrd="0" parTransId="{D9EEC157-6528-4EE8-82B8-EECC05DCFE3C}" sibTransId="{BBCA90D1-FAFD-4BA6-8533-1CC54E7B4D03}"/>
    <dgm:cxn modelId="{EB2998A4-7C72-4B6E-B8A4-08C60A9DC6E5}" type="presOf" srcId="{407997C6-CA59-41C5-A9C7-4BFF6ABF5B90}" destId="{08DA2F09-EC99-470B-8470-E8AB53763D36}" srcOrd="0" destOrd="0" presId="urn:microsoft.com/office/officeart/2005/8/layout/radial5"/>
    <dgm:cxn modelId="{5BBA966A-9BC6-4FD0-A148-D5EDDD59AA91}" srcId="{DEBB5E15-B839-4412-8B78-4624F4BE7415}" destId="{AE8074EE-BC64-4978-A7BB-AE28F37BF64D}" srcOrd="2" destOrd="0" parTransId="{565937A9-312A-4C14-B637-53665E2CE18B}" sibTransId="{C6D6E618-4119-41FD-9F12-9863CCF84857}"/>
    <dgm:cxn modelId="{4095F86A-F6C2-47F3-9547-730E5F7EEA41}" type="presOf" srcId="{5975B534-3A53-48AC-B956-53ACC290D149}" destId="{EF3C3A19-0C1C-490F-8281-64574427CC7D}" srcOrd="0" destOrd="0" presId="urn:microsoft.com/office/officeart/2005/8/layout/radial5"/>
    <dgm:cxn modelId="{5FAE1741-5BDE-40D5-8849-61833EE7987C}" type="presOf" srcId="{6C68B494-707C-42C5-B49C-5879551C0F73}" destId="{81791247-AAFF-4130-A872-F9EAB9E2A11A}" srcOrd="0" destOrd="0" presId="urn:microsoft.com/office/officeart/2005/8/layout/radial5"/>
    <dgm:cxn modelId="{81D5DE3E-1CE3-4A74-9687-241EFAA6510E}" type="presParOf" srcId="{591BAFBA-AA5D-41BB-8785-6AEACED52FDB}" destId="{9C34301C-85DF-42F6-A7E5-9F0857AB2F28}" srcOrd="0" destOrd="0" presId="urn:microsoft.com/office/officeart/2005/8/layout/radial5"/>
    <dgm:cxn modelId="{53B1B2DD-2C29-4BF5-9B7D-65C7BB1F7E0A}" type="presParOf" srcId="{591BAFBA-AA5D-41BB-8785-6AEACED52FDB}" destId="{DC67A6FF-928E-4478-8710-A21B198C9ABC}" srcOrd="1" destOrd="0" presId="urn:microsoft.com/office/officeart/2005/8/layout/radial5"/>
    <dgm:cxn modelId="{352D5CB5-0FF6-4AD2-ADB5-867A73C519E6}" type="presParOf" srcId="{DC67A6FF-928E-4478-8710-A21B198C9ABC}" destId="{81E7C5C1-B6E5-4B09-9176-6992C7D446CC}" srcOrd="0" destOrd="0" presId="urn:microsoft.com/office/officeart/2005/8/layout/radial5"/>
    <dgm:cxn modelId="{439D6C1A-FE38-467E-AFEE-B7CD2AF32E6B}" type="presParOf" srcId="{591BAFBA-AA5D-41BB-8785-6AEACED52FDB}" destId="{8C96D179-AE4C-42F1-B2FF-42F999C4DC90}" srcOrd="2" destOrd="0" presId="urn:microsoft.com/office/officeart/2005/8/layout/radial5"/>
    <dgm:cxn modelId="{F93BED17-EF0E-41F7-B646-471C24052F3B}" type="presParOf" srcId="{591BAFBA-AA5D-41BB-8785-6AEACED52FDB}" destId="{A25DE8E4-4B8B-4231-8B1F-6C98931517B1}" srcOrd="3" destOrd="0" presId="urn:microsoft.com/office/officeart/2005/8/layout/radial5"/>
    <dgm:cxn modelId="{3704B09F-38F0-4D9E-B7EE-C3993ADBA8B3}" type="presParOf" srcId="{A25DE8E4-4B8B-4231-8B1F-6C98931517B1}" destId="{E4380A0E-DC5C-422D-9FE8-6C08FFF28CD8}" srcOrd="0" destOrd="0" presId="urn:microsoft.com/office/officeart/2005/8/layout/radial5"/>
    <dgm:cxn modelId="{8068EB23-BECB-43F3-8FAC-3C565D738287}" type="presParOf" srcId="{591BAFBA-AA5D-41BB-8785-6AEACED52FDB}" destId="{81791247-AAFF-4130-A872-F9EAB9E2A11A}" srcOrd="4" destOrd="0" presId="urn:microsoft.com/office/officeart/2005/8/layout/radial5"/>
    <dgm:cxn modelId="{80B02953-6C2B-4BB6-8902-B895AAD1541A}" type="presParOf" srcId="{591BAFBA-AA5D-41BB-8785-6AEACED52FDB}" destId="{6A524FE4-6E68-4AF2-B431-D334D6B1B180}" srcOrd="5" destOrd="0" presId="urn:microsoft.com/office/officeart/2005/8/layout/radial5"/>
    <dgm:cxn modelId="{5D6D8BC8-C50A-4C78-BF12-0C2ED957F0BF}" type="presParOf" srcId="{6A524FE4-6E68-4AF2-B431-D334D6B1B180}" destId="{BA32651F-AD04-45F4-B6C3-B75FAE89E900}" srcOrd="0" destOrd="0" presId="urn:microsoft.com/office/officeart/2005/8/layout/radial5"/>
    <dgm:cxn modelId="{4D5F97F0-3B67-483B-B5D3-43F52BB7725B}" type="presParOf" srcId="{591BAFBA-AA5D-41BB-8785-6AEACED52FDB}" destId="{70E38642-C147-4C8F-8005-F74D1669B7A4}" srcOrd="6" destOrd="0" presId="urn:microsoft.com/office/officeart/2005/8/layout/radial5"/>
    <dgm:cxn modelId="{8EE814FD-2BCB-469A-868C-65067B9FA517}" type="presParOf" srcId="{591BAFBA-AA5D-41BB-8785-6AEACED52FDB}" destId="{EF3C3A19-0C1C-490F-8281-64574427CC7D}" srcOrd="7" destOrd="0" presId="urn:microsoft.com/office/officeart/2005/8/layout/radial5"/>
    <dgm:cxn modelId="{A499BC6E-F736-41C5-BFBD-23B38827F558}" type="presParOf" srcId="{EF3C3A19-0C1C-490F-8281-64574427CC7D}" destId="{4FD23090-EE66-4168-963A-13AD340336B9}" srcOrd="0" destOrd="0" presId="urn:microsoft.com/office/officeart/2005/8/layout/radial5"/>
    <dgm:cxn modelId="{7C22A93B-1EB0-411B-89A6-C580CAEC4114}" type="presParOf" srcId="{591BAFBA-AA5D-41BB-8785-6AEACED52FDB}" destId="{08DA2F09-EC99-470B-8470-E8AB53763D36}"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938DED-C27F-45F9-AF29-4F608EECD54F}" type="datetimeFigureOut">
              <a:rPr lang="en-US" smtClean="0"/>
              <a:t>20-Sep-20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246771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38DED-C27F-45F9-AF29-4F608EECD54F}" type="datetimeFigureOut">
              <a:rPr lang="en-US" smtClean="0"/>
              <a:t>20-Sep-20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245738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38DED-C27F-45F9-AF29-4F608EECD54F}" type="datetimeFigureOut">
              <a:rPr lang="en-US" smtClean="0"/>
              <a:t>20-Sep-20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294141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38DED-C27F-45F9-AF29-4F608EECD54F}" type="datetimeFigureOut">
              <a:rPr lang="en-US" smtClean="0"/>
              <a:t>20-Sep-20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371043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38DED-C27F-45F9-AF29-4F608EECD54F}" type="datetimeFigureOut">
              <a:rPr lang="en-US" smtClean="0"/>
              <a:t>20-Sep-20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351298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938DED-C27F-45F9-AF29-4F608EECD54F}" type="datetimeFigureOut">
              <a:rPr lang="en-US" smtClean="0"/>
              <a:t>20-Sep-20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136165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938DED-C27F-45F9-AF29-4F608EECD54F}" type="datetimeFigureOut">
              <a:rPr lang="en-US" smtClean="0"/>
              <a:t>20-Sep-20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144934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938DED-C27F-45F9-AF29-4F608EECD54F}" type="datetimeFigureOut">
              <a:rPr lang="en-US" smtClean="0"/>
              <a:t>20-Sep-20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114196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38DED-C27F-45F9-AF29-4F608EECD54F}" type="datetimeFigureOut">
              <a:rPr lang="en-US" smtClean="0"/>
              <a:t>20-Sep-20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357106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38DED-C27F-45F9-AF29-4F608EECD54F}" type="datetimeFigureOut">
              <a:rPr lang="en-US" smtClean="0"/>
              <a:t>20-Sep-20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420618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38DED-C27F-45F9-AF29-4F608EECD54F}" type="datetimeFigureOut">
              <a:rPr lang="en-US" smtClean="0"/>
              <a:t>20-Sep-20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65CE-D914-470F-B790-CE0B9F111BF9}" type="slidenum">
              <a:rPr lang="en-US" smtClean="0"/>
              <a:t>‹#›</a:t>
            </a:fld>
            <a:endParaRPr lang="en-US"/>
          </a:p>
        </p:txBody>
      </p:sp>
    </p:spTree>
    <p:extLst>
      <p:ext uri="{BB962C8B-B14F-4D97-AF65-F5344CB8AC3E}">
        <p14:creationId xmlns:p14="http://schemas.microsoft.com/office/powerpoint/2010/main" val="180520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38DED-C27F-45F9-AF29-4F608EECD54F}" type="datetimeFigureOut">
              <a:rPr lang="en-US" smtClean="0"/>
              <a:t>20-Sep-20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065CE-D914-470F-B790-CE0B9F111BF9}" type="slidenum">
              <a:rPr lang="en-US" smtClean="0"/>
              <a:t>‹#›</a:t>
            </a:fld>
            <a:endParaRPr lang="en-US"/>
          </a:p>
        </p:txBody>
      </p:sp>
    </p:spTree>
    <p:extLst>
      <p:ext uri="{BB962C8B-B14F-4D97-AF65-F5344CB8AC3E}">
        <p14:creationId xmlns:p14="http://schemas.microsoft.com/office/powerpoint/2010/main" val="610950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g"/><Relationship Id="rId7" Type="http://schemas.openxmlformats.org/officeDocument/2006/relationships/diagramColors" Target="../diagrams/colors1.xm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74" y="485231"/>
            <a:ext cx="11398287" cy="5910504"/>
          </a:xfrm>
          <a:prstGeom prst="rect">
            <a:avLst/>
          </a:prstGeom>
        </p:spPr>
      </p:pic>
      <p:sp>
        <p:nvSpPr>
          <p:cNvPr id="5" name="TextBox 4"/>
          <p:cNvSpPr txBox="1"/>
          <p:nvPr/>
        </p:nvSpPr>
        <p:spPr>
          <a:xfrm>
            <a:off x="1597688" y="884255"/>
            <a:ext cx="8179357" cy="3235569"/>
          </a:xfrm>
          <a:prstGeom prst="rect">
            <a:avLst/>
          </a:prstGeom>
          <a:noFill/>
        </p:spPr>
        <p:txBody>
          <a:bodyPr wrap="square" rtlCol="0">
            <a:prstTxWarp prst="textPlain">
              <a:avLst/>
            </a:prstTxWarp>
            <a:spAutoFit/>
            <a:scene3d>
              <a:camera prst="perspectiveFront"/>
              <a:lightRig rig="threePt" dir="t"/>
            </a:scene3d>
            <a:sp3d/>
          </a:bodyPr>
          <a:lstStyle/>
          <a:p>
            <a:pPr algn="ctr"/>
            <a:r>
              <a:rPr lang="en-US" sz="6600" dirty="0" err="1" smtClean="0">
                <a:solidFill>
                  <a:srgbClr val="FFFF00"/>
                </a:solidFill>
                <a:effectLst>
                  <a:glow rad="101600">
                    <a:schemeClr val="accent1">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আজকের</a:t>
            </a:r>
            <a:r>
              <a:rPr lang="en-US" sz="6600" dirty="0" smtClean="0">
                <a:solidFill>
                  <a:srgbClr val="FFFF00"/>
                </a:solidFill>
                <a:effectLst>
                  <a:glow rad="101600">
                    <a:schemeClr val="accent1">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 </a:t>
            </a:r>
            <a:r>
              <a:rPr lang="en-US" sz="6600" dirty="0" err="1" smtClean="0">
                <a:solidFill>
                  <a:srgbClr val="FFFF00"/>
                </a:solidFill>
                <a:effectLst>
                  <a:glow rad="101600">
                    <a:schemeClr val="accent1">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পাঠে</a:t>
            </a:r>
            <a:r>
              <a:rPr lang="en-US" sz="6600" dirty="0" smtClean="0">
                <a:solidFill>
                  <a:srgbClr val="FFFF00"/>
                </a:solidFill>
                <a:effectLst>
                  <a:glow rad="101600">
                    <a:schemeClr val="accent1">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 </a:t>
            </a:r>
            <a:r>
              <a:rPr lang="en-US" sz="6600" dirty="0" err="1" smtClean="0">
                <a:solidFill>
                  <a:srgbClr val="FFFF00"/>
                </a:solidFill>
                <a:effectLst>
                  <a:glow rad="101600">
                    <a:schemeClr val="accent1">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সবাইকে</a:t>
            </a:r>
            <a:endParaRPr lang="en-US" sz="6600" dirty="0" smtClean="0">
              <a:solidFill>
                <a:srgbClr val="FFFF00"/>
              </a:solidFill>
              <a:effectLst>
                <a:glow rad="101600">
                  <a:schemeClr val="accent1">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a:p>
            <a:pPr algn="ctr"/>
            <a:r>
              <a:rPr lang="en-US" sz="4400" dirty="0">
                <a:solidFill>
                  <a:srgbClr val="FFFF00"/>
                </a:solidFill>
                <a:effectLst>
                  <a:glow rad="101600">
                    <a:schemeClr val="accent1">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 </a:t>
            </a:r>
            <a:r>
              <a:rPr lang="en-US" sz="4400" dirty="0" smtClean="0">
                <a:solidFill>
                  <a:srgbClr val="FFFF00"/>
                </a:solidFill>
                <a:effectLst>
                  <a:glow rad="101600">
                    <a:schemeClr val="accent1">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 </a:t>
            </a:r>
            <a:r>
              <a:rPr lang="en-US" sz="16600" dirty="0" err="1" smtClean="0">
                <a:solidFill>
                  <a:srgbClr val="C00000"/>
                </a:solidFill>
                <a:effectLst>
                  <a:glow rad="101600">
                    <a:schemeClr val="accent1">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স্বাগতম</a:t>
            </a:r>
            <a:endParaRPr lang="en-US" sz="16600" dirty="0">
              <a:solidFill>
                <a:srgbClr val="C00000"/>
              </a:solidFill>
              <a:effectLst>
                <a:glow rad="101600">
                  <a:schemeClr val="accent1">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sp>
        <p:nvSpPr>
          <p:cNvPr id="6" name="Frame 5"/>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7" name="Frame 6"/>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75167" b="100000" l="63" r="100000"/>
                    </a14:imgEffect>
                  </a14:imgLayer>
                </a14:imgProps>
              </a:ext>
              <a:ext uri="{28A0092B-C50C-407E-A947-70E740481C1C}">
                <a14:useLocalDpi xmlns:a14="http://schemas.microsoft.com/office/drawing/2010/main" val="0"/>
              </a:ext>
            </a:extLst>
          </a:blip>
          <a:srcRect l="110" t="72564" r="-110"/>
          <a:stretch/>
        </p:blipFill>
        <p:spPr>
          <a:xfrm>
            <a:off x="418573" y="4119824"/>
            <a:ext cx="11398287" cy="2250431"/>
          </a:xfrm>
          <a:prstGeom prst="rect">
            <a:avLst/>
          </a:prstGeom>
        </p:spPr>
      </p:pic>
    </p:spTree>
    <p:extLst>
      <p:ext uri="{BB962C8B-B14F-4D97-AF65-F5344CB8AC3E}">
        <p14:creationId xmlns:p14="http://schemas.microsoft.com/office/powerpoint/2010/main" val="3149041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0" name="Frame 9"/>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6692202" y="3616369"/>
            <a:ext cx="3999244" cy="1323439"/>
          </a:xfrm>
          <a:prstGeom prst="rect">
            <a:avLst/>
          </a:prstGeom>
          <a:noFill/>
        </p:spPr>
        <p:txBody>
          <a:bodyPr wrap="square" rtlCol="0">
            <a:spAutoFit/>
          </a:bodyPr>
          <a:lstStyle/>
          <a:p>
            <a:pPr algn="ctr"/>
            <a:r>
              <a:rPr lang="bn-IN" sz="4000" dirty="0" smtClean="0">
                <a:solidFill>
                  <a:srgbClr val="FF0000"/>
                </a:solidFill>
                <a:latin typeface="NikoshBAN" panose="02000000000000000000" pitchFamily="2" charset="0"/>
                <a:cs typeface="NikoshBAN" panose="02000000000000000000" pitchFamily="2" charset="0"/>
              </a:rPr>
              <a:t>ছেলেরা দলে ঘাটের জলে</a:t>
            </a:r>
          </a:p>
          <a:p>
            <a:pPr algn="ctr"/>
            <a:r>
              <a:rPr lang="bn-IN" sz="4000" dirty="0" smtClean="0">
                <a:solidFill>
                  <a:srgbClr val="FF0000"/>
                </a:solidFill>
                <a:latin typeface="NikoshBAN" panose="02000000000000000000" pitchFamily="2" charset="0"/>
                <a:cs typeface="NikoshBAN" panose="02000000000000000000" pitchFamily="2" charset="0"/>
              </a:rPr>
              <a:t>ভাসে ভাসায় ভেলা।</a:t>
            </a:r>
            <a:endParaRPr lang="bn-BD" sz="4000" dirty="0" smtClean="0">
              <a:solidFill>
                <a:srgbClr val="FF0000"/>
              </a:solidFill>
              <a:latin typeface="NikoshBAN" panose="02000000000000000000" pitchFamily="2" charset="0"/>
              <a:cs typeface="NikoshBAN" panose="02000000000000000000" pitchFamily="2" charset="0"/>
            </a:endParaRPr>
          </a:p>
        </p:txBody>
      </p:sp>
      <p:sp>
        <p:nvSpPr>
          <p:cNvPr id="8" name="TextBox 7"/>
          <p:cNvSpPr txBox="1"/>
          <p:nvPr/>
        </p:nvSpPr>
        <p:spPr>
          <a:xfrm>
            <a:off x="1352651" y="3516923"/>
            <a:ext cx="3758083" cy="1323439"/>
          </a:xfrm>
          <a:prstGeom prst="rect">
            <a:avLst/>
          </a:prstGeom>
          <a:noFill/>
        </p:spPr>
        <p:txBody>
          <a:bodyPr wrap="square" rtlCol="0">
            <a:spAutoFit/>
          </a:bodyPr>
          <a:lstStyle/>
          <a:p>
            <a:pPr algn="ctr"/>
            <a:r>
              <a:rPr lang="bn-IN" sz="4000" dirty="0" smtClean="0">
                <a:solidFill>
                  <a:srgbClr val="C00000"/>
                </a:solidFill>
                <a:latin typeface="NikoshBAN" panose="02000000000000000000" pitchFamily="2" charset="0"/>
                <a:cs typeface="NikoshBAN" panose="02000000000000000000" pitchFamily="2" charset="0"/>
              </a:rPr>
              <a:t>সকাল- সন্ধ্যেবেলা</a:t>
            </a:r>
          </a:p>
          <a:p>
            <a:pPr algn="ctr"/>
            <a:r>
              <a:rPr lang="bn-IN" sz="4000" dirty="0" smtClean="0">
                <a:solidFill>
                  <a:srgbClr val="C00000"/>
                </a:solidFill>
                <a:latin typeface="NikoshBAN" panose="02000000000000000000" pitchFamily="2" charset="0"/>
                <a:cs typeface="NikoshBAN" panose="02000000000000000000" pitchFamily="2" charset="0"/>
              </a:rPr>
              <a:t>ঘাটে বধূর মেলা</a:t>
            </a:r>
            <a:endParaRPr lang="bn-BD" sz="4000" dirty="0" smtClean="0">
              <a:solidFill>
                <a:srgbClr val="C0000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27" y="5039255"/>
            <a:ext cx="11973782" cy="14498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202" y="735822"/>
            <a:ext cx="3999244" cy="2781101"/>
          </a:xfrm>
          <a:prstGeom prst="rect">
            <a:avLst/>
          </a:prstGeom>
          <a:ln w="38100">
            <a:solidFill>
              <a:srgbClr val="00CC00"/>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4097" b="4003"/>
          <a:stretch/>
        </p:blipFill>
        <p:spPr>
          <a:xfrm>
            <a:off x="1122987" y="735822"/>
            <a:ext cx="4378183" cy="2693177"/>
          </a:xfrm>
          <a:prstGeom prst="rect">
            <a:avLst/>
          </a:prstGeom>
          <a:ln w="38100">
            <a:solidFill>
              <a:srgbClr val="00CC00"/>
            </a:solidFill>
          </a:ln>
        </p:spPr>
      </p:pic>
    </p:spTree>
    <p:extLst>
      <p:ext uri="{BB962C8B-B14F-4D97-AF65-F5344CB8AC3E}">
        <p14:creationId xmlns:p14="http://schemas.microsoft.com/office/powerpoint/2010/main" val="1789106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1" name="Frame 10"/>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3394669" y="427555"/>
            <a:ext cx="4260500" cy="1457011"/>
          </a:xfrm>
          <a:prstGeom prst="rect">
            <a:avLst/>
          </a:prstGeom>
          <a:noFill/>
        </p:spPr>
        <p:txBody>
          <a:bodyPr wrap="square" rtlCol="0">
            <a:prstTxWarp prst="textDeflate">
              <a:avLst/>
            </a:prstTxWarp>
            <a:spAutoFit/>
            <a:scene3d>
              <a:camera prst="perspectiveBelow"/>
              <a:lightRig rig="threePt" dir="t"/>
            </a:scene3d>
          </a:bodyPr>
          <a:lstStyle/>
          <a:p>
            <a:pPr algn="ctr"/>
            <a:r>
              <a:rPr lang="bn-BD" sz="5400" dirty="0" smtClean="0">
                <a:solidFill>
                  <a:srgbClr val="002060"/>
                </a:solidFill>
                <a:effectLst>
                  <a:glow rad="63500">
                    <a:schemeClr val="accent4">
                      <a:satMod val="175000"/>
                      <a:alpha val="40000"/>
                    </a:schemeClr>
                  </a:glow>
                  <a:reflection blurRad="6350" stA="55000" endA="300" endPos="45500" dir="5400000" sy="-100000" algn="bl" rotWithShape="0"/>
                </a:effectLst>
                <a:latin typeface="NikoshBAN" panose="02000000000000000000" pitchFamily="2" charset="0"/>
                <a:cs typeface="NikoshBAN" panose="02000000000000000000" pitchFamily="2" charset="0"/>
              </a:rPr>
              <a:t>শিক্ষকের পাঠ</a:t>
            </a:r>
            <a:endParaRPr lang="en-US" sz="5400" dirty="0">
              <a:solidFill>
                <a:srgbClr val="002060"/>
              </a:solidFill>
              <a:effectLst>
                <a:glow rad="63500">
                  <a:schemeClr val="accent4">
                    <a:satMod val="175000"/>
                    <a:alpha val="40000"/>
                  </a:schemeClr>
                </a:glow>
                <a:reflection blurRad="6350" stA="55000" endA="300" endPos="45500" dir="5400000" sy="-100000" algn="bl" rotWithShape="0"/>
              </a:effectLst>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4986" y="2389534"/>
            <a:ext cx="2615105" cy="34169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35" y="2590361"/>
            <a:ext cx="2683722" cy="335852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Rounded Rectangle 6"/>
          <p:cNvSpPr/>
          <p:nvPr/>
        </p:nvSpPr>
        <p:spPr>
          <a:xfrm>
            <a:off x="3456633" y="1838847"/>
            <a:ext cx="4994031" cy="45719"/>
          </a:xfrm>
          <a:prstGeom prst="round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1297913" y="2232189"/>
            <a:ext cx="3969099" cy="3416320"/>
          </a:xfrm>
          <a:prstGeom prst="rect">
            <a:avLst/>
          </a:prstGeom>
          <a:noFill/>
        </p:spPr>
        <p:txBody>
          <a:bodyPr wrap="square" rtlCol="0">
            <a:spAutoFit/>
          </a:bodyPr>
          <a:lstStyle/>
          <a:p>
            <a:pPr algn="ctr"/>
            <a:r>
              <a:rPr lang="bn-BD" sz="3600" dirty="0" smtClean="0">
                <a:solidFill>
                  <a:srgbClr val="002060"/>
                </a:solidFill>
                <a:latin typeface="NikoshBAN" panose="02000000000000000000" pitchFamily="2" charset="0"/>
                <a:cs typeface="NikoshBAN" panose="02000000000000000000" pitchFamily="2" charset="0"/>
              </a:rPr>
              <a:t>* শিক্ষক নির্ধারিত পাঠ্যাংশটুকু প্রমিত উচ্চারণে পড়বেন আর শিক্ষার্থীরা নির্দিষ্ট শব্দের ও লাইনের নিচে আঙুল রেখে শিক্ষকের সাথে মেলাবে।</a:t>
            </a:r>
            <a:endParaRPr lang="en-US" sz="3600" dirty="0">
              <a:solidFill>
                <a:srgbClr val="00206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4284" y="603319"/>
            <a:ext cx="2619375" cy="1752600"/>
          </a:xfrm>
          <a:prstGeom prst="roundRect">
            <a:avLst>
              <a:gd name="adj" fmla="val 23501"/>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627" y="5397279"/>
            <a:ext cx="11973782" cy="1103206"/>
          </a:xfrm>
          <a:prstGeom prst="rect">
            <a:avLst/>
          </a:prstGeom>
        </p:spPr>
      </p:pic>
    </p:spTree>
    <p:extLst>
      <p:ext uri="{BB962C8B-B14F-4D97-AF65-F5344CB8AC3E}">
        <p14:creationId xmlns:p14="http://schemas.microsoft.com/office/powerpoint/2010/main" val="1921093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3193701" y="286878"/>
            <a:ext cx="5236865" cy="2024243"/>
          </a:xfrm>
          <a:prstGeom prst="rect">
            <a:avLst/>
          </a:prstGeom>
          <a:noFill/>
        </p:spPr>
        <p:txBody>
          <a:bodyPr wrap="square" rtlCol="0">
            <a:prstTxWarp prst="textDeflate">
              <a:avLst/>
            </a:prstTxWarp>
            <a:spAutoFit/>
            <a:scene3d>
              <a:camera prst="perspectiveFront"/>
              <a:lightRig rig="threePt" dir="t"/>
            </a:scene3d>
          </a:bodyPr>
          <a:lstStyle/>
          <a:p>
            <a:pPr algn="ctr"/>
            <a:r>
              <a:rPr lang="bn-BD" sz="5400" dirty="0" smtClean="0">
                <a:solidFill>
                  <a:srgbClr val="002060"/>
                </a:solidFill>
                <a:effectLst>
                  <a:glow rad="63500">
                    <a:schemeClr val="accent4">
                      <a:satMod val="175000"/>
                      <a:alpha val="40000"/>
                    </a:schemeClr>
                  </a:glow>
                </a:effectLst>
                <a:latin typeface="NikoshBAN" panose="02000000000000000000" pitchFamily="2" charset="0"/>
                <a:cs typeface="NikoshBAN" panose="02000000000000000000" pitchFamily="2" charset="0"/>
              </a:rPr>
              <a:t>শিক্ষ</a:t>
            </a:r>
            <a:r>
              <a:rPr lang="bn-IN" sz="5400" dirty="0" smtClean="0">
                <a:solidFill>
                  <a:srgbClr val="002060"/>
                </a:solidFill>
                <a:effectLst>
                  <a:glow rad="63500">
                    <a:schemeClr val="accent4">
                      <a:satMod val="175000"/>
                      <a:alpha val="40000"/>
                    </a:schemeClr>
                  </a:glow>
                </a:effectLst>
                <a:latin typeface="NikoshBAN" panose="02000000000000000000" pitchFamily="2" charset="0"/>
                <a:cs typeface="NikoshBAN" panose="02000000000000000000" pitchFamily="2" charset="0"/>
              </a:rPr>
              <a:t>ক ও শিক্ষার্থীর</a:t>
            </a:r>
            <a:r>
              <a:rPr lang="bn-BD" sz="5400" dirty="0" smtClean="0">
                <a:solidFill>
                  <a:srgbClr val="002060"/>
                </a:solidFill>
                <a:effectLst>
                  <a:glow rad="63500">
                    <a:schemeClr val="accent4">
                      <a:satMod val="175000"/>
                      <a:alpha val="40000"/>
                    </a:schemeClr>
                  </a:glow>
                </a:effectLst>
                <a:latin typeface="NikoshBAN" panose="02000000000000000000" pitchFamily="2" charset="0"/>
                <a:cs typeface="NikoshBAN" panose="02000000000000000000" pitchFamily="2" charset="0"/>
              </a:rPr>
              <a:t> পাঠ</a:t>
            </a:r>
            <a:endParaRPr lang="en-US" sz="5400" dirty="0">
              <a:solidFill>
                <a:srgbClr val="002060"/>
              </a:solidFill>
              <a:effectLst>
                <a:glow rad="635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37473"/>
            <a:ext cx="12121409" cy="110320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306" y="2443216"/>
            <a:ext cx="3466143" cy="2599607"/>
          </a:xfrm>
          <a:prstGeom prst="rect">
            <a:avLst/>
          </a:prstGeom>
          <a:ln w="28575">
            <a:solidFill>
              <a:srgbClr val="00CC00"/>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0566" y="2483258"/>
            <a:ext cx="2622621" cy="2611121"/>
          </a:xfrm>
          <a:prstGeom prst="rect">
            <a:avLst/>
          </a:prstGeom>
          <a:ln w="28575">
            <a:solidFill>
              <a:srgbClr val="00CC00"/>
            </a:solidFill>
          </a:ln>
        </p:spPr>
      </p:pic>
      <p:sp>
        <p:nvSpPr>
          <p:cNvPr id="12" name="Round Diagonal Corner Rectangle 11"/>
          <p:cNvSpPr/>
          <p:nvPr/>
        </p:nvSpPr>
        <p:spPr>
          <a:xfrm>
            <a:off x="4531807" y="2443216"/>
            <a:ext cx="3496826" cy="2822120"/>
          </a:xfrm>
          <a:prstGeom prst="round2DiagRect">
            <a:avLst/>
          </a:prstGeom>
          <a:solidFill>
            <a:srgbClr val="00CC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শিক্ষকের সাথে শিক্ষার্থীরাও তাল, ছন্দ বজায় রেখে প্রমিত উচ্চারণে কবিতাংশটুকু আবৃত্তি করবে।</a:t>
            </a:r>
            <a:endParaRPr lang="en-US" sz="32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1876" y="333211"/>
            <a:ext cx="2143125" cy="1832726"/>
          </a:xfrm>
          <a:prstGeom prst="rect">
            <a:avLst/>
          </a:prstGeom>
        </p:spPr>
      </p:pic>
    </p:spTree>
    <p:extLst>
      <p:ext uri="{BB962C8B-B14F-4D97-AF65-F5344CB8AC3E}">
        <p14:creationId xmlns:p14="http://schemas.microsoft.com/office/powerpoint/2010/main" val="4093291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7" name="Frame 6"/>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2" name="Up Ribbon 1"/>
          <p:cNvSpPr/>
          <p:nvPr/>
        </p:nvSpPr>
        <p:spPr>
          <a:xfrm>
            <a:off x="2701636" y="581891"/>
            <a:ext cx="5457625" cy="1461535"/>
          </a:xfrm>
          <a:prstGeom prst="ribbon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0070C0"/>
                </a:solidFill>
                <a:latin typeface="NikoshBAN" panose="02000000000000000000" pitchFamily="2" charset="0"/>
                <a:cs typeface="NikoshBAN" panose="02000000000000000000" pitchFamily="2" charset="0"/>
              </a:rPr>
              <a:t>কবিতার মূলভাব</a:t>
            </a:r>
            <a:endParaRPr lang="en-US" sz="4000" dirty="0">
              <a:solidFill>
                <a:srgbClr val="0070C0"/>
              </a:solidFill>
              <a:latin typeface="NikoshBAN" panose="02000000000000000000" pitchFamily="2" charset="0"/>
              <a:cs typeface="NikoshBAN" panose="02000000000000000000" pitchFamily="2" charset="0"/>
            </a:endParaRPr>
          </a:p>
        </p:txBody>
      </p:sp>
      <p:sp>
        <p:nvSpPr>
          <p:cNvPr id="3" name="Folded Corner 2"/>
          <p:cNvSpPr/>
          <p:nvPr/>
        </p:nvSpPr>
        <p:spPr>
          <a:xfrm>
            <a:off x="2086554" y="2256440"/>
            <a:ext cx="6852975" cy="3044651"/>
          </a:xfrm>
          <a:prstGeom prst="foldedCorner">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lin ang="540000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7030A0"/>
                </a:solidFill>
                <a:latin typeface="NikoshBAN" panose="02000000000000000000" pitchFamily="2" charset="0"/>
                <a:cs typeface="NikoshBAN" panose="02000000000000000000" pitchFamily="2" charset="0"/>
              </a:rPr>
              <a:t>একটি নদী, তার দুই তীরে দু-জন মানুষ বাস করে। একজন ভালোবাসে তার নদীর বালুচর,শরৎকালে চকাচকিরা যেখানে ঘর বাঁধে। এর তীরে তীরে ফুটে থাকে কাশফুল। শীতের সময় হাঁসেরা এসে ভিড় করে,কচ্ছপ রোদ পোহায়। সন্ধ্যায় জেলেরা ডিঙি এসে ভিড়ে। অন্যজন ভালোবাসে বন,যার আছে ঘন ছায়া।সেখান থেকে একটা রাস্তা এসে মিশেছে নদীতে। নদীর ঘাটে বধুরা আসে,ছেলেরা জলে ভেলা ভাসায়।একটি নদী দুই তীরের মানুষকে কী সুন্দর মিলিয়ে দিয়েছে।</a:t>
            </a:r>
            <a:endParaRPr lang="en-US" sz="2400" dirty="0">
              <a:solidFill>
                <a:srgbClr val="7030A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0538" y="683288"/>
            <a:ext cx="2533859"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27" y="5039255"/>
            <a:ext cx="11973782" cy="1449867"/>
          </a:xfrm>
          <a:prstGeom prst="rect">
            <a:avLst/>
          </a:prstGeom>
        </p:spPr>
      </p:pic>
    </p:spTree>
    <p:extLst>
      <p:ext uri="{BB962C8B-B14F-4D97-AF65-F5344CB8AC3E}">
        <p14:creationId xmlns:p14="http://schemas.microsoft.com/office/powerpoint/2010/main" val="2103231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ame 17"/>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9" name="Frame 18"/>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2" name="TextBox 1"/>
          <p:cNvSpPr txBox="1"/>
          <p:nvPr/>
        </p:nvSpPr>
        <p:spPr>
          <a:xfrm>
            <a:off x="3081493" y="622999"/>
            <a:ext cx="5730911" cy="707886"/>
          </a:xfrm>
          <a:prstGeom prst="rect">
            <a:avLst/>
          </a:prstGeom>
          <a:noFill/>
        </p:spPr>
        <p:txBody>
          <a:bodyPr wrap="square" rtlCol="0">
            <a:spAutoFit/>
          </a:bodyPr>
          <a:lstStyle/>
          <a:p>
            <a:pPr algn="ctr"/>
            <a:r>
              <a:rPr lang="bn-BD" sz="4000" dirty="0" smtClean="0">
                <a:solidFill>
                  <a:srgbClr val="C00000"/>
                </a:solidFill>
                <a:latin typeface="NikoshBAN" panose="02000000000000000000" pitchFamily="2" charset="0"/>
                <a:cs typeface="NikoshBAN" panose="02000000000000000000" pitchFamily="2" charset="0"/>
              </a:rPr>
              <a:t>নতুন শব্দ খুঁজে বের করি ও অর্থ বলি</a:t>
            </a:r>
            <a:endParaRPr lang="en-US" sz="4000" dirty="0">
              <a:solidFill>
                <a:srgbClr val="C00000"/>
              </a:solidFill>
              <a:latin typeface="NikoshBAN" panose="02000000000000000000" pitchFamily="2" charset="0"/>
              <a:cs typeface="NikoshBAN" panose="02000000000000000000" pitchFamily="2" charset="0"/>
            </a:endParaRPr>
          </a:p>
        </p:txBody>
      </p:sp>
      <p:sp>
        <p:nvSpPr>
          <p:cNvPr id="5" name="Rectangle 4"/>
          <p:cNvSpPr/>
          <p:nvPr/>
        </p:nvSpPr>
        <p:spPr>
          <a:xfrm>
            <a:off x="3081492" y="1285166"/>
            <a:ext cx="6052459" cy="45719"/>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latin typeface="NikoshBAN" panose="02000000000000000000" pitchFamily="2" charset="0"/>
              <a:cs typeface="NikoshBAN" panose="02000000000000000000" pitchFamily="2" charset="0"/>
            </a:endParaRPr>
          </a:p>
        </p:txBody>
      </p:sp>
      <p:sp>
        <p:nvSpPr>
          <p:cNvPr id="3" name="Rounded Rectangle 2"/>
          <p:cNvSpPr/>
          <p:nvPr/>
        </p:nvSpPr>
        <p:spPr>
          <a:xfrm>
            <a:off x="1266092" y="1627833"/>
            <a:ext cx="1815401" cy="844062"/>
          </a:xfrm>
          <a:prstGeom prst="roundRect">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আচ্ছাদন</a:t>
            </a:r>
            <a:endParaRPr lang="en-US" sz="4000" dirty="0">
              <a:latin typeface="NikoshBAN" panose="02000000000000000000" pitchFamily="2" charset="0"/>
              <a:cs typeface="NikoshBAN" panose="02000000000000000000" pitchFamily="2" charset="0"/>
            </a:endParaRPr>
          </a:p>
        </p:txBody>
      </p:sp>
      <p:sp>
        <p:nvSpPr>
          <p:cNvPr id="6" name="Equal 5"/>
          <p:cNvSpPr/>
          <p:nvPr/>
        </p:nvSpPr>
        <p:spPr>
          <a:xfrm>
            <a:off x="3255667" y="1838848"/>
            <a:ext cx="643094" cy="422031"/>
          </a:xfrm>
          <a:prstGeom prst="mathEqual">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4119824" y="1627833"/>
            <a:ext cx="2491991" cy="844062"/>
          </a:xfrm>
          <a:prstGeom prst="roundRect">
            <a:avLst/>
          </a:pr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ঢাকণি / ঢাকা</a:t>
            </a:r>
            <a:endParaRPr lang="en-US" sz="4000" dirty="0">
              <a:latin typeface="NikoshBAN" panose="02000000000000000000" pitchFamily="2" charset="0"/>
              <a:cs typeface="NikoshBAN" panose="02000000000000000000" pitchFamily="2" charset="0"/>
            </a:endParaRPr>
          </a:p>
        </p:txBody>
      </p:sp>
      <p:sp>
        <p:nvSpPr>
          <p:cNvPr id="8" name="Rounded Rectangle 7"/>
          <p:cNvSpPr/>
          <p:nvPr/>
        </p:nvSpPr>
        <p:spPr>
          <a:xfrm>
            <a:off x="1383321" y="2706559"/>
            <a:ext cx="1698171" cy="844062"/>
          </a:xfrm>
          <a:prstGeom prst="roundRect">
            <a:avLst/>
          </a:pr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atin typeface="NikoshBAN" panose="02000000000000000000" pitchFamily="2" charset="0"/>
                <a:cs typeface="NikoshBAN" panose="02000000000000000000" pitchFamily="2" charset="0"/>
              </a:rPr>
              <a:t>বেণুবন</a:t>
            </a:r>
            <a:endParaRPr lang="en-US" sz="4000" b="1" dirty="0">
              <a:latin typeface="NikoshBAN" panose="02000000000000000000" pitchFamily="2" charset="0"/>
              <a:cs typeface="NikoshBAN" panose="02000000000000000000" pitchFamily="2" charset="0"/>
            </a:endParaRPr>
          </a:p>
        </p:txBody>
      </p:sp>
      <p:sp>
        <p:nvSpPr>
          <p:cNvPr id="9" name="Equal 8"/>
          <p:cNvSpPr/>
          <p:nvPr/>
        </p:nvSpPr>
        <p:spPr>
          <a:xfrm>
            <a:off x="3279115" y="2841903"/>
            <a:ext cx="643094" cy="422031"/>
          </a:xfrm>
          <a:prstGeom prst="mathEqual">
            <a:avLst/>
          </a:prstGeom>
          <a:solidFill>
            <a:schemeClr val="accent6">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4036092" y="2706559"/>
            <a:ext cx="2575723" cy="844062"/>
          </a:xfrm>
          <a:prstGeom prst="roundRect">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বাঁশবাগান</a:t>
            </a:r>
            <a:endParaRPr lang="en-US" sz="4000" dirty="0">
              <a:latin typeface="NikoshBAN" panose="02000000000000000000" pitchFamily="2" charset="0"/>
              <a:cs typeface="NikoshBAN" panose="02000000000000000000" pitchFamily="2" charset="0"/>
            </a:endParaRPr>
          </a:p>
        </p:txBody>
      </p:sp>
      <p:sp>
        <p:nvSpPr>
          <p:cNvPr id="11" name="Rounded Rectangle 10"/>
          <p:cNvSpPr/>
          <p:nvPr/>
        </p:nvSpPr>
        <p:spPr>
          <a:xfrm>
            <a:off x="1580944" y="3639166"/>
            <a:ext cx="1537392" cy="844062"/>
          </a:xfrm>
          <a:prstGeom prst="roundRect">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atin typeface="NikoshBAN" panose="02000000000000000000" pitchFamily="2" charset="0"/>
                <a:cs typeface="NikoshBAN" panose="02000000000000000000" pitchFamily="2" charset="0"/>
              </a:rPr>
              <a:t>তট</a:t>
            </a:r>
            <a:endParaRPr lang="en-US" sz="4000" b="1" dirty="0">
              <a:latin typeface="NikoshBAN" panose="02000000000000000000" pitchFamily="2" charset="0"/>
              <a:cs typeface="NikoshBAN" panose="02000000000000000000" pitchFamily="2" charset="0"/>
            </a:endParaRPr>
          </a:p>
        </p:txBody>
      </p:sp>
      <p:sp>
        <p:nvSpPr>
          <p:cNvPr id="12" name="Equal 11"/>
          <p:cNvSpPr/>
          <p:nvPr/>
        </p:nvSpPr>
        <p:spPr>
          <a:xfrm>
            <a:off x="3255667" y="3821558"/>
            <a:ext cx="643094" cy="422031"/>
          </a:xfrm>
          <a:prstGeom prst="mathEqual">
            <a:avLst/>
          </a:prstGeom>
          <a:solidFill>
            <a:schemeClr val="accent6">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3" name="Rounded Rectangle 12"/>
          <p:cNvSpPr/>
          <p:nvPr/>
        </p:nvSpPr>
        <p:spPr>
          <a:xfrm>
            <a:off x="4036092" y="3721851"/>
            <a:ext cx="1942677" cy="844062"/>
          </a:xfrm>
          <a:prstGeom prst="roundRect">
            <a:avLst/>
          </a:pr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নদীর তীর</a:t>
            </a:r>
            <a:endParaRPr lang="en-US" sz="4000" dirty="0">
              <a:latin typeface="NikoshBAN" panose="02000000000000000000" pitchFamily="2" charset="0"/>
              <a:cs typeface="NikoshBAN" panose="02000000000000000000" pitchFamily="2" charset="0"/>
            </a:endParaRPr>
          </a:p>
        </p:txBody>
      </p:sp>
      <p:sp>
        <p:nvSpPr>
          <p:cNvPr id="14" name="Rounded Rectangle 13"/>
          <p:cNvSpPr/>
          <p:nvPr/>
        </p:nvSpPr>
        <p:spPr>
          <a:xfrm>
            <a:off x="4036092" y="4894578"/>
            <a:ext cx="3168576" cy="844062"/>
          </a:xfrm>
          <a:prstGeom prst="roundRect">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anose="02000000000000000000" pitchFamily="2" charset="0"/>
                <a:cs typeface="NikoshBAN" panose="02000000000000000000" pitchFamily="2" charset="0"/>
              </a:rPr>
              <a:t>এক ধরণের নৌকা</a:t>
            </a:r>
            <a:endParaRPr lang="en-US" sz="4000" dirty="0">
              <a:latin typeface="NikoshBAN" panose="02000000000000000000" pitchFamily="2" charset="0"/>
              <a:cs typeface="NikoshBAN" panose="02000000000000000000" pitchFamily="2" charset="0"/>
            </a:endParaRPr>
          </a:p>
        </p:txBody>
      </p:sp>
      <p:sp>
        <p:nvSpPr>
          <p:cNvPr id="15" name="Equal 14"/>
          <p:cNvSpPr/>
          <p:nvPr/>
        </p:nvSpPr>
        <p:spPr>
          <a:xfrm>
            <a:off x="3255667" y="4995784"/>
            <a:ext cx="643094" cy="422031"/>
          </a:xfrm>
          <a:prstGeom prst="mathEqual">
            <a:avLst/>
          </a:prstGeom>
          <a:solidFill>
            <a:schemeClr val="accent6">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6" name="Rounded Rectangle 15"/>
          <p:cNvSpPr/>
          <p:nvPr/>
        </p:nvSpPr>
        <p:spPr>
          <a:xfrm>
            <a:off x="1580944" y="4858346"/>
            <a:ext cx="1500548" cy="844062"/>
          </a:xfrm>
          <a:prstGeom prst="roundRect">
            <a:avLst/>
          </a:pr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atin typeface="NikoshBAN" panose="02000000000000000000" pitchFamily="2" charset="0"/>
                <a:cs typeface="NikoshBAN" panose="02000000000000000000" pitchFamily="2" charset="0"/>
              </a:rPr>
              <a:t>ডিঙি</a:t>
            </a:r>
            <a:endParaRPr lang="en-US" sz="4000" b="1"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211" y="4473805"/>
            <a:ext cx="3676650" cy="1724025"/>
          </a:xfrm>
          <a:prstGeom prst="rect">
            <a:avLst/>
          </a:prstGeom>
        </p:spPr>
      </p:pic>
    </p:spTree>
    <p:extLst>
      <p:ext uri="{BB962C8B-B14F-4D97-AF65-F5344CB8AC3E}">
        <p14:creationId xmlns:p14="http://schemas.microsoft.com/office/powerpoint/2010/main" val="32017993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4" name="Frame 13"/>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653266" y="3112018"/>
            <a:ext cx="2077218" cy="707886"/>
          </a:xfrm>
          <a:prstGeom prst="rect">
            <a:avLst/>
          </a:prstGeom>
          <a:noFill/>
        </p:spPr>
        <p:txBody>
          <a:bodyPr wrap="square" rtlCol="0">
            <a:spAutoFit/>
          </a:bodyPr>
          <a:lstStyle/>
          <a:p>
            <a:r>
              <a:rPr lang="bn-IN" sz="4000" dirty="0" smtClean="0">
                <a:solidFill>
                  <a:srgbClr val="002060"/>
                </a:solidFill>
                <a:latin typeface="NikoshBAN" panose="02000000000000000000" pitchFamily="2" charset="0"/>
                <a:cs typeface="NikoshBAN" panose="02000000000000000000" pitchFamily="2" charset="0"/>
              </a:rPr>
              <a:t>দলীয়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11" name="TextBox 10"/>
          <p:cNvSpPr txBox="1"/>
          <p:nvPr/>
        </p:nvSpPr>
        <p:spPr>
          <a:xfrm>
            <a:off x="1956142" y="3891115"/>
            <a:ext cx="6615102" cy="769441"/>
          </a:xfrm>
          <a:prstGeom prst="rect">
            <a:avLst/>
          </a:prstGeom>
          <a:noFill/>
        </p:spPr>
        <p:txBody>
          <a:bodyPr wrap="square" rtlCol="0">
            <a:spAutoFit/>
          </a:bodyPr>
          <a:lstStyle/>
          <a:p>
            <a:pPr algn="ctr"/>
            <a:r>
              <a:rPr lang="bn-IN" sz="4400" dirty="0" smtClean="0">
                <a:solidFill>
                  <a:srgbClr val="00B0F0"/>
                </a:solidFill>
                <a:latin typeface="NikoshBAN" panose="02000000000000000000" pitchFamily="2" charset="0"/>
                <a:cs typeface="NikoshBAN" panose="02000000000000000000" pitchFamily="2" charset="0"/>
              </a:rPr>
              <a:t># নদী সম্পর্কে ১০ টি বাক্য লিখ।</a:t>
            </a:r>
            <a:endParaRPr lang="bn-BD" sz="4400" dirty="0" smtClean="0">
              <a:solidFill>
                <a:srgbClr val="00B0F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2431" y="528805"/>
            <a:ext cx="2323834" cy="1580549"/>
          </a:xfrm>
          <a:prstGeom prst="roundRect">
            <a:avLst>
              <a:gd name="adj" fmla="val 46800"/>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2893984" y="535076"/>
            <a:ext cx="6313621" cy="707886"/>
          </a:xfrm>
          <a:prstGeom prst="rect">
            <a:avLst/>
          </a:prstGeom>
          <a:solidFill>
            <a:srgbClr val="00CC00"/>
          </a:solidFill>
        </p:spPr>
        <p:txBody>
          <a:bodyPr wrap="square" rtlCol="0">
            <a:spAutoFit/>
          </a:bodyPr>
          <a:lstStyle/>
          <a:p>
            <a:r>
              <a:rPr lang="bn-IN" sz="4000" dirty="0" smtClean="0">
                <a:solidFill>
                  <a:srgbClr val="FFFF00"/>
                </a:solidFill>
                <a:latin typeface="NikoshBAN" panose="02000000000000000000" pitchFamily="2" charset="0"/>
                <a:cs typeface="NikoshBAN" panose="02000000000000000000" pitchFamily="2" charset="0"/>
              </a:rPr>
              <a:t># যুক্তবর্ণ ভেঙে নতুন শব্দ তৈরি করি:</a:t>
            </a:r>
            <a:endParaRPr lang="en-US" sz="40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1558636" y="1319079"/>
            <a:ext cx="800099"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স</a:t>
            </a:r>
            <a:r>
              <a:rPr lang="bn-IN" sz="3200" dirty="0" smtClean="0">
                <a:solidFill>
                  <a:srgbClr val="FF0000"/>
                </a:solidFill>
                <a:latin typeface="NikoshBAN" panose="02000000000000000000" pitchFamily="2" charset="0"/>
                <a:cs typeface="NikoshBAN" panose="02000000000000000000" pitchFamily="2" charset="0"/>
              </a:rPr>
              <a:t>ন্ধ্যা</a:t>
            </a:r>
            <a:endParaRPr lang="en-US" sz="3200" dirty="0">
              <a:latin typeface="NikoshBAN" panose="02000000000000000000" pitchFamily="2" charset="0"/>
              <a:cs typeface="NikoshBAN" panose="02000000000000000000" pitchFamily="2" charset="0"/>
            </a:endParaRPr>
          </a:p>
        </p:txBody>
      </p:sp>
      <p:sp>
        <p:nvSpPr>
          <p:cNvPr id="16" name="Minus 15"/>
          <p:cNvSpPr/>
          <p:nvPr/>
        </p:nvSpPr>
        <p:spPr>
          <a:xfrm flipV="1">
            <a:off x="2383398" y="1584093"/>
            <a:ext cx="633846" cy="47280"/>
          </a:xfrm>
          <a:prstGeom prst="mathMinus">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17" name="TextBox 16"/>
          <p:cNvSpPr txBox="1"/>
          <p:nvPr/>
        </p:nvSpPr>
        <p:spPr>
          <a:xfrm>
            <a:off x="3206755" y="1230150"/>
            <a:ext cx="592585" cy="707886"/>
          </a:xfrm>
          <a:prstGeom prst="rect">
            <a:avLst/>
          </a:prstGeom>
          <a:noFill/>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ন্ধ</a:t>
            </a:r>
            <a:endParaRPr lang="en-US" sz="4000" dirty="0">
              <a:solidFill>
                <a:srgbClr val="FF0000"/>
              </a:solidFill>
              <a:latin typeface="NikoshBAN" panose="02000000000000000000" pitchFamily="2" charset="0"/>
              <a:cs typeface="NikoshBAN" panose="02000000000000000000" pitchFamily="2" charset="0"/>
            </a:endParaRPr>
          </a:p>
        </p:txBody>
      </p:sp>
      <p:sp>
        <p:nvSpPr>
          <p:cNvPr id="18" name="Minus 17"/>
          <p:cNvSpPr/>
          <p:nvPr/>
        </p:nvSpPr>
        <p:spPr>
          <a:xfrm flipV="1">
            <a:off x="3751118" y="1560453"/>
            <a:ext cx="633846" cy="47280"/>
          </a:xfrm>
          <a:prstGeom prst="mathMinus">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19" name="TextBox 18"/>
          <p:cNvSpPr txBox="1"/>
          <p:nvPr/>
        </p:nvSpPr>
        <p:spPr>
          <a:xfrm>
            <a:off x="4640845" y="1230150"/>
            <a:ext cx="576544" cy="707886"/>
          </a:xfrm>
          <a:prstGeom prst="rect">
            <a:avLst/>
          </a:prstGeom>
          <a:noFill/>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ন</a:t>
            </a:r>
            <a:endParaRPr lang="en-US" sz="4000" dirty="0">
              <a:solidFill>
                <a:srgbClr val="FF0000"/>
              </a:solidFill>
              <a:latin typeface="NikoshBAN" panose="02000000000000000000" pitchFamily="2" charset="0"/>
              <a:cs typeface="NikoshBAN" panose="02000000000000000000" pitchFamily="2" charset="0"/>
            </a:endParaRPr>
          </a:p>
        </p:txBody>
      </p:sp>
      <p:sp>
        <p:nvSpPr>
          <p:cNvPr id="20" name="Plus 19"/>
          <p:cNvSpPr/>
          <p:nvPr/>
        </p:nvSpPr>
        <p:spPr>
          <a:xfrm>
            <a:off x="5223904" y="1392382"/>
            <a:ext cx="526225" cy="404843"/>
          </a:xfrm>
          <a:prstGeom prst="mathPlus">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21" name="TextBox 20"/>
          <p:cNvSpPr txBox="1"/>
          <p:nvPr/>
        </p:nvSpPr>
        <p:spPr>
          <a:xfrm>
            <a:off x="5846246" y="1253790"/>
            <a:ext cx="576544" cy="707886"/>
          </a:xfrm>
          <a:prstGeom prst="rect">
            <a:avLst/>
          </a:prstGeom>
          <a:noFill/>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ধ</a:t>
            </a:r>
            <a:endParaRPr lang="en-US" sz="4000" dirty="0">
              <a:solidFill>
                <a:srgbClr val="FF0000"/>
              </a:solidFill>
              <a:latin typeface="NikoshBAN" panose="02000000000000000000" pitchFamily="2" charset="0"/>
              <a:cs typeface="NikoshBAN" panose="02000000000000000000" pitchFamily="2" charset="0"/>
            </a:endParaRPr>
          </a:p>
        </p:txBody>
      </p:sp>
      <p:sp>
        <p:nvSpPr>
          <p:cNvPr id="22" name="TextBox 21"/>
          <p:cNvSpPr txBox="1"/>
          <p:nvPr/>
        </p:nvSpPr>
        <p:spPr>
          <a:xfrm>
            <a:off x="6700538" y="1277430"/>
            <a:ext cx="2680855" cy="707886"/>
          </a:xfrm>
          <a:prstGeom prst="rect">
            <a:avLst/>
          </a:prstGeom>
          <a:noFill/>
        </p:spPr>
        <p:txBody>
          <a:bodyPr wrap="square" rtlCol="0">
            <a:spAutoFit/>
          </a:bodyPr>
          <a:lstStyle/>
          <a:p>
            <a:r>
              <a:rPr lang="bn-IN" sz="4000" dirty="0" smtClean="0">
                <a:solidFill>
                  <a:srgbClr val="00B0F0"/>
                </a:solidFill>
                <a:latin typeface="NikoshBAN" panose="02000000000000000000" pitchFamily="2" charset="0"/>
                <a:cs typeface="NikoshBAN" panose="02000000000000000000" pitchFamily="2" charset="0"/>
              </a:rPr>
              <a:t>অন্ধ, অরুন্ধুতি</a:t>
            </a:r>
            <a:endParaRPr lang="en-US" sz="4000" dirty="0">
              <a:solidFill>
                <a:srgbClr val="00B0F0"/>
              </a:solidFill>
              <a:latin typeface="NikoshBAN" panose="02000000000000000000" pitchFamily="2" charset="0"/>
              <a:cs typeface="NikoshBAN" panose="02000000000000000000" pitchFamily="2" charset="0"/>
            </a:endParaRPr>
          </a:p>
        </p:txBody>
      </p:sp>
      <p:sp>
        <p:nvSpPr>
          <p:cNvPr id="23" name="TextBox 22"/>
          <p:cNvSpPr txBox="1"/>
          <p:nvPr/>
        </p:nvSpPr>
        <p:spPr>
          <a:xfrm>
            <a:off x="1314448" y="2109354"/>
            <a:ext cx="1288474"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আ</a:t>
            </a:r>
            <a:r>
              <a:rPr lang="bn-IN" sz="3200" dirty="0" smtClean="0">
                <a:solidFill>
                  <a:srgbClr val="FF0000"/>
                </a:solidFill>
                <a:latin typeface="NikoshBAN" panose="02000000000000000000" pitchFamily="2" charset="0"/>
                <a:cs typeface="NikoshBAN" panose="02000000000000000000" pitchFamily="2" charset="0"/>
              </a:rPr>
              <a:t>চ্ছা</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দন</a:t>
            </a:r>
            <a:endParaRPr lang="en-US" sz="3200" dirty="0">
              <a:latin typeface="NikoshBAN" panose="02000000000000000000" pitchFamily="2" charset="0"/>
              <a:cs typeface="NikoshBAN" panose="02000000000000000000" pitchFamily="2" charset="0"/>
            </a:endParaRPr>
          </a:p>
        </p:txBody>
      </p:sp>
      <p:sp>
        <p:nvSpPr>
          <p:cNvPr id="24" name="Minus 23"/>
          <p:cNvSpPr/>
          <p:nvPr/>
        </p:nvSpPr>
        <p:spPr>
          <a:xfrm flipV="1">
            <a:off x="2599543" y="2368737"/>
            <a:ext cx="633846" cy="47280"/>
          </a:xfrm>
          <a:prstGeom prst="mathMinus">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25" name="TextBox 24"/>
          <p:cNvSpPr txBox="1"/>
          <p:nvPr/>
        </p:nvSpPr>
        <p:spPr>
          <a:xfrm>
            <a:off x="3278682" y="2063216"/>
            <a:ext cx="592585" cy="707886"/>
          </a:xfrm>
          <a:prstGeom prst="rect">
            <a:avLst/>
          </a:prstGeom>
          <a:noFill/>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চ্ছ</a:t>
            </a:r>
            <a:endParaRPr lang="en-US" sz="4000" dirty="0">
              <a:solidFill>
                <a:srgbClr val="FF0000"/>
              </a:solidFill>
              <a:latin typeface="NikoshBAN" panose="02000000000000000000" pitchFamily="2" charset="0"/>
              <a:cs typeface="NikoshBAN" panose="02000000000000000000" pitchFamily="2" charset="0"/>
            </a:endParaRPr>
          </a:p>
        </p:txBody>
      </p:sp>
      <p:sp>
        <p:nvSpPr>
          <p:cNvPr id="26" name="Minus 25"/>
          <p:cNvSpPr/>
          <p:nvPr/>
        </p:nvSpPr>
        <p:spPr>
          <a:xfrm flipV="1">
            <a:off x="3866072" y="2407820"/>
            <a:ext cx="633846" cy="47280"/>
          </a:xfrm>
          <a:prstGeom prst="mathMinus">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27" name="TextBox 26"/>
          <p:cNvSpPr txBox="1"/>
          <p:nvPr/>
        </p:nvSpPr>
        <p:spPr>
          <a:xfrm>
            <a:off x="4687080" y="2057454"/>
            <a:ext cx="576544" cy="707886"/>
          </a:xfrm>
          <a:prstGeom prst="rect">
            <a:avLst/>
          </a:prstGeom>
          <a:noFill/>
        </p:spPr>
        <p:txBody>
          <a:bodyPr wrap="square" rtlCol="0">
            <a:spAutoFit/>
          </a:bodyPr>
          <a:lstStyle/>
          <a:p>
            <a:r>
              <a:rPr lang="bn-IN" sz="4000" dirty="0">
                <a:solidFill>
                  <a:srgbClr val="FF0000"/>
                </a:solidFill>
                <a:latin typeface="NikoshBAN" panose="02000000000000000000" pitchFamily="2" charset="0"/>
                <a:cs typeface="NikoshBAN" panose="02000000000000000000" pitchFamily="2" charset="0"/>
              </a:rPr>
              <a:t>চ</a:t>
            </a:r>
            <a:endParaRPr lang="en-US" sz="4000" dirty="0">
              <a:solidFill>
                <a:srgbClr val="FF0000"/>
              </a:solidFill>
              <a:latin typeface="NikoshBAN" panose="02000000000000000000" pitchFamily="2" charset="0"/>
              <a:cs typeface="NikoshBAN" panose="02000000000000000000" pitchFamily="2" charset="0"/>
            </a:endParaRPr>
          </a:p>
        </p:txBody>
      </p:sp>
      <p:sp>
        <p:nvSpPr>
          <p:cNvPr id="28" name="Plus 27"/>
          <p:cNvSpPr/>
          <p:nvPr/>
        </p:nvSpPr>
        <p:spPr>
          <a:xfrm>
            <a:off x="5227090" y="2208975"/>
            <a:ext cx="526225" cy="404843"/>
          </a:xfrm>
          <a:prstGeom prst="mathPlus">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29" name="TextBox 28"/>
          <p:cNvSpPr txBox="1"/>
          <p:nvPr/>
        </p:nvSpPr>
        <p:spPr>
          <a:xfrm>
            <a:off x="5822033" y="2022354"/>
            <a:ext cx="576544" cy="707886"/>
          </a:xfrm>
          <a:prstGeom prst="rect">
            <a:avLst/>
          </a:prstGeom>
          <a:noFill/>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ছ</a:t>
            </a:r>
            <a:endParaRPr lang="en-US" sz="4000" dirty="0">
              <a:solidFill>
                <a:srgbClr val="FF0000"/>
              </a:solidFill>
              <a:latin typeface="NikoshBAN" panose="02000000000000000000" pitchFamily="2" charset="0"/>
              <a:cs typeface="NikoshBAN" panose="02000000000000000000" pitchFamily="2" charset="0"/>
            </a:endParaRPr>
          </a:p>
        </p:txBody>
      </p:sp>
      <p:sp>
        <p:nvSpPr>
          <p:cNvPr id="30" name="TextBox 29"/>
          <p:cNvSpPr txBox="1"/>
          <p:nvPr/>
        </p:nvSpPr>
        <p:spPr>
          <a:xfrm>
            <a:off x="6700537" y="2010074"/>
            <a:ext cx="2680855" cy="707886"/>
          </a:xfrm>
          <a:prstGeom prst="rect">
            <a:avLst/>
          </a:prstGeom>
          <a:noFill/>
        </p:spPr>
        <p:txBody>
          <a:bodyPr wrap="square" rtlCol="0">
            <a:spAutoFit/>
          </a:bodyPr>
          <a:lstStyle/>
          <a:p>
            <a:r>
              <a:rPr lang="bn-IN" sz="4000" dirty="0" smtClean="0">
                <a:solidFill>
                  <a:srgbClr val="00B0F0"/>
                </a:solidFill>
                <a:latin typeface="NikoshBAN" panose="02000000000000000000" pitchFamily="2" charset="0"/>
                <a:cs typeface="NikoshBAN" panose="02000000000000000000" pitchFamily="2" charset="0"/>
              </a:rPr>
              <a:t>ইচ্ছা, কচ্ছপ</a:t>
            </a:r>
            <a:endParaRPr lang="en-US" sz="4000" dirty="0">
              <a:solidFill>
                <a:srgbClr val="00B0F0"/>
              </a:solidFill>
              <a:latin typeface="NikoshBAN" panose="02000000000000000000" pitchFamily="2" charset="0"/>
              <a:cs typeface="NikoshBAN" panose="02000000000000000000" pitchFamily="2" charset="0"/>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27" y="5039255"/>
            <a:ext cx="11973782" cy="1449867"/>
          </a:xfrm>
          <a:prstGeom prst="rect">
            <a:avLst/>
          </a:prstGeom>
        </p:spPr>
      </p:pic>
      <p:sp>
        <p:nvSpPr>
          <p:cNvPr id="4" name="TextBox 3"/>
          <p:cNvSpPr txBox="1"/>
          <p:nvPr/>
        </p:nvSpPr>
        <p:spPr>
          <a:xfrm>
            <a:off x="532563" y="515565"/>
            <a:ext cx="2170444" cy="707886"/>
          </a:xfrm>
          <a:prstGeom prst="rect">
            <a:avLst/>
          </a:prstGeom>
          <a:noFill/>
        </p:spPr>
        <p:txBody>
          <a:bodyPr wrap="square" rtlCol="0">
            <a:spAutoFit/>
          </a:bodyPr>
          <a:lstStyle/>
          <a:p>
            <a:r>
              <a:rPr lang="bn-IN" sz="4000" dirty="0" smtClean="0">
                <a:solidFill>
                  <a:srgbClr val="002060"/>
                </a:solidFill>
                <a:latin typeface="NikoshBAN" panose="02000000000000000000" pitchFamily="2" charset="0"/>
                <a:cs typeface="NikoshBAN" panose="02000000000000000000" pitchFamily="2" charset="0"/>
              </a:rPr>
              <a:t>একক কাজ:</a:t>
            </a:r>
            <a:endParaRPr lang="en-US"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493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4058" y="609040"/>
            <a:ext cx="4250453" cy="1019908"/>
          </a:xfrm>
          <a:prstGeom prst="rect">
            <a:avLst/>
          </a:prstGeom>
          <a:noFill/>
        </p:spPr>
        <p:txBody>
          <a:bodyPr wrap="square" rtlCol="0">
            <a:prstTxWarp prst="textPlain">
              <a:avLst/>
            </a:prstTxWarp>
            <a:spAutoFit/>
            <a:scene3d>
              <a:camera prst="perspectiveFront"/>
              <a:lightRig rig="threePt" dir="t"/>
            </a:scene3d>
            <a:sp3d extrusionH="57150">
              <a:bevelT w="38100" h="38100" prst="convex"/>
            </a:sp3d>
          </a:bodyPr>
          <a:lstStyle/>
          <a:p>
            <a:pPr algn="ctr"/>
            <a:r>
              <a:rPr lang="bn-BD" sz="4400" dirty="0" smtClean="0">
                <a:solidFill>
                  <a:srgbClr val="002060"/>
                </a:solidFill>
                <a:effectLst>
                  <a:glow rad="139700">
                    <a:schemeClr val="accent5">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rPr>
              <a:t>পাঠের বিষয়বস্তু</a:t>
            </a:r>
            <a:endParaRPr lang="en-US" sz="4400" dirty="0">
              <a:solidFill>
                <a:srgbClr val="002060"/>
              </a:solidFill>
              <a:effectLst>
                <a:glow rad="139700">
                  <a:schemeClr val="accent5">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endParaRPr>
          </a:p>
        </p:txBody>
      </p:sp>
      <p:sp>
        <p:nvSpPr>
          <p:cNvPr id="3" name="Rounded Rectangle 2"/>
          <p:cNvSpPr/>
          <p:nvPr/>
        </p:nvSpPr>
        <p:spPr>
          <a:xfrm>
            <a:off x="1502257" y="1997825"/>
            <a:ext cx="8149213" cy="3537020"/>
          </a:xfrm>
          <a:prstGeom prst="roundRect">
            <a:avLst/>
          </a:prstGeom>
          <a:gradFill>
            <a:gsLst>
              <a:gs pos="0">
                <a:srgbClr val="00CC00"/>
              </a:gs>
              <a:gs pos="33000">
                <a:srgbClr val="00B050"/>
              </a:gs>
              <a:gs pos="76000">
                <a:schemeClr val="bg1"/>
              </a:gs>
              <a:gs pos="100000">
                <a:srgbClr val="00CC00"/>
              </a:gs>
            </a:gsLst>
            <a:path path="circle">
              <a:fillToRect l="50000" t="50000" r="50000" b="50000"/>
            </a:path>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02060"/>
                </a:solidFill>
                <a:latin typeface="NikoshBAN" panose="02000000000000000000" pitchFamily="2" charset="0"/>
                <a:cs typeface="NikoshBAN" panose="02000000000000000000" pitchFamily="2" charset="0"/>
              </a:rPr>
              <a:t>একটি নদীর দুই তীর কীভাবে দুই তীরের মানুষকে মিলিয়ে দিয়েছে,কবিতাটিতে রবীন্দ্রনাথ সে কথাই তুলে ধরেছেন।দুই তীরের মানুষের পছন্দনীয় বিষয়গুলোর মধ্যে ভিন্নতা আছে,কিন্তু উভয়েরই বসবাস প্রাকৃতিক পরিবেশে।কবিতাটিতে বর্ণিত প্রকৃতি আমাদের বাংলাদেশের চিরচেনা প্রকৃতি।এই আমাদের বাংলাদেশ ও এর মানুষ-যারা নিজেদের মধ্যে ভিন্নতা সত্ত্বেও মিলেমিশে বাস করে।</a:t>
            </a:r>
            <a:endParaRPr lang="en-US" sz="3200" dirty="0">
              <a:solidFill>
                <a:srgbClr val="002060"/>
              </a:solidFill>
              <a:latin typeface="NikoshBAN" panose="02000000000000000000" pitchFamily="2" charset="0"/>
              <a:cs typeface="NikoshBAN" panose="02000000000000000000" pitchFamily="2" charset="0"/>
            </a:endParaRPr>
          </a:p>
        </p:txBody>
      </p:sp>
      <p:sp>
        <p:nvSpPr>
          <p:cNvPr id="5" name="Rectangle 4"/>
          <p:cNvSpPr/>
          <p:nvPr/>
        </p:nvSpPr>
        <p:spPr>
          <a:xfrm>
            <a:off x="3614463" y="1738025"/>
            <a:ext cx="4642339" cy="50241"/>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0530" y="627916"/>
            <a:ext cx="1285782" cy="1683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rame 6"/>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8" name="Frame 7"/>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27" y="5265336"/>
            <a:ext cx="11973782" cy="1223786"/>
          </a:xfrm>
          <a:prstGeom prst="rect">
            <a:avLst/>
          </a:prstGeom>
        </p:spPr>
      </p:pic>
    </p:spTree>
    <p:extLst>
      <p:ext uri="{BB962C8B-B14F-4D97-AF65-F5344CB8AC3E}">
        <p14:creationId xmlns:p14="http://schemas.microsoft.com/office/powerpoint/2010/main" val="12955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27" y="5395970"/>
            <a:ext cx="11973782" cy="1093152"/>
          </a:xfrm>
          <a:prstGeom prst="rect">
            <a:avLst/>
          </a:prstGeom>
        </p:spPr>
      </p:pic>
      <p:sp>
        <p:nvSpPr>
          <p:cNvPr id="2" name="TextBox 1"/>
          <p:cNvSpPr txBox="1"/>
          <p:nvPr/>
        </p:nvSpPr>
        <p:spPr>
          <a:xfrm>
            <a:off x="3803297" y="409212"/>
            <a:ext cx="4481567" cy="1263343"/>
          </a:xfrm>
          <a:prstGeom prst="rect">
            <a:avLst/>
          </a:prstGeom>
          <a:noFill/>
        </p:spPr>
        <p:txBody>
          <a:bodyPr wrap="square" rtlCol="0">
            <a:prstTxWarp prst="textCanDown">
              <a:avLst/>
            </a:prstTxWarp>
            <a:spAutoFit/>
            <a:scene3d>
              <a:camera prst="perspectiveFront"/>
              <a:lightRig rig="threePt" dir="t"/>
            </a:scene3d>
            <a:sp3d extrusionH="57150">
              <a:bevelT w="69850" h="38100" prst="cross"/>
            </a:sp3d>
          </a:bodyPr>
          <a:lstStyle/>
          <a:p>
            <a:pPr algn="ctr"/>
            <a:r>
              <a:rPr lang="bn-BD" sz="6600" dirty="0" smtClean="0">
                <a:solidFill>
                  <a:srgbClr val="0070C0"/>
                </a:solidFill>
                <a:effectLst>
                  <a:glow rad="101600">
                    <a:schemeClr val="accent6">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মূল্যায়ন</a:t>
            </a:r>
            <a:endParaRPr lang="en-US" sz="6600" dirty="0">
              <a:solidFill>
                <a:srgbClr val="0070C0"/>
              </a:solidFill>
              <a:effectLst>
                <a:glow rad="101600">
                  <a:schemeClr val="accent6">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979713" y="1551332"/>
            <a:ext cx="8420519" cy="584775"/>
          </a:xfrm>
          <a:prstGeom prst="rect">
            <a:avLst/>
          </a:prstGeom>
          <a:noFill/>
        </p:spPr>
        <p:txBody>
          <a:bodyPr wrap="square" rtlCol="0">
            <a:spAutoFit/>
          </a:bodyPr>
          <a:lstStyle/>
          <a:p>
            <a:r>
              <a:rPr lang="bn-BD" sz="3200" b="1" dirty="0" smtClean="0">
                <a:solidFill>
                  <a:srgbClr val="7030A0"/>
                </a:solidFill>
                <a:latin typeface="NikoshBAN" panose="02000000000000000000" pitchFamily="2" charset="0"/>
                <a:cs typeface="NikoshBAN" panose="02000000000000000000" pitchFamily="2" charset="0"/>
              </a:rPr>
              <a:t># ঘরের ভিতরের শব্দগুলো খালি জায়গায় বসিয়ে বাক্য তৈরি করিঃ</a:t>
            </a:r>
            <a:endParaRPr lang="en-US" sz="3200" b="1" dirty="0">
              <a:solidFill>
                <a:srgbClr val="7030A0"/>
              </a:solidFill>
              <a:latin typeface="NikoshBAN" panose="02000000000000000000" pitchFamily="2" charset="0"/>
              <a:cs typeface="NikoshBAN" panose="02000000000000000000" pitchFamily="2" charset="0"/>
            </a:endParaRPr>
          </a:p>
        </p:txBody>
      </p:sp>
      <p:sp>
        <p:nvSpPr>
          <p:cNvPr id="6" name="TextBox 5"/>
          <p:cNvSpPr txBox="1"/>
          <p:nvPr/>
        </p:nvSpPr>
        <p:spPr>
          <a:xfrm>
            <a:off x="2622620" y="2070254"/>
            <a:ext cx="1421841" cy="523220"/>
          </a:xfrm>
          <a:prstGeom prst="rect">
            <a:avLst/>
          </a:prstGeom>
          <a:solidFill>
            <a:schemeClr val="bg1"/>
          </a:solidFill>
          <a:ln w="28575">
            <a:solidFill>
              <a:schemeClr val="tx1"/>
            </a:solidFill>
          </a:ln>
        </p:spPr>
        <p:txBody>
          <a:bodyPr wrap="square" rtlCol="0">
            <a:spAutoFit/>
          </a:bodyPr>
          <a:lstStyle/>
          <a:p>
            <a:pPr algn="ctr"/>
            <a:r>
              <a:rPr lang="bn-BD" sz="2800" dirty="0" smtClean="0">
                <a:solidFill>
                  <a:srgbClr val="C00000"/>
                </a:solidFill>
                <a:latin typeface="NikoshBAN" panose="02000000000000000000" pitchFamily="2" charset="0"/>
                <a:cs typeface="NikoshBAN" panose="02000000000000000000" pitchFamily="2" charset="0"/>
              </a:rPr>
              <a:t>চকাচকিরা</a:t>
            </a:r>
            <a:endParaRPr lang="en-US" sz="2800" dirty="0">
              <a:solidFill>
                <a:srgbClr val="C00000"/>
              </a:solidFill>
              <a:latin typeface="NikoshBAN" panose="02000000000000000000" pitchFamily="2" charset="0"/>
              <a:cs typeface="NikoshBAN" panose="02000000000000000000" pitchFamily="2" charset="0"/>
            </a:endParaRPr>
          </a:p>
        </p:txBody>
      </p:sp>
      <p:sp>
        <p:nvSpPr>
          <p:cNvPr id="7" name="TextBox 6"/>
          <p:cNvSpPr txBox="1"/>
          <p:nvPr/>
        </p:nvSpPr>
        <p:spPr>
          <a:xfrm>
            <a:off x="4443880" y="2088430"/>
            <a:ext cx="1014885" cy="523220"/>
          </a:xfrm>
          <a:prstGeom prst="rect">
            <a:avLst/>
          </a:prstGeom>
          <a:solidFill>
            <a:schemeClr val="bg1"/>
          </a:solidFill>
          <a:ln w="28575">
            <a:solidFill>
              <a:schemeClr val="tx1"/>
            </a:solidFill>
          </a:ln>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তট</a:t>
            </a:r>
            <a:endParaRPr lang="en-US" sz="2800" dirty="0">
              <a:solidFill>
                <a:srgbClr val="FF0000"/>
              </a:solidFill>
              <a:latin typeface="NikoshBAN" panose="02000000000000000000" pitchFamily="2" charset="0"/>
              <a:cs typeface="NikoshBAN" panose="02000000000000000000" pitchFamily="2" charset="0"/>
            </a:endParaRPr>
          </a:p>
        </p:txBody>
      </p:sp>
      <p:sp>
        <p:nvSpPr>
          <p:cNvPr id="8" name="TextBox 7"/>
          <p:cNvSpPr txBox="1"/>
          <p:nvPr/>
        </p:nvSpPr>
        <p:spPr>
          <a:xfrm>
            <a:off x="5788687" y="2088430"/>
            <a:ext cx="1134628" cy="523220"/>
          </a:xfrm>
          <a:prstGeom prst="rect">
            <a:avLst/>
          </a:prstGeom>
          <a:solidFill>
            <a:schemeClr val="bg1"/>
          </a:solidFill>
          <a:ln w="28575">
            <a:solidFill>
              <a:schemeClr val="tx1"/>
            </a:solidFill>
          </a:ln>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বেণুবন</a:t>
            </a:r>
            <a:endParaRPr lang="en-US" sz="2800" dirty="0">
              <a:solidFill>
                <a:srgbClr val="FF0000"/>
              </a:solidFill>
              <a:latin typeface="NikoshBAN" panose="02000000000000000000" pitchFamily="2" charset="0"/>
              <a:cs typeface="NikoshBAN" panose="02000000000000000000" pitchFamily="2" charset="0"/>
            </a:endParaRPr>
          </a:p>
        </p:txBody>
      </p:sp>
      <p:sp>
        <p:nvSpPr>
          <p:cNvPr id="9" name="TextBox 8"/>
          <p:cNvSpPr txBox="1"/>
          <p:nvPr/>
        </p:nvSpPr>
        <p:spPr>
          <a:xfrm>
            <a:off x="2200588" y="2773345"/>
            <a:ext cx="7847763" cy="1200329"/>
          </a:xfrm>
          <a:prstGeom prst="rect">
            <a:avLst/>
          </a:prstGeom>
          <a:noFill/>
        </p:spPr>
        <p:txBody>
          <a:bodyPr wrap="square" rtlCol="0">
            <a:spAutoFit/>
          </a:bodyPr>
          <a:lstStyle/>
          <a:p>
            <a:r>
              <a:rPr lang="bn-BD" sz="2400" dirty="0" smtClean="0">
                <a:solidFill>
                  <a:srgbClr val="FFFF00"/>
                </a:solidFill>
                <a:latin typeface="NikoshBAN" panose="02000000000000000000" pitchFamily="2" charset="0"/>
                <a:cs typeface="NikoshBAN" panose="02000000000000000000" pitchFamily="2" charset="0"/>
              </a:rPr>
              <a:t>ক) নদীর ধারে ......</a:t>
            </a:r>
            <a:r>
              <a:rPr lang="bn-BD" sz="2400" dirty="0">
                <a:solidFill>
                  <a:srgbClr val="FFFF00"/>
                </a:solidFill>
                <a:latin typeface="NikoshBAN" panose="02000000000000000000" pitchFamily="2" charset="0"/>
                <a:cs typeface="NikoshBAN" panose="02000000000000000000" pitchFamily="2" charset="0"/>
              </a:rPr>
              <a:t> </a:t>
            </a:r>
            <a:r>
              <a:rPr lang="bn-BD" sz="2400" dirty="0" smtClean="0">
                <a:solidFill>
                  <a:srgbClr val="FFFF00"/>
                </a:solidFill>
                <a:latin typeface="NikoshBAN" panose="02000000000000000000" pitchFamily="2" charset="0"/>
                <a:cs typeface="NikoshBAN" panose="02000000000000000000" pitchFamily="2" charset="0"/>
              </a:rPr>
              <a:t>......... দল বেঁধে উড়ে বেড়ায়।</a:t>
            </a:r>
          </a:p>
          <a:p>
            <a:r>
              <a:rPr lang="bn-BD" sz="2400" dirty="0" smtClean="0">
                <a:solidFill>
                  <a:srgbClr val="FFFF00"/>
                </a:solidFill>
                <a:latin typeface="NikoshBAN" panose="02000000000000000000" pitchFamily="2" charset="0"/>
                <a:cs typeface="NikoshBAN" panose="02000000000000000000" pitchFamily="2" charset="0"/>
              </a:rPr>
              <a:t>খ)  </a:t>
            </a:r>
            <a:r>
              <a:rPr lang="bn-IN" sz="2400" dirty="0" smtClean="0">
                <a:solidFill>
                  <a:srgbClr val="FFFF00"/>
                </a:solidFill>
                <a:latin typeface="NikoshBAN" panose="02000000000000000000" pitchFamily="2" charset="0"/>
                <a:cs typeface="NikoshBAN" panose="02000000000000000000" pitchFamily="2" charset="0"/>
              </a:rPr>
              <a:t>নদীর ধারে গজিয়ে ওঠা .................. বাতাসে দুলতে থাকে।</a:t>
            </a:r>
            <a:endParaRPr lang="bn-BD" sz="2400" dirty="0" smtClean="0">
              <a:solidFill>
                <a:srgbClr val="FFFF00"/>
              </a:solidFill>
              <a:latin typeface="NikoshBAN" panose="02000000000000000000" pitchFamily="2" charset="0"/>
              <a:cs typeface="NikoshBAN" panose="02000000000000000000" pitchFamily="2" charset="0"/>
            </a:endParaRPr>
          </a:p>
          <a:p>
            <a:r>
              <a:rPr lang="bn-BD" sz="2400" dirty="0" smtClean="0">
                <a:solidFill>
                  <a:srgbClr val="FFFF00"/>
                </a:solidFill>
                <a:latin typeface="NikoshBAN" panose="02000000000000000000" pitchFamily="2" charset="0"/>
                <a:cs typeface="NikoshBAN" panose="02000000000000000000" pitchFamily="2" charset="0"/>
              </a:rPr>
              <a:t>গ)   </a:t>
            </a:r>
            <a:r>
              <a:rPr lang="bn-IN" sz="2400" dirty="0" smtClean="0">
                <a:solidFill>
                  <a:srgbClr val="FFFF00"/>
                </a:solidFill>
                <a:latin typeface="NikoshBAN" panose="02000000000000000000" pitchFamily="2" charset="0"/>
                <a:cs typeface="NikoshBAN" panose="02000000000000000000" pitchFamily="2" charset="0"/>
              </a:rPr>
              <a:t>নদীর দু ............... প্রতি বছর মেলা বসে ।</a:t>
            </a:r>
            <a:endParaRPr lang="en-US" sz="2400" dirty="0">
              <a:solidFill>
                <a:srgbClr val="FFFF00"/>
              </a:solidFill>
              <a:latin typeface="NikoshBAN" panose="02000000000000000000" pitchFamily="2" charset="0"/>
              <a:cs typeface="NikoshBAN" panose="02000000000000000000" pitchFamily="2" charset="0"/>
            </a:endParaRPr>
          </a:p>
        </p:txBody>
      </p:sp>
      <p:sp>
        <p:nvSpPr>
          <p:cNvPr id="10" name="TextBox 9"/>
          <p:cNvSpPr txBox="1"/>
          <p:nvPr/>
        </p:nvSpPr>
        <p:spPr>
          <a:xfrm>
            <a:off x="1592661" y="3973674"/>
            <a:ext cx="7702064" cy="1200329"/>
          </a:xfrm>
          <a:prstGeom prst="rect">
            <a:avLst/>
          </a:prstGeom>
          <a:noFill/>
        </p:spPr>
        <p:txBody>
          <a:bodyPr wrap="square" rtlCol="0">
            <a:spAutoFit/>
          </a:bodyPr>
          <a:lstStyle/>
          <a:p>
            <a:r>
              <a:rPr lang="bn-BD" sz="4000" dirty="0" smtClean="0">
                <a:solidFill>
                  <a:schemeClr val="accent2">
                    <a:lumMod val="75000"/>
                  </a:schemeClr>
                </a:solidFill>
                <a:latin typeface="NikoshBAN" panose="02000000000000000000" pitchFamily="2" charset="0"/>
                <a:cs typeface="NikoshBAN" panose="02000000000000000000" pitchFamily="2" charset="0"/>
              </a:rPr>
              <a:t># সংক্ষিপ্ত প্রশ্নের উত্তরঃ </a:t>
            </a:r>
          </a:p>
          <a:p>
            <a:r>
              <a:rPr lang="bn-BD" sz="3200" dirty="0">
                <a:solidFill>
                  <a:srgbClr val="0070C0"/>
                </a:solidFill>
                <a:latin typeface="NikoshBAN" panose="02000000000000000000" pitchFamily="2" charset="0"/>
                <a:cs typeface="NikoshBAN" panose="02000000000000000000" pitchFamily="2" charset="0"/>
              </a:rPr>
              <a:t> </a:t>
            </a:r>
            <a:r>
              <a:rPr lang="bn-BD" sz="3200" dirty="0" smtClean="0">
                <a:solidFill>
                  <a:srgbClr val="0070C0"/>
                </a:solidFill>
                <a:latin typeface="NikoshBAN" panose="02000000000000000000" pitchFamily="2" charset="0"/>
                <a:cs typeface="NikoshBAN" panose="02000000000000000000" pitchFamily="2" charset="0"/>
              </a:rPr>
              <a:t>      ১)  </a:t>
            </a:r>
            <a:r>
              <a:rPr lang="bn-IN" sz="3200" dirty="0" smtClean="0">
                <a:solidFill>
                  <a:srgbClr val="0070C0"/>
                </a:solidFill>
                <a:latin typeface="NikoshBAN" panose="02000000000000000000" pitchFamily="2" charset="0"/>
                <a:cs typeface="NikoshBAN" panose="02000000000000000000" pitchFamily="2" charset="0"/>
              </a:rPr>
              <a:t>দুই তীরে কবিতায় ওই পারের বনটি কেমন</a:t>
            </a:r>
            <a:r>
              <a:rPr lang="bn-BD" sz="3200" dirty="0" smtClean="0">
                <a:solidFill>
                  <a:srgbClr val="0070C0"/>
                </a:solidFill>
                <a:latin typeface="NikoshBAN" panose="02000000000000000000" pitchFamily="2" charset="0"/>
                <a:cs typeface="NikoshBAN" panose="02000000000000000000" pitchFamily="2" charset="0"/>
              </a:rPr>
              <a:t>?</a:t>
            </a:r>
          </a:p>
        </p:txBody>
      </p:sp>
      <p:sp>
        <p:nvSpPr>
          <p:cNvPr id="11" name="TextBox 10"/>
          <p:cNvSpPr txBox="1"/>
          <p:nvPr/>
        </p:nvSpPr>
        <p:spPr>
          <a:xfrm>
            <a:off x="2332052" y="5066055"/>
            <a:ext cx="5715839" cy="584775"/>
          </a:xfrm>
          <a:prstGeom prst="rect">
            <a:avLst/>
          </a:prstGeom>
          <a:noFill/>
        </p:spPr>
        <p:txBody>
          <a:bodyPr wrap="square" rtlCol="0">
            <a:spAutoFit/>
          </a:bodyPr>
          <a:lstStyle/>
          <a:p>
            <a:r>
              <a:rPr lang="bn-IN" sz="3200" dirty="0" smtClean="0">
                <a:solidFill>
                  <a:srgbClr val="002060"/>
                </a:solidFill>
                <a:latin typeface="NikoshBAN" panose="02000000000000000000" pitchFamily="2" charset="0"/>
                <a:cs typeface="NikoshBAN" panose="02000000000000000000" pitchFamily="2" charset="0"/>
              </a:rPr>
              <a:t>২) সকাল- সন্ধেবেলা ছেলের দল কী করে ?</a:t>
            </a:r>
            <a:r>
              <a:rPr lang="bn-BD"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471" y="511272"/>
            <a:ext cx="2095500" cy="2181225"/>
          </a:xfrm>
          <a:prstGeom prst="roundRect">
            <a:avLst>
              <a:gd name="adj" fmla="val 47915"/>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3634155" y="2682895"/>
            <a:ext cx="1165608" cy="461665"/>
          </a:xfrm>
          <a:prstGeom prst="rect">
            <a:avLst/>
          </a:prstGeom>
          <a:noFill/>
        </p:spPr>
        <p:txBody>
          <a:bodyPr wrap="square" rtlCol="0">
            <a:spAutoFit/>
          </a:bodyPr>
          <a:lstStyle/>
          <a:p>
            <a:pPr algn="ctr"/>
            <a:r>
              <a:rPr lang="bn-BD" sz="2400" dirty="0" smtClean="0">
                <a:solidFill>
                  <a:srgbClr val="FF0000"/>
                </a:solidFill>
                <a:latin typeface="NikoshBAN" panose="02000000000000000000" pitchFamily="2" charset="0"/>
                <a:cs typeface="NikoshBAN" panose="02000000000000000000" pitchFamily="2" charset="0"/>
              </a:rPr>
              <a:t>চকাচকিরা</a:t>
            </a:r>
            <a:endParaRPr lang="en-US" sz="2400" dirty="0">
              <a:solidFill>
                <a:srgbClr val="FF0000"/>
              </a:solidFill>
              <a:latin typeface="NikoshBAN" panose="02000000000000000000" pitchFamily="2" charset="0"/>
              <a:cs typeface="NikoshBAN" panose="02000000000000000000" pitchFamily="2" charset="0"/>
            </a:endParaRPr>
          </a:p>
        </p:txBody>
      </p:sp>
      <p:sp>
        <p:nvSpPr>
          <p:cNvPr id="14" name="TextBox 13"/>
          <p:cNvSpPr txBox="1"/>
          <p:nvPr/>
        </p:nvSpPr>
        <p:spPr>
          <a:xfrm>
            <a:off x="3613027" y="3437233"/>
            <a:ext cx="909375" cy="461665"/>
          </a:xfrm>
          <a:prstGeom prst="rect">
            <a:avLst/>
          </a:prstGeom>
          <a:noFill/>
        </p:spPr>
        <p:txBody>
          <a:bodyPr wrap="square" rtlCol="0">
            <a:spAutoFit/>
          </a:bodyPr>
          <a:lstStyle/>
          <a:p>
            <a:pPr algn="ctr"/>
            <a:r>
              <a:rPr lang="bn-IN" sz="2400" dirty="0" smtClean="0">
                <a:solidFill>
                  <a:srgbClr val="FF0000"/>
                </a:solidFill>
                <a:latin typeface="NikoshBAN" panose="02000000000000000000" pitchFamily="2" charset="0"/>
                <a:cs typeface="NikoshBAN" panose="02000000000000000000" pitchFamily="2" charset="0"/>
              </a:rPr>
              <a:t>তটে</a:t>
            </a:r>
            <a:endParaRPr lang="en-US" sz="2400" dirty="0">
              <a:solidFill>
                <a:srgbClr val="FF0000"/>
              </a:solidFill>
              <a:latin typeface="NikoshBAN" panose="02000000000000000000" pitchFamily="2" charset="0"/>
              <a:cs typeface="NikoshBAN" panose="02000000000000000000" pitchFamily="2" charset="0"/>
            </a:endParaRPr>
          </a:p>
        </p:txBody>
      </p:sp>
      <p:sp>
        <p:nvSpPr>
          <p:cNvPr id="15" name="TextBox 14"/>
          <p:cNvSpPr txBox="1"/>
          <p:nvPr/>
        </p:nvSpPr>
        <p:spPr>
          <a:xfrm>
            <a:off x="4951322" y="3096738"/>
            <a:ext cx="1165608" cy="461665"/>
          </a:xfrm>
          <a:prstGeom prst="rect">
            <a:avLst/>
          </a:prstGeom>
          <a:noFill/>
        </p:spPr>
        <p:txBody>
          <a:bodyPr wrap="square" rtlCol="0">
            <a:spAutoFit/>
          </a:bodyPr>
          <a:lstStyle/>
          <a:p>
            <a:pPr algn="ctr"/>
            <a:r>
              <a:rPr lang="bn-IN" sz="2400" dirty="0" smtClean="0">
                <a:solidFill>
                  <a:srgbClr val="FF0000"/>
                </a:solidFill>
                <a:latin typeface="NikoshBAN" panose="02000000000000000000" pitchFamily="2" charset="0"/>
                <a:cs typeface="NikoshBAN" panose="02000000000000000000" pitchFamily="2" charset="0"/>
              </a:rPr>
              <a:t>বেণুবন</a:t>
            </a:r>
            <a:endParaRPr lang="en-US" sz="2400" dirty="0">
              <a:solidFill>
                <a:srgbClr val="FF0000"/>
              </a:solidFill>
              <a:latin typeface="NikoshBAN" panose="02000000000000000000" pitchFamily="2" charset="0"/>
              <a:cs typeface="NikoshBAN" panose="02000000000000000000" pitchFamily="2" charset="0"/>
            </a:endParaRPr>
          </a:p>
        </p:txBody>
      </p:sp>
      <p:sp>
        <p:nvSpPr>
          <p:cNvPr id="16" name="Frame 15"/>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7" name="Frame 16"/>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95004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8" name="Frame 7"/>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2" name="TextBox 1"/>
          <p:cNvSpPr txBox="1"/>
          <p:nvPr/>
        </p:nvSpPr>
        <p:spPr>
          <a:xfrm>
            <a:off x="793818" y="562707"/>
            <a:ext cx="5757707" cy="2371411"/>
          </a:xfrm>
          <a:prstGeom prst="rect">
            <a:avLst/>
          </a:prstGeom>
          <a:noFill/>
        </p:spPr>
        <p:txBody>
          <a:bodyPr wrap="square" rtlCol="0">
            <a:prstTxWarp prst="textCascadeUp">
              <a:avLst/>
            </a:prstTxWarp>
            <a:spAutoFit/>
          </a:bodyPr>
          <a:lstStyle/>
          <a:p>
            <a:pPr algn="ctr"/>
            <a:r>
              <a:rPr lang="bn-BD" sz="6000" dirty="0" smtClean="0">
                <a:gradFill>
                  <a:gsLst>
                    <a:gs pos="0">
                      <a:srgbClr val="FF0000"/>
                    </a:gs>
                    <a:gs pos="34000">
                      <a:srgbClr val="FFFF00"/>
                    </a:gs>
                    <a:gs pos="76000">
                      <a:srgbClr val="FF0000"/>
                    </a:gs>
                    <a:gs pos="100000">
                      <a:srgbClr val="002060"/>
                    </a:gs>
                  </a:gsLst>
                  <a:path path="circle">
                    <a:fillToRect l="50000" t="50000" r="50000" b="50000"/>
                  </a:path>
                </a:gradFill>
                <a:effectLst>
                  <a:glow rad="63500">
                    <a:schemeClr val="accent4">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পাঠের সারসংক্ষেপ</a:t>
            </a:r>
            <a:endParaRPr lang="en-US" sz="6000" dirty="0">
              <a:gradFill>
                <a:gsLst>
                  <a:gs pos="0">
                    <a:srgbClr val="FF0000"/>
                  </a:gs>
                  <a:gs pos="34000">
                    <a:srgbClr val="FFFF00"/>
                  </a:gs>
                  <a:gs pos="76000">
                    <a:srgbClr val="FF0000"/>
                  </a:gs>
                  <a:gs pos="100000">
                    <a:srgbClr val="002060"/>
                  </a:gs>
                </a:gsLst>
                <a:path path="circle">
                  <a:fillToRect l="50000" t="50000" r="50000" b="50000"/>
                </a:path>
              </a:gradFill>
              <a:effectLst>
                <a:glow rad="63500">
                  <a:schemeClr val="accent4">
                    <a:satMod val="175000"/>
                    <a:alpha val="40000"/>
                  </a:schemeClr>
                </a:glow>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2502039" y="2243129"/>
            <a:ext cx="8098972" cy="3170099"/>
          </a:xfrm>
          <a:prstGeom prst="rect">
            <a:avLst/>
          </a:prstGeom>
          <a:noFill/>
        </p:spPr>
        <p:txBody>
          <a:bodyPr wrap="square" rtlCol="0">
            <a:spAutoFit/>
          </a:bodyPr>
          <a:lstStyle/>
          <a:p>
            <a:pPr algn="ctr"/>
            <a:r>
              <a:rPr lang="bn-BD" sz="4000" dirty="0" smtClean="0">
                <a:solidFill>
                  <a:srgbClr val="7030A0"/>
                </a:solidFill>
                <a:latin typeface="NikoshBAN" panose="02000000000000000000" pitchFamily="2" charset="0"/>
                <a:cs typeface="NikoshBAN" panose="02000000000000000000" pitchFamily="2" charset="0"/>
              </a:rPr>
              <a:t>* আজ আমরা “দুই তীরে” কবিতাটির নির্ধারিত অংশুটুকু পড়েছি এবং কবিতাটি থেকে নতুন শব্দের অর্থসহ বাক্য তৈরি শিখেছি।কবিতা থেকে প্রশ্ন এবং যুক্তবর্ণযুক্ত শব্দ সহ পাঠের বিষয়বস্তু সম্পর্কে জেনেছি।</a:t>
            </a:r>
            <a:endParaRPr lang="en-US" sz="4000" dirty="0">
              <a:solidFill>
                <a:srgbClr val="7030A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459" y="528629"/>
            <a:ext cx="2667000" cy="1714500"/>
          </a:xfrm>
          <a:prstGeom prst="roundRect">
            <a:avLst>
              <a:gd name="adj" fmla="val 27935"/>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27" y="5039255"/>
            <a:ext cx="11973782" cy="1449867"/>
          </a:xfrm>
          <a:prstGeom prst="rect">
            <a:avLst/>
          </a:prstGeom>
        </p:spPr>
      </p:pic>
    </p:spTree>
    <p:extLst>
      <p:ext uri="{BB962C8B-B14F-4D97-AF65-F5344CB8AC3E}">
        <p14:creationId xmlns:p14="http://schemas.microsoft.com/office/powerpoint/2010/main" val="17705284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8" name="Frame 7"/>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2" name="TextBox 1"/>
          <p:cNvSpPr txBox="1"/>
          <p:nvPr/>
        </p:nvSpPr>
        <p:spPr>
          <a:xfrm>
            <a:off x="3064746" y="670707"/>
            <a:ext cx="5215095" cy="1557494"/>
          </a:xfrm>
          <a:prstGeom prst="rect">
            <a:avLst/>
          </a:prstGeom>
          <a:noFill/>
        </p:spPr>
        <p:txBody>
          <a:bodyPr wrap="square" rtlCol="0">
            <a:prstTxWarp prst="textPlain">
              <a:avLst/>
            </a:prstTxWarp>
            <a:spAutoFit/>
            <a:scene3d>
              <a:camera prst="orthographicFront"/>
              <a:lightRig rig="threePt" dir="t"/>
            </a:scene3d>
            <a:sp3d extrusionH="57150">
              <a:bevelT w="82550" h="38100" prst="coolSlant"/>
            </a:sp3d>
          </a:bodyPr>
          <a:lstStyle/>
          <a:p>
            <a:pPr algn="ctr"/>
            <a:r>
              <a:rPr lang="bn-BD" sz="5400" dirty="0" smtClean="0">
                <a:solidFill>
                  <a:srgbClr val="D60093"/>
                </a:solidFill>
                <a:effectLst>
                  <a:outerShdw blurRad="50800" dist="38100" dir="16200000" rotWithShape="0">
                    <a:prstClr val="black">
                      <a:alpha val="40000"/>
                    </a:prstClr>
                  </a:outerShdw>
                </a:effectLst>
                <a:latin typeface="NikoshBAN" panose="02000000000000000000" pitchFamily="2" charset="0"/>
                <a:cs typeface="NikoshBAN" panose="02000000000000000000" pitchFamily="2" charset="0"/>
              </a:rPr>
              <a:t>পরিকল্পিত কাজ</a:t>
            </a:r>
            <a:endParaRPr lang="en-US" sz="5400" dirty="0">
              <a:solidFill>
                <a:srgbClr val="D60093"/>
              </a:solidFill>
              <a:effectLst>
                <a:outerShdw blurRad="50800" dist="38100" dir="16200000" rotWithShape="0">
                  <a:prstClr val="black">
                    <a:alpha val="40000"/>
                  </a:prst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183" y="646173"/>
            <a:ext cx="2616742" cy="2086571"/>
          </a:xfrm>
          <a:prstGeom prst="roundRect">
            <a:avLst>
              <a:gd name="adj" fmla="val 15627"/>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235757" y="2821583"/>
            <a:ext cx="6873072" cy="2308324"/>
          </a:xfrm>
          <a:prstGeom prst="rect">
            <a:avLst/>
          </a:prstGeom>
          <a:noFill/>
        </p:spPr>
        <p:txBody>
          <a:bodyPr wrap="square" rtlCol="0">
            <a:spAutoFit/>
          </a:bodyPr>
          <a:lstStyle/>
          <a:p>
            <a:pPr algn="ctr"/>
            <a:r>
              <a:rPr lang="bn-BD" sz="4800" b="1" dirty="0" smtClean="0">
                <a:solidFill>
                  <a:srgbClr val="002060"/>
                </a:solidFill>
                <a:latin typeface="NikoshBAN" panose="02000000000000000000" pitchFamily="2" charset="0"/>
                <a:cs typeface="NikoshBAN" panose="02000000000000000000" pitchFamily="2" charset="0"/>
              </a:rPr>
              <a:t>* শিক্ষার্থীদের বাড়ি থেকে আজকে</a:t>
            </a:r>
            <a:r>
              <a:rPr lang="en-US" sz="4800" b="1" dirty="0" smtClean="0">
                <a:solidFill>
                  <a:srgbClr val="002060"/>
                </a:solidFill>
                <a:latin typeface="NikoshBAN" panose="02000000000000000000" pitchFamily="2" charset="0"/>
                <a:cs typeface="NikoshBAN" panose="02000000000000000000" pitchFamily="2" charset="0"/>
              </a:rPr>
              <a:t>র </a:t>
            </a:r>
            <a:r>
              <a:rPr lang="en-US" sz="4800" b="1" dirty="0" err="1" smtClean="0">
                <a:solidFill>
                  <a:srgbClr val="002060"/>
                </a:solidFill>
                <a:latin typeface="NikoshBAN" panose="02000000000000000000" pitchFamily="2" charset="0"/>
                <a:cs typeface="NikoshBAN" panose="02000000000000000000" pitchFamily="2" charset="0"/>
              </a:rPr>
              <a:t>কবিতাটির</a:t>
            </a:r>
            <a:r>
              <a:rPr lang="en-US" sz="4800" b="1" dirty="0" smtClean="0">
                <a:solidFill>
                  <a:srgbClr val="002060"/>
                </a:solidFill>
                <a:latin typeface="NikoshBAN" panose="02000000000000000000" pitchFamily="2" charset="0"/>
                <a:cs typeface="NikoshBAN" panose="02000000000000000000" pitchFamily="2" charset="0"/>
              </a:rPr>
              <a:t> ১২ </a:t>
            </a:r>
            <a:r>
              <a:rPr lang="en-US" sz="4800" b="1" dirty="0" err="1" smtClean="0">
                <a:solidFill>
                  <a:srgbClr val="002060"/>
                </a:solidFill>
                <a:latin typeface="NikoshBAN" panose="02000000000000000000" pitchFamily="2" charset="0"/>
                <a:cs typeface="NikoshBAN" panose="02000000000000000000" pitchFamily="2" charset="0"/>
              </a:rPr>
              <a:t>লাইন</a:t>
            </a:r>
            <a:r>
              <a:rPr lang="en-US" sz="4800" b="1" dirty="0" smtClean="0">
                <a:solidFill>
                  <a:srgbClr val="002060"/>
                </a:solidFill>
                <a:latin typeface="NikoshBAN" panose="02000000000000000000" pitchFamily="2" charset="0"/>
                <a:cs typeface="NikoshBAN" panose="02000000000000000000" pitchFamily="2" charset="0"/>
              </a:rPr>
              <a:t> </a:t>
            </a:r>
            <a:r>
              <a:rPr lang="en-US" sz="4800" b="1" dirty="0" err="1" smtClean="0">
                <a:solidFill>
                  <a:srgbClr val="002060"/>
                </a:solidFill>
                <a:latin typeface="NikoshBAN" panose="02000000000000000000" pitchFamily="2" charset="0"/>
                <a:cs typeface="NikoshBAN" panose="02000000000000000000" pitchFamily="2" charset="0"/>
              </a:rPr>
              <a:t>মুখস্ত</a:t>
            </a:r>
            <a:r>
              <a:rPr lang="en-US" sz="4800" b="1" dirty="0" smtClean="0">
                <a:solidFill>
                  <a:srgbClr val="002060"/>
                </a:solidFill>
                <a:latin typeface="NikoshBAN" panose="02000000000000000000" pitchFamily="2" charset="0"/>
                <a:cs typeface="NikoshBAN" panose="02000000000000000000" pitchFamily="2" charset="0"/>
              </a:rPr>
              <a:t> </a:t>
            </a:r>
            <a:r>
              <a:rPr lang="en-US" sz="4800" b="1" dirty="0" err="1" smtClean="0">
                <a:solidFill>
                  <a:srgbClr val="002060"/>
                </a:solidFill>
                <a:latin typeface="NikoshBAN" panose="02000000000000000000" pitchFamily="2" charset="0"/>
                <a:cs typeface="NikoshBAN" panose="02000000000000000000" pitchFamily="2" charset="0"/>
              </a:rPr>
              <a:t>করে</a:t>
            </a:r>
            <a:r>
              <a:rPr lang="en-US" sz="4800" b="1" dirty="0" smtClean="0">
                <a:solidFill>
                  <a:srgbClr val="002060"/>
                </a:solidFill>
                <a:latin typeface="NikoshBAN" panose="02000000000000000000" pitchFamily="2" charset="0"/>
                <a:cs typeface="NikoshBAN" panose="02000000000000000000" pitchFamily="2" charset="0"/>
              </a:rPr>
              <a:t> </a:t>
            </a:r>
            <a:r>
              <a:rPr lang="en-US" sz="4800" b="1" dirty="0" err="1" smtClean="0">
                <a:solidFill>
                  <a:srgbClr val="002060"/>
                </a:solidFill>
                <a:latin typeface="NikoshBAN" panose="02000000000000000000" pitchFamily="2" charset="0"/>
                <a:cs typeface="NikoshBAN" panose="02000000000000000000" pitchFamily="2" charset="0"/>
              </a:rPr>
              <a:t>খাতায়</a:t>
            </a:r>
            <a:r>
              <a:rPr lang="en-US" sz="4800" b="1" dirty="0" smtClean="0">
                <a:solidFill>
                  <a:srgbClr val="002060"/>
                </a:solidFill>
                <a:latin typeface="NikoshBAN" panose="02000000000000000000" pitchFamily="2" charset="0"/>
                <a:cs typeface="NikoshBAN" panose="02000000000000000000" pitchFamily="2" charset="0"/>
              </a:rPr>
              <a:t> </a:t>
            </a:r>
            <a:r>
              <a:rPr lang="en-US" sz="4800" b="1" dirty="0" err="1" smtClean="0">
                <a:solidFill>
                  <a:srgbClr val="002060"/>
                </a:solidFill>
                <a:latin typeface="NikoshBAN" panose="02000000000000000000" pitchFamily="2" charset="0"/>
                <a:cs typeface="NikoshBAN" panose="02000000000000000000" pitchFamily="2" charset="0"/>
              </a:rPr>
              <a:t>লিখবে</a:t>
            </a:r>
            <a:r>
              <a:rPr lang="bn-BD" sz="4800" b="1" dirty="0" smtClean="0">
                <a:solidFill>
                  <a:srgbClr val="002060"/>
                </a:solidFill>
                <a:latin typeface="NikoshBAN" panose="02000000000000000000" pitchFamily="2" charset="0"/>
                <a:cs typeface="NikoshBAN" panose="02000000000000000000" pitchFamily="2" charset="0"/>
              </a:rPr>
              <a:t>।</a:t>
            </a:r>
            <a:endParaRPr lang="en-US" sz="4800" b="1" dirty="0">
              <a:solidFill>
                <a:srgbClr val="00206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5" y="4456402"/>
            <a:ext cx="3676650" cy="1724025"/>
          </a:xfrm>
          <a:prstGeom prst="rect">
            <a:avLst/>
          </a:prstGeom>
        </p:spPr>
      </p:pic>
    </p:spTree>
    <p:extLst>
      <p:ext uri="{BB962C8B-B14F-4D97-AF65-F5344CB8AC3E}">
        <p14:creationId xmlns:p14="http://schemas.microsoft.com/office/powerpoint/2010/main" val="2775735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71338" y="434709"/>
            <a:ext cx="4039436" cy="1346479"/>
          </a:xfrm>
          <a:prstGeom prst="rect">
            <a:avLst/>
          </a:prstGeom>
          <a:noFill/>
        </p:spPr>
        <p:txBody>
          <a:bodyPr wrap="square" rtlCol="0">
            <a:prstTxWarp prst="textWave2">
              <a:avLst/>
            </a:prstTxWarp>
            <a:spAutoFit/>
            <a:scene3d>
              <a:camera prst="perspectiveRight"/>
              <a:lightRig rig="threePt" dir="t"/>
            </a:scene3d>
            <a:sp3d extrusionH="57150">
              <a:bevelT w="38100" h="38100" prst="angle"/>
            </a:sp3d>
          </a:bodyPr>
          <a:lstStyle/>
          <a:p>
            <a:pPr algn="ctr"/>
            <a:r>
              <a:rPr lang="bn-BD" sz="5400" dirty="0" smtClean="0">
                <a:solidFill>
                  <a:srgbClr val="C00000"/>
                </a:solidFill>
                <a:effectLst>
                  <a:glow rad="63500">
                    <a:schemeClr val="accent2">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শিক্ষক পরিচিতি</a:t>
            </a:r>
            <a:endParaRPr lang="en-US" sz="5400" dirty="0">
              <a:solidFill>
                <a:srgbClr val="C00000"/>
              </a:solidFill>
              <a:effectLst>
                <a:glow rad="63500">
                  <a:schemeClr val="accent2">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1209" t="12149" r="28379" b="6239"/>
          <a:stretch/>
        </p:blipFill>
        <p:spPr>
          <a:xfrm rot="5400000">
            <a:off x="1489943" y="2563006"/>
            <a:ext cx="3128688" cy="24919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6692201" y="2340579"/>
            <a:ext cx="4893547" cy="3170099"/>
          </a:xfrm>
          <a:prstGeom prst="rect">
            <a:avLst/>
          </a:prstGeom>
          <a:noFill/>
        </p:spPr>
        <p:txBody>
          <a:bodyPr wrap="square" rtlCol="0">
            <a:spAutoFit/>
          </a:bodyPr>
          <a:lstStyle/>
          <a:p>
            <a:r>
              <a:rPr lang="bn-BD" sz="4000" dirty="0" smtClean="0">
                <a:solidFill>
                  <a:srgbClr val="002060"/>
                </a:solidFill>
                <a:latin typeface="NikoshBAN" panose="02000000000000000000" pitchFamily="2" charset="0"/>
                <a:cs typeface="NikoshBAN" panose="02000000000000000000" pitchFamily="2" charset="0"/>
              </a:rPr>
              <a:t>শিল্পী সাহা</a:t>
            </a:r>
          </a:p>
          <a:p>
            <a:r>
              <a:rPr lang="bn-BD" sz="4000" dirty="0" smtClean="0">
                <a:solidFill>
                  <a:srgbClr val="002060"/>
                </a:solidFill>
                <a:latin typeface="NikoshBAN" panose="02000000000000000000" pitchFamily="2" charset="0"/>
                <a:cs typeface="NikoshBAN" panose="02000000000000000000" pitchFamily="2" charset="0"/>
              </a:rPr>
              <a:t>সহকারী শিক্ষক</a:t>
            </a:r>
          </a:p>
          <a:p>
            <a:r>
              <a:rPr lang="bn-BD" sz="4000" dirty="0" smtClean="0">
                <a:solidFill>
                  <a:srgbClr val="002060"/>
                </a:solidFill>
                <a:latin typeface="NikoshBAN" panose="02000000000000000000" pitchFamily="2" charset="0"/>
                <a:cs typeface="NikoshBAN" panose="02000000000000000000" pitchFamily="2" charset="0"/>
              </a:rPr>
              <a:t>৩০ নং ঘশিবাড়ীয়া গন্ধবাড়ীয়া সরকারি প্রাথমিক বিদ্যালয়।</a:t>
            </a:r>
          </a:p>
          <a:p>
            <a:r>
              <a:rPr lang="bn-BD" sz="4000" dirty="0" smtClean="0">
                <a:solidFill>
                  <a:srgbClr val="002060"/>
                </a:solidFill>
                <a:latin typeface="NikoshBAN" panose="02000000000000000000" pitchFamily="2" charset="0"/>
                <a:cs typeface="NikoshBAN" panose="02000000000000000000" pitchFamily="2" charset="0"/>
              </a:rPr>
              <a:t>কালিয়া,নড়াইল।</a:t>
            </a:r>
            <a:endParaRPr lang="en-US" sz="4000" dirty="0">
              <a:solidFill>
                <a:srgbClr val="002060"/>
              </a:solidFill>
              <a:latin typeface="NikoshBAN" panose="02000000000000000000" pitchFamily="2" charset="0"/>
              <a:cs typeface="NikoshBAN" panose="02000000000000000000" pitchFamily="2" charset="0"/>
            </a:endParaRPr>
          </a:p>
        </p:txBody>
      </p:sp>
      <p:grpSp>
        <p:nvGrpSpPr>
          <p:cNvPr id="9" name="Group 8"/>
          <p:cNvGrpSpPr/>
          <p:nvPr/>
        </p:nvGrpSpPr>
        <p:grpSpPr>
          <a:xfrm>
            <a:off x="5582361" y="2230734"/>
            <a:ext cx="258996" cy="3511741"/>
            <a:chOff x="5582361" y="2230734"/>
            <a:chExt cx="258996" cy="3511741"/>
          </a:xfrm>
        </p:grpSpPr>
        <p:sp>
          <p:nvSpPr>
            <p:cNvPr id="2" name="Rectangle 1"/>
            <p:cNvSpPr/>
            <p:nvPr/>
          </p:nvSpPr>
          <p:spPr>
            <a:xfrm>
              <a:off x="5677319" y="2522136"/>
              <a:ext cx="45719" cy="300932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3" name="Oval 2"/>
            <p:cNvSpPr/>
            <p:nvPr/>
          </p:nvSpPr>
          <p:spPr>
            <a:xfrm>
              <a:off x="5582361" y="2230734"/>
              <a:ext cx="258996" cy="422027"/>
            </a:xfrm>
            <a:prstGeom prst="ellipse">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8" name="Oval 7"/>
            <p:cNvSpPr/>
            <p:nvPr/>
          </p:nvSpPr>
          <p:spPr>
            <a:xfrm>
              <a:off x="5595672" y="5320448"/>
              <a:ext cx="221066" cy="422027"/>
            </a:xfrm>
            <a:prstGeom prst="ellipse">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grpSp>
      <p:grpSp>
        <p:nvGrpSpPr>
          <p:cNvPr id="10" name="Group 9"/>
          <p:cNvGrpSpPr/>
          <p:nvPr/>
        </p:nvGrpSpPr>
        <p:grpSpPr>
          <a:xfrm>
            <a:off x="5912768" y="2483261"/>
            <a:ext cx="307519" cy="3047850"/>
            <a:chOff x="5582361" y="2230734"/>
            <a:chExt cx="258996" cy="3511741"/>
          </a:xfrm>
        </p:grpSpPr>
        <p:sp>
          <p:nvSpPr>
            <p:cNvPr id="11" name="Rectangle 10"/>
            <p:cNvSpPr/>
            <p:nvPr/>
          </p:nvSpPr>
          <p:spPr>
            <a:xfrm>
              <a:off x="5677319" y="2522136"/>
              <a:ext cx="45719" cy="300932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12" name="Oval 11"/>
            <p:cNvSpPr/>
            <p:nvPr/>
          </p:nvSpPr>
          <p:spPr>
            <a:xfrm>
              <a:off x="5582361" y="2230734"/>
              <a:ext cx="258996" cy="422027"/>
            </a:xfrm>
            <a:prstGeom prst="ellipse">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13" name="Oval 12"/>
            <p:cNvSpPr/>
            <p:nvPr/>
          </p:nvSpPr>
          <p:spPr>
            <a:xfrm>
              <a:off x="5595672" y="5320448"/>
              <a:ext cx="221066" cy="422027"/>
            </a:xfrm>
            <a:prstGeom prst="ellipse">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grpSp>
      <p:grpSp>
        <p:nvGrpSpPr>
          <p:cNvPr id="14" name="Group 13"/>
          <p:cNvGrpSpPr/>
          <p:nvPr/>
        </p:nvGrpSpPr>
        <p:grpSpPr>
          <a:xfrm>
            <a:off x="5248235" y="2528957"/>
            <a:ext cx="275974" cy="3026228"/>
            <a:chOff x="5582361" y="2230734"/>
            <a:chExt cx="258996" cy="3511741"/>
          </a:xfrm>
        </p:grpSpPr>
        <p:sp>
          <p:nvSpPr>
            <p:cNvPr id="15" name="Rectangle 14"/>
            <p:cNvSpPr/>
            <p:nvPr/>
          </p:nvSpPr>
          <p:spPr>
            <a:xfrm>
              <a:off x="5677319" y="2522136"/>
              <a:ext cx="45719" cy="3009326"/>
            </a:xfrm>
            <a:prstGeom prst="rect">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16" name="Oval 15"/>
            <p:cNvSpPr/>
            <p:nvPr/>
          </p:nvSpPr>
          <p:spPr>
            <a:xfrm>
              <a:off x="5582361" y="2230734"/>
              <a:ext cx="258996" cy="422027"/>
            </a:xfrm>
            <a:prstGeom prst="ellipse">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sp>
          <p:nvSpPr>
            <p:cNvPr id="17" name="Oval 16"/>
            <p:cNvSpPr/>
            <p:nvPr/>
          </p:nvSpPr>
          <p:spPr>
            <a:xfrm>
              <a:off x="5595672" y="5320448"/>
              <a:ext cx="221066" cy="422027"/>
            </a:xfrm>
            <a:prstGeom prst="ellipse">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grpSp>
      <p:sp>
        <p:nvSpPr>
          <p:cNvPr id="18" name="Frame 17"/>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9" name="Frame 18"/>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27" y="5191505"/>
            <a:ext cx="11910395" cy="1297617"/>
          </a:xfrm>
          <a:prstGeom prst="rect">
            <a:avLst/>
          </a:prstGeom>
        </p:spPr>
      </p:pic>
    </p:spTree>
    <p:extLst>
      <p:ext uri="{BB962C8B-B14F-4D97-AF65-F5344CB8AC3E}">
        <p14:creationId xmlns:p14="http://schemas.microsoft.com/office/powerpoint/2010/main" val="37554081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6" name="Frame 5"/>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030" y="542610"/>
            <a:ext cx="8707804" cy="5265337"/>
          </a:xfrm>
          <a:prstGeom prst="rect">
            <a:avLst/>
          </a:prstGeom>
        </p:spPr>
      </p:pic>
      <p:sp>
        <p:nvSpPr>
          <p:cNvPr id="3" name="TextBox 2"/>
          <p:cNvSpPr txBox="1"/>
          <p:nvPr/>
        </p:nvSpPr>
        <p:spPr>
          <a:xfrm>
            <a:off x="3330692" y="2898187"/>
            <a:ext cx="4719810" cy="1383170"/>
          </a:xfrm>
          <a:prstGeom prst="rect">
            <a:avLst/>
          </a:prstGeom>
          <a:noFill/>
        </p:spPr>
        <p:txBody>
          <a:bodyPr wrap="square" rtlCol="0">
            <a:prstTxWarp prst="textPlain">
              <a:avLst/>
            </a:prstTxWarp>
            <a:spAutoFit/>
          </a:bodyPr>
          <a:lstStyle/>
          <a:p>
            <a:r>
              <a:rPr lang="en-US" sz="4000" dirty="0" smtClean="0">
                <a:latin typeface="NikoshBAN" panose="02000000000000000000" pitchFamily="2" charset="0"/>
                <a:cs typeface="NikoshBAN" panose="02000000000000000000" pitchFamily="2" charset="0"/>
              </a:rPr>
              <a:t>   </a:t>
            </a:r>
            <a:r>
              <a:rPr lang="en-US" sz="4400" dirty="0" smtClean="0">
                <a:solidFill>
                  <a:srgbClr val="FF000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a:t>
            </a:r>
            <a:r>
              <a:rPr lang="en-US" sz="4400" dirty="0" err="1" smtClean="0">
                <a:solidFill>
                  <a:srgbClr val="FF000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ঘরে</a:t>
            </a:r>
            <a:r>
              <a:rPr lang="en-US" sz="4400" dirty="0" smtClean="0">
                <a:solidFill>
                  <a:srgbClr val="FF000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4400" dirty="0" err="1" smtClean="0">
                <a:solidFill>
                  <a:srgbClr val="FF000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থাকি,সুস্থ</a:t>
            </a:r>
            <a:r>
              <a:rPr lang="en-US" sz="4400" dirty="0" smtClean="0">
                <a:solidFill>
                  <a:srgbClr val="FF000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4400" dirty="0" err="1" smtClean="0">
                <a:solidFill>
                  <a:srgbClr val="FF000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থাকি</a:t>
            </a:r>
            <a:r>
              <a:rPr lang="en-US" sz="4400" dirty="0" smtClean="0">
                <a:solidFill>
                  <a:srgbClr val="FF000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a:t>
            </a:r>
          </a:p>
          <a:p>
            <a:r>
              <a:rPr lang="en-US" sz="4000" dirty="0" smtClean="0">
                <a:solidFill>
                  <a:srgbClr val="0070C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6600" dirty="0" err="1" smtClean="0">
                <a:solidFill>
                  <a:srgbClr val="0070C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সবাইকে</a:t>
            </a:r>
            <a:r>
              <a:rPr lang="en-US" sz="6600" dirty="0" smtClean="0">
                <a:solidFill>
                  <a:srgbClr val="0070C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6600" dirty="0" err="1" smtClean="0">
                <a:solidFill>
                  <a:srgbClr val="0070C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ধন্যবাদ</a:t>
            </a:r>
            <a:endParaRPr lang="en-US" sz="6000" dirty="0">
              <a:solidFill>
                <a:srgbClr val="0070C0"/>
              </a:solidFill>
              <a:effectLst>
                <a:glow rad="1397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7498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1226" y="894303"/>
            <a:ext cx="3496827" cy="830997"/>
          </a:xfrm>
          <a:prstGeom prst="rect">
            <a:avLst/>
          </a:prstGeom>
          <a:noFill/>
        </p:spPr>
        <p:txBody>
          <a:bodyPr wrap="square" rtlCol="0">
            <a:prstTxWarp prst="textPlain">
              <a:avLst/>
            </a:prstTxWarp>
            <a:spAutoFit/>
          </a:bodyPr>
          <a:lstStyle/>
          <a:p>
            <a:pPr algn="ctr"/>
            <a:r>
              <a:rPr lang="bn-BD" sz="4800" dirty="0" smtClean="0">
                <a:solidFill>
                  <a:srgbClr val="FFFF00"/>
                </a:solidFill>
                <a:effectLst>
                  <a:glow rad="63500">
                    <a:schemeClr val="accent2">
                      <a:satMod val="175000"/>
                      <a:alpha val="40000"/>
                    </a:schemeClr>
                  </a:glow>
                </a:effectLst>
                <a:latin typeface="NikoshBAN" panose="02000000000000000000" pitchFamily="2" charset="0"/>
                <a:cs typeface="NikoshBAN" panose="02000000000000000000" pitchFamily="2" charset="0"/>
              </a:rPr>
              <a:t>পাঠ পরিচিতি</a:t>
            </a:r>
            <a:endParaRPr lang="en-US" sz="4800" dirty="0">
              <a:solidFill>
                <a:srgbClr val="FFFF00"/>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558" y="1904773"/>
            <a:ext cx="2813401" cy="36865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4079632" y="1880262"/>
            <a:ext cx="4019340" cy="490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5511" y="2508922"/>
            <a:ext cx="4307257" cy="3046988"/>
          </a:xfrm>
          <a:prstGeom prst="rect">
            <a:avLst/>
          </a:prstGeom>
          <a:noFill/>
        </p:spPr>
        <p:txBody>
          <a:bodyPr wrap="square" rtlCol="0">
            <a:spAutoFit/>
          </a:bodyPr>
          <a:lstStyle/>
          <a:p>
            <a:pPr algn="ctr"/>
            <a:r>
              <a:rPr lang="bn-BD" sz="3200" dirty="0" smtClean="0">
                <a:solidFill>
                  <a:srgbClr val="0070C0"/>
                </a:solidFill>
                <a:latin typeface="NikoshBAN" panose="02000000000000000000" pitchFamily="2" charset="0"/>
                <a:cs typeface="NikoshBAN" panose="02000000000000000000" pitchFamily="2" charset="0"/>
              </a:rPr>
              <a:t>বিষয়ঃ বাংলা</a:t>
            </a:r>
          </a:p>
          <a:p>
            <a:pPr algn="ctr"/>
            <a:r>
              <a:rPr lang="bn-BD" sz="3200" dirty="0" smtClean="0">
                <a:solidFill>
                  <a:srgbClr val="0070C0"/>
                </a:solidFill>
                <a:latin typeface="NikoshBAN" panose="02000000000000000000" pitchFamily="2" charset="0"/>
                <a:cs typeface="NikoshBAN" panose="02000000000000000000" pitchFamily="2" charset="0"/>
              </a:rPr>
              <a:t>শ্রেণিঃ পঞ্চম</a:t>
            </a:r>
          </a:p>
          <a:p>
            <a:pPr algn="ctr"/>
            <a:r>
              <a:rPr lang="bn-BD" sz="3200" dirty="0" smtClean="0">
                <a:solidFill>
                  <a:srgbClr val="0070C0"/>
                </a:solidFill>
                <a:latin typeface="NikoshBAN" panose="02000000000000000000" pitchFamily="2" charset="0"/>
                <a:cs typeface="NikoshBAN" panose="02000000000000000000" pitchFamily="2" charset="0"/>
              </a:rPr>
              <a:t>পাঠ শিরোনামঃ দুই তীরে</a:t>
            </a:r>
          </a:p>
          <a:p>
            <a:pPr algn="ctr"/>
            <a:r>
              <a:rPr lang="bn-BD" sz="3200" dirty="0" smtClean="0">
                <a:solidFill>
                  <a:srgbClr val="0070C0"/>
                </a:solidFill>
                <a:latin typeface="NikoshBAN" panose="02000000000000000000" pitchFamily="2" charset="0"/>
                <a:cs typeface="NikoshBAN" panose="02000000000000000000" pitchFamily="2" charset="0"/>
              </a:rPr>
              <a:t>পাঠ্যাংশঃআমি ভালোবাসি......সন্ধেবেলায় ভীড়ে।</a:t>
            </a:r>
          </a:p>
          <a:p>
            <a:pPr algn="ctr"/>
            <a:r>
              <a:rPr lang="bn-BD" sz="3200" dirty="0" smtClean="0">
                <a:solidFill>
                  <a:srgbClr val="0070C0"/>
                </a:solidFill>
                <a:latin typeface="NikoshBAN" panose="02000000000000000000" pitchFamily="2" charset="0"/>
                <a:cs typeface="NikoshBAN" panose="02000000000000000000" pitchFamily="2" charset="0"/>
              </a:rPr>
              <a:t>পৃষ্ঠাঃ৯০</a:t>
            </a:r>
            <a:endParaRPr lang="en-US" sz="3200" dirty="0">
              <a:solidFill>
                <a:srgbClr val="0070C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962" y="2246992"/>
            <a:ext cx="2381250" cy="3495675"/>
          </a:xfrm>
          <a:prstGeom prst="rect">
            <a:avLst/>
          </a:prstGeom>
        </p:spPr>
      </p:pic>
      <p:sp>
        <p:nvSpPr>
          <p:cNvPr id="9" name="Frame 8"/>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0" name="Frame 9"/>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25" y="5155925"/>
            <a:ext cx="11860153" cy="1394608"/>
          </a:xfrm>
          <a:prstGeom prst="rect">
            <a:avLst/>
          </a:prstGeom>
        </p:spPr>
      </p:pic>
    </p:spTree>
    <p:extLst>
      <p:ext uri="{BB962C8B-B14F-4D97-AF65-F5344CB8AC3E}">
        <p14:creationId xmlns:p14="http://schemas.microsoft.com/office/powerpoint/2010/main" val="386814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27" y="5732691"/>
            <a:ext cx="11973782" cy="756431"/>
          </a:xfrm>
          <a:prstGeom prst="rect">
            <a:avLst/>
          </a:prstGeom>
        </p:spPr>
      </p:pic>
      <p:sp>
        <p:nvSpPr>
          <p:cNvPr id="5" name="TextBox 4"/>
          <p:cNvSpPr txBox="1"/>
          <p:nvPr/>
        </p:nvSpPr>
        <p:spPr>
          <a:xfrm>
            <a:off x="4061207" y="492368"/>
            <a:ext cx="3004458" cy="923330"/>
          </a:xfrm>
          <a:prstGeom prst="rect">
            <a:avLst/>
          </a:prstGeom>
          <a:noFill/>
        </p:spPr>
        <p:txBody>
          <a:bodyPr wrap="square" rtlCol="0">
            <a:prstTxWarp prst="textPlain">
              <a:avLst/>
            </a:prstTxWarp>
            <a:spAutoFit/>
          </a:bodyPr>
          <a:lstStyle/>
          <a:p>
            <a:pPr algn="ctr"/>
            <a:r>
              <a:rPr lang="bn-BD" sz="5400" dirty="0" smtClean="0">
                <a:solidFill>
                  <a:srgbClr val="D60093"/>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শিখনফল</a:t>
            </a:r>
            <a:endParaRPr lang="en-US" sz="5400" dirty="0">
              <a:solidFill>
                <a:srgbClr val="D60093"/>
              </a:solidFill>
              <a:effectLst>
                <a:innerShdw blurRad="63500" dist="50800" dir="8100000">
                  <a:prstClr val="black">
                    <a:alpha val="50000"/>
                  </a:prstClr>
                </a:innerShdw>
              </a:effectLst>
              <a:latin typeface="NikoshBAN" panose="02000000000000000000" pitchFamily="2" charset="0"/>
              <a:cs typeface="NikoshBAN" panose="02000000000000000000" pitchFamily="2" charset="0"/>
            </a:endParaRPr>
          </a:p>
        </p:txBody>
      </p:sp>
      <p:sp>
        <p:nvSpPr>
          <p:cNvPr id="6" name="TextBox 5"/>
          <p:cNvSpPr txBox="1"/>
          <p:nvPr/>
        </p:nvSpPr>
        <p:spPr>
          <a:xfrm>
            <a:off x="1582613" y="1539189"/>
            <a:ext cx="8865997" cy="4708981"/>
          </a:xfrm>
          <a:prstGeom prst="rect">
            <a:avLst/>
          </a:prstGeom>
          <a:noFill/>
        </p:spPr>
        <p:txBody>
          <a:bodyPr wrap="square" rtlCol="0">
            <a:spAutoFit/>
          </a:bodyPr>
          <a:lstStyle/>
          <a:p>
            <a:r>
              <a:rPr lang="bn-BD" sz="2000" dirty="0" smtClean="0">
                <a:solidFill>
                  <a:srgbClr val="002060"/>
                </a:solidFill>
                <a:latin typeface="NikoshBAN" panose="02000000000000000000" pitchFamily="2" charset="0"/>
                <a:cs typeface="NikoshBAN" panose="02000000000000000000" pitchFamily="2" charset="0"/>
              </a:rPr>
              <a:t>শোনাঃ  ১.2.1   </a:t>
            </a:r>
            <a:r>
              <a:rPr lang="en-US" sz="2000" dirty="0" err="1" smtClean="0">
                <a:solidFill>
                  <a:srgbClr val="002060"/>
                </a:solidFill>
                <a:latin typeface="NikoshBAN" panose="02000000000000000000" pitchFamily="2" charset="0"/>
                <a:cs typeface="NikoshBAN" panose="02000000000000000000" pitchFamily="2" charset="0"/>
              </a:rPr>
              <a:t>উচ্চারিত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পঠিত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বাক্য</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কথা</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মনোযোগ</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সহকারে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শুনবে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          ১.3.1  </a:t>
            </a:r>
            <a:r>
              <a:rPr lang="en-US" sz="2000" dirty="0" err="1" smtClean="0">
                <a:solidFill>
                  <a:srgbClr val="002060"/>
                </a:solidFill>
                <a:latin typeface="NikoshBAN" panose="02000000000000000000" pitchFamily="2" charset="0"/>
                <a:cs typeface="NikoshBAN" panose="02000000000000000000" pitchFamily="2" charset="0"/>
              </a:rPr>
              <a:t>নির্দেশনা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শুনে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পালন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করবে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          ১.3.3  </a:t>
            </a:r>
            <a:r>
              <a:rPr lang="en-US" sz="2000" dirty="0" err="1" smtClean="0">
                <a:solidFill>
                  <a:srgbClr val="002060"/>
                </a:solidFill>
                <a:latin typeface="NikoshBAN" panose="02000000000000000000" pitchFamily="2" charset="0"/>
                <a:cs typeface="NikoshBAN" panose="02000000000000000000" pitchFamily="2" charset="0"/>
              </a:rPr>
              <a:t>উপদেশ</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শুনে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পালন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করবে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          ১.3.6  </a:t>
            </a:r>
            <a:r>
              <a:rPr lang="en-US" sz="2000" dirty="0" err="1" smtClean="0">
                <a:solidFill>
                  <a:srgbClr val="002060"/>
                </a:solidFill>
                <a:latin typeface="NikoshBAN" panose="02000000000000000000" pitchFamily="2" charset="0"/>
                <a:cs typeface="NikoshBAN" panose="02000000000000000000" pitchFamily="2" charset="0"/>
              </a:rPr>
              <a:t>শুদ্ধ</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উচ্চারণে</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প্রশ্ন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করতে</a:t>
            </a:r>
            <a:r>
              <a:rPr lang="en-US" sz="2000" dirty="0" smtClean="0">
                <a:solidFill>
                  <a:srgbClr val="002060"/>
                </a:solidFill>
                <a:latin typeface="NikoshBAN" panose="02000000000000000000" pitchFamily="2" charset="0"/>
                <a:cs typeface="NikoshBAN" panose="02000000000000000000" pitchFamily="2" charset="0"/>
              </a:rPr>
              <a:t> ও </a:t>
            </a:r>
            <a:r>
              <a:rPr lang="en-US" sz="2000" dirty="0" err="1" smtClean="0">
                <a:solidFill>
                  <a:srgbClr val="002060"/>
                </a:solidFill>
                <a:latin typeface="NikoshBAN" panose="02000000000000000000" pitchFamily="2" charset="0"/>
                <a:cs typeface="NikoshBAN" panose="02000000000000000000" pitchFamily="2" charset="0"/>
              </a:rPr>
              <a:t>উত্তর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দিতে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err="1" smtClean="0">
                <a:solidFill>
                  <a:srgbClr val="002060"/>
                </a:solidFill>
                <a:latin typeface="NikoshBAN" panose="02000000000000000000" pitchFamily="2" charset="0"/>
                <a:cs typeface="NikoshBAN" panose="02000000000000000000" pitchFamily="2" charset="0"/>
              </a:rPr>
              <a:t>বলাঃ</a:t>
            </a:r>
            <a:r>
              <a:rPr lang="en-US" sz="2000" dirty="0" smtClean="0">
                <a:solidFill>
                  <a:srgbClr val="002060"/>
                </a:solidFill>
                <a:latin typeface="NikoshBAN" panose="02000000000000000000" pitchFamily="2" charset="0"/>
                <a:cs typeface="NikoshBAN" panose="02000000000000000000" pitchFamily="2" charset="0"/>
              </a:rPr>
              <a:t>     1.1.2  </a:t>
            </a:r>
            <a:r>
              <a:rPr lang="en-US" sz="2000" dirty="0" err="1" smtClean="0">
                <a:solidFill>
                  <a:srgbClr val="002060"/>
                </a:solidFill>
                <a:latin typeface="NikoshBAN" panose="02000000000000000000" pitchFamily="2" charset="0"/>
                <a:cs typeface="NikoshBAN" panose="02000000000000000000" pitchFamily="2" charset="0"/>
              </a:rPr>
              <a:t>যুক্তবর্ণ</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সহযোগে</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তৈরি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শব্দযুক্ত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বাক্য</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স্পষ্ট</a:t>
            </a:r>
            <a:r>
              <a:rPr lang="en-US" sz="2000" dirty="0" smtClean="0">
                <a:solidFill>
                  <a:srgbClr val="002060"/>
                </a:solidFill>
                <a:latin typeface="NikoshBAN" panose="02000000000000000000" pitchFamily="2" charset="0"/>
                <a:cs typeface="NikoshBAN" panose="02000000000000000000" pitchFamily="2" charset="0"/>
              </a:rPr>
              <a:t> ও </a:t>
            </a:r>
            <a:r>
              <a:rPr lang="en-US" sz="2000" dirty="0" err="1" smtClean="0">
                <a:solidFill>
                  <a:srgbClr val="002060"/>
                </a:solidFill>
                <a:latin typeface="NikoshBAN" panose="02000000000000000000" pitchFamily="2" charset="0"/>
                <a:cs typeface="NikoshBAN" panose="02000000000000000000" pitchFamily="2" charset="0"/>
              </a:rPr>
              <a:t>শুদ্ধভাবে</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বলতে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          1.3.3  </a:t>
            </a:r>
            <a:r>
              <a:rPr lang="en-US" sz="2000" dirty="0" err="1" smtClean="0">
                <a:solidFill>
                  <a:srgbClr val="002060"/>
                </a:solidFill>
                <a:latin typeface="NikoshBAN" panose="02000000000000000000" pitchFamily="2" charset="0"/>
                <a:cs typeface="NikoshBAN" panose="02000000000000000000" pitchFamily="2" charset="0"/>
              </a:rPr>
              <a:t>শুদ্ধ</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উচ্চারণে</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প্রশ্ন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করতে</a:t>
            </a:r>
            <a:r>
              <a:rPr lang="en-US" sz="2000" dirty="0" smtClean="0">
                <a:solidFill>
                  <a:srgbClr val="002060"/>
                </a:solidFill>
                <a:latin typeface="NikoshBAN" panose="02000000000000000000" pitchFamily="2" charset="0"/>
                <a:cs typeface="NikoshBAN" panose="02000000000000000000" pitchFamily="2" charset="0"/>
              </a:rPr>
              <a:t> ও </a:t>
            </a:r>
            <a:r>
              <a:rPr lang="en-US" sz="2000" dirty="0" err="1" smtClean="0">
                <a:solidFill>
                  <a:srgbClr val="002060"/>
                </a:solidFill>
                <a:latin typeface="NikoshBAN" panose="02000000000000000000" pitchFamily="2" charset="0"/>
                <a:cs typeface="NikoshBAN" panose="02000000000000000000" pitchFamily="2" charset="0"/>
              </a:rPr>
              <a:t>উত্তর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দিতে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          2.1.1    </a:t>
            </a:r>
            <a:r>
              <a:rPr lang="en-US" sz="2000" dirty="0" err="1" smtClean="0">
                <a:solidFill>
                  <a:srgbClr val="002060"/>
                </a:solidFill>
                <a:latin typeface="NikoshBAN" panose="02000000000000000000" pitchFamily="2" charset="0"/>
                <a:cs typeface="NikoshBAN" panose="02000000000000000000" pitchFamily="2" charset="0"/>
              </a:rPr>
              <a:t>প্রমিত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উচ্চারণে</a:t>
            </a:r>
            <a:r>
              <a:rPr lang="en-US" sz="2000" dirty="0" smtClean="0">
                <a:solidFill>
                  <a:srgbClr val="002060"/>
                </a:solidFill>
                <a:latin typeface="NikoshBAN" panose="02000000000000000000" pitchFamily="2" charset="0"/>
                <a:cs typeface="NikoshBAN" panose="02000000000000000000" pitchFamily="2" charset="0"/>
              </a:rPr>
              <a:t> ও </a:t>
            </a:r>
            <a:r>
              <a:rPr lang="en-US" sz="2000" dirty="0" err="1" smtClean="0">
                <a:solidFill>
                  <a:srgbClr val="002060"/>
                </a:solidFill>
                <a:latin typeface="NikoshBAN" panose="02000000000000000000" pitchFamily="2" charset="0"/>
                <a:cs typeface="NikoshBAN" panose="02000000000000000000" pitchFamily="2" charset="0"/>
              </a:rPr>
              <a:t>ছন্দ</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বজায়</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রেখে</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কবিতা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আবৃত্তি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করতে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পড়াঃ</a:t>
            </a:r>
            <a:r>
              <a:rPr lang="en-US" sz="2000" dirty="0" smtClean="0">
                <a:solidFill>
                  <a:srgbClr val="002060"/>
                </a:solidFill>
                <a:latin typeface="NikoshBAN" panose="02000000000000000000" pitchFamily="2" charset="0"/>
                <a:cs typeface="NikoshBAN" panose="02000000000000000000" pitchFamily="2" charset="0"/>
              </a:rPr>
              <a:t>   ১.3.2   </a:t>
            </a:r>
            <a:r>
              <a:rPr lang="en-US" sz="2000" dirty="0" err="1" smtClean="0">
                <a:solidFill>
                  <a:srgbClr val="002060"/>
                </a:solidFill>
                <a:latin typeface="NikoshBAN" panose="02000000000000000000" pitchFamily="2" charset="0"/>
                <a:cs typeface="NikoshBAN" panose="02000000000000000000" pitchFamily="2" charset="0"/>
              </a:rPr>
              <a:t>পাঠে</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ব্যবহৃত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যুক্তব্যঞ্জন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সংবলিত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শব্দযোগে</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গঠিত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বাক্য</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সাবলীলভাবে</a:t>
            </a:r>
            <a:r>
              <a:rPr lang="en-US" sz="2000" dirty="0" smtClean="0">
                <a:solidFill>
                  <a:srgbClr val="002060"/>
                </a:solidFill>
                <a:latin typeface="NikoshBAN" panose="02000000000000000000" pitchFamily="2" charset="0"/>
                <a:cs typeface="NikoshBAN" panose="02000000000000000000" pitchFamily="2" charset="0"/>
              </a:rPr>
              <a:t>      </a:t>
            </a:r>
          </a:p>
          <a:p>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পড়তে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          1.5.1   </a:t>
            </a:r>
            <a:r>
              <a:rPr lang="en-US" sz="2000" dirty="0" err="1" smtClean="0">
                <a:solidFill>
                  <a:srgbClr val="002060"/>
                </a:solidFill>
                <a:latin typeface="NikoshBAN" panose="02000000000000000000" pitchFamily="2" charset="0"/>
                <a:cs typeface="NikoshBAN" panose="02000000000000000000" pitchFamily="2" charset="0"/>
              </a:rPr>
              <a:t>বিরামচিহ্ন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দেখে</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অর্থযতি</a:t>
            </a:r>
            <a:r>
              <a:rPr lang="en-US" sz="2000" dirty="0" smtClean="0">
                <a:solidFill>
                  <a:srgbClr val="002060"/>
                </a:solidFill>
                <a:latin typeface="NikoshBAN" panose="02000000000000000000" pitchFamily="2" charset="0"/>
                <a:cs typeface="NikoshBAN" panose="02000000000000000000" pitchFamily="2" charset="0"/>
              </a:rPr>
              <a:t> ও </a:t>
            </a:r>
            <a:r>
              <a:rPr lang="en-US" sz="2000" dirty="0" err="1" smtClean="0">
                <a:solidFill>
                  <a:srgbClr val="002060"/>
                </a:solidFill>
                <a:latin typeface="NikoshBAN" panose="02000000000000000000" pitchFamily="2" charset="0"/>
                <a:cs typeface="NikoshBAN" panose="02000000000000000000" pitchFamily="2" charset="0"/>
              </a:rPr>
              <a:t>শ্বাসযতি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বজায়</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রেখে</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স্তবক</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সাবলীলভাবে</a:t>
            </a:r>
            <a:r>
              <a:rPr lang="en-US" sz="2000" dirty="0" smtClean="0">
                <a:solidFill>
                  <a:srgbClr val="002060"/>
                </a:solidFill>
                <a:latin typeface="NikoshBAN" panose="02000000000000000000" pitchFamily="2" charset="0"/>
                <a:cs typeface="NikoshBAN" panose="02000000000000000000" pitchFamily="2" charset="0"/>
              </a:rPr>
              <a:t>      </a:t>
            </a:r>
          </a:p>
          <a:p>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পড়তে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err="1" smtClean="0">
                <a:solidFill>
                  <a:srgbClr val="002060"/>
                </a:solidFill>
                <a:latin typeface="NikoshBAN" panose="02000000000000000000" pitchFamily="2" charset="0"/>
                <a:cs typeface="NikoshBAN" panose="02000000000000000000" pitchFamily="2" charset="0"/>
              </a:rPr>
              <a:t>লেখাঃ</a:t>
            </a:r>
            <a:r>
              <a:rPr lang="en-US" sz="2000" dirty="0" smtClean="0">
                <a:solidFill>
                  <a:srgbClr val="002060"/>
                </a:solidFill>
                <a:latin typeface="NikoshBAN" panose="02000000000000000000" pitchFamily="2" charset="0"/>
                <a:cs typeface="NikoshBAN" panose="02000000000000000000" pitchFamily="2" charset="0"/>
              </a:rPr>
              <a:t>    1.4.3  </a:t>
            </a:r>
            <a:r>
              <a:rPr lang="en-US" sz="2000" dirty="0" err="1" smtClean="0">
                <a:solidFill>
                  <a:srgbClr val="002060"/>
                </a:solidFill>
                <a:latin typeface="NikoshBAN" panose="02000000000000000000" pitchFamily="2" charset="0"/>
                <a:cs typeface="NikoshBAN" panose="02000000000000000000" pitchFamily="2" charset="0"/>
              </a:rPr>
              <a:t>যুক্তব্যঞ্জন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সহযোগে</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গঠিত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নতুন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নতুন</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শব্দ</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ব্যবহার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করে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বাক্য</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লিখতে</a:t>
            </a:r>
            <a:r>
              <a:rPr lang="en-US" sz="2000" dirty="0" smtClean="0">
                <a:solidFill>
                  <a:srgbClr val="002060"/>
                </a:solidFill>
                <a:latin typeface="NikoshBAN" panose="02000000000000000000" pitchFamily="2" charset="0"/>
                <a:cs typeface="NikoshBAN" panose="02000000000000000000" pitchFamily="2" charset="0"/>
              </a:rPr>
              <a:t>           </a:t>
            </a:r>
          </a:p>
          <a:p>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           ২.1.4   </a:t>
            </a:r>
            <a:r>
              <a:rPr lang="en-US" sz="2000" dirty="0" err="1" smtClean="0">
                <a:solidFill>
                  <a:srgbClr val="002060"/>
                </a:solidFill>
                <a:latin typeface="NikoshBAN" panose="02000000000000000000" pitchFamily="2" charset="0"/>
                <a:cs typeface="NikoshBAN" panose="02000000000000000000" pitchFamily="2" charset="0"/>
              </a:rPr>
              <a:t>পাঠয়বইয়ের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কবিতা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লিখতে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পারবে</a:t>
            </a:r>
            <a:r>
              <a:rPr lang="en-US" sz="2000" dirty="0" smtClean="0">
                <a:solidFill>
                  <a:srgbClr val="002060"/>
                </a:solidFill>
                <a:latin typeface="NikoshBAN" panose="02000000000000000000" pitchFamily="2" charset="0"/>
                <a:cs typeface="NikoshBAN" panose="02000000000000000000" pitchFamily="2" charset="0"/>
              </a:rPr>
              <a:t>।</a:t>
            </a:r>
          </a:p>
          <a:p>
            <a:r>
              <a:rPr lang="en-US" sz="2000" dirty="0">
                <a:solidFill>
                  <a:srgbClr val="002060"/>
                </a:solidFill>
                <a:latin typeface="NikoshBAN" panose="02000000000000000000" pitchFamily="2" charset="0"/>
                <a:cs typeface="NikoshBAN" panose="02000000000000000000" pitchFamily="2" charset="0"/>
              </a:rPr>
              <a:t> </a:t>
            </a:r>
            <a:r>
              <a:rPr lang="en-US" sz="2000" dirty="0" smtClean="0">
                <a:solidFill>
                  <a:srgbClr val="002060"/>
                </a:solidFill>
                <a:latin typeface="NikoshBAN" panose="02000000000000000000" pitchFamily="2" charset="0"/>
                <a:cs typeface="NikoshBAN" panose="02000000000000000000" pitchFamily="2" charset="0"/>
              </a:rPr>
              <a:t>            2.3.12 </a:t>
            </a:r>
            <a:r>
              <a:rPr lang="en-US" sz="2000" dirty="0" err="1" smtClean="0">
                <a:solidFill>
                  <a:srgbClr val="002060"/>
                </a:solidFill>
                <a:latin typeface="NikoshBAN" panose="02000000000000000000" pitchFamily="2" charset="0"/>
                <a:cs typeface="NikoshBAN" panose="02000000000000000000" pitchFamily="2" charset="0"/>
              </a:rPr>
              <a:t>পাঠ</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সংশ্লিষ্ট</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প্রশ্নের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উত্তর</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দিতে</a:t>
            </a:r>
            <a:r>
              <a:rPr lang="en-US" sz="2000" dirty="0" smtClean="0">
                <a:solidFill>
                  <a:srgbClr val="002060"/>
                </a:solidFill>
                <a:latin typeface="NikoshBAN" panose="02000000000000000000" pitchFamily="2" charset="0"/>
                <a:cs typeface="NikoshBAN" panose="02000000000000000000" pitchFamily="2" charset="0"/>
              </a:rPr>
              <a:t> </a:t>
            </a:r>
            <a:r>
              <a:rPr lang="en-US" sz="2000" dirty="0" err="1" smtClean="0">
                <a:solidFill>
                  <a:srgbClr val="002060"/>
                </a:solidFill>
                <a:latin typeface="NikoshBAN" panose="02000000000000000000" pitchFamily="2" charset="0"/>
                <a:cs typeface="NikoshBAN" panose="02000000000000000000" pitchFamily="2" charset="0"/>
              </a:rPr>
              <a:t>পারবে</a:t>
            </a:r>
            <a:r>
              <a:rPr lang="en-US" sz="2000" dirty="0" smtClean="0">
                <a:solidFill>
                  <a:srgbClr val="002060"/>
                </a:solidFill>
                <a:latin typeface="NikoshBAN" panose="02000000000000000000" pitchFamily="2" charset="0"/>
                <a:cs typeface="NikoshBAN" panose="02000000000000000000" pitchFamily="2" charset="0"/>
              </a:rPr>
              <a:t>।</a:t>
            </a:r>
            <a:endParaRPr lang="en-US" sz="2000" dirty="0">
              <a:solidFill>
                <a:srgbClr val="002060"/>
              </a:solidFill>
              <a:latin typeface="NikoshBAN" panose="02000000000000000000" pitchFamily="2" charset="0"/>
              <a:cs typeface="NikoshBAN" panose="02000000000000000000" pitchFamily="2" charset="0"/>
            </a:endParaRPr>
          </a:p>
        </p:txBody>
      </p:sp>
      <p:sp>
        <p:nvSpPr>
          <p:cNvPr id="7" name="Frame 6"/>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8" name="Frame 7"/>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7029"/>
          <a:stretch/>
        </p:blipFill>
        <p:spPr>
          <a:xfrm>
            <a:off x="9657624" y="590104"/>
            <a:ext cx="2019562" cy="2148386"/>
          </a:xfrm>
          <a:prstGeom prst="rect">
            <a:avLst/>
          </a:prstGeom>
        </p:spPr>
      </p:pic>
    </p:spTree>
    <p:extLst>
      <p:ext uri="{BB962C8B-B14F-4D97-AF65-F5344CB8AC3E}">
        <p14:creationId xmlns:p14="http://schemas.microsoft.com/office/powerpoint/2010/main" val="60912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5192" y="2183489"/>
            <a:ext cx="4642338" cy="1323439"/>
          </a:xfrm>
          <a:prstGeom prst="rect">
            <a:avLst/>
          </a:prstGeom>
          <a:noFill/>
        </p:spPr>
        <p:txBody>
          <a:bodyPr wrap="square" rtlCol="0">
            <a:prstTxWarp prst="textPlain">
              <a:avLst/>
            </a:prstTxWarp>
            <a:spAutoFit/>
            <a:scene3d>
              <a:camera prst="perspectiveFront"/>
              <a:lightRig rig="threePt" dir="t"/>
            </a:scene3d>
            <a:sp3d extrusionH="57150">
              <a:bevelT w="38100" h="38100" prst="convex"/>
            </a:sp3d>
          </a:bodyPr>
          <a:lstStyle/>
          <a:p>
            <a:pPr algn="ctr"/>
            <a:r>
              <a:rPr lang="en-US" sz="4000" dirty="0" err="1"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এসো</a:t>
            </a:r>
            <a:r>
              <a:rPr lang="en-US" sz="4000" dirty="0"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 আমরা </a:t>
            </a:r>
            <a:r>
              <a:rPr lang="en-US" sz="4000" dirty="0" err="1"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রবীন্দ্রনাথের</a:t>
            </a:r>
            <a:r>
              <a:rPr lang="en-US" sz="4000" dirty="0"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 </a:t>
            </a:r>
            <a:r>
              <a:rPr lang="en-US" sz="4000" dirty="0" err="1"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হাট</a:t>
            </a:r>
            <a:r>
              <a:rPr lang="en-US" sz="4000" dirty="0"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 </a:t>
            </a:r>
            <a:r>
              <a:rPr lang="en-US" sz="4000" dirty="0" err="1"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কবিতাটি</a:t>
            </a:r>
            <a:r>
              <a:rPr lang="en-US" sz="4000" dirty="0"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  </a:t>
            </a:r>
            <a:r>
              <a:rPr lang="en-US" sz="4000" dirty="0" err="1"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আবৃত্তি</a:t>
            </a:r>
            <a:r>
              <a:rPr lang="en-US" sz="4000" dirty="0"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 </a:t>
            </a:r>
            <a:r>
              <a:rPr lang="en-US" sz="4000" dirty="0" err="1" smtClean="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rPr>
              <a:t>করি</a:t>
            </a:r>
            <a:endParaRPr lang="en-US" sz="4000" dirty="0">
              <a:solidFill>
                <a:srgbClr val="7030A0"/>
              </a:solidFill>
              <a:effectLst>
                <a:innerShdw blurRad="63500" dist="50800" dir="8100000">
                  <a:prstClr val="black">
                    <a:alpha val="50000"/>
                  </a:prstClr>
                </a:innerShdw>
              </a:effectLst>
              <a:latin typeface="NikoshBAN" panose="02000000000000000000" pitchFamily="2" charset="0"/>
              <a:cs typeface="NikoshBAN" panose="02000000000000000000" pitchFamily="2" charset="0"/>
            </a:endParaRPr>
          </a:p>
        </p:txBody>
      </p:sp>
      <p:sp>
        <p:nvSpPr>
          <p:cNvPr id="5" name="Frame 4"/>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6" name="Frame 5"/>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8129117" y="690773"/>
            <a:ext cx="2723102" cy="5632311"/>
          </a:xfrm>
          <a:prstGeom prst="rect">
            <a:avLst/>
          </a:prstGeom>
          <a:noFill/>
        </p:spPr>
        <p:txBody>
          <a:bodyPr wrap="square" rtlCol="0">
            <a:spAutoFit/>
          </a:bodyPr>
          <a:lstStyle/>
          <a:p>
            <a:pPr algn="ctr"/>
            <a:r>
              <a:rPr lang="en-US" sz="2000" b="1" dirty="0" err="1" smtClean="0">
                <a:solidFill>
                  <a:srgbClr val="00B050"/>
                </a:solidFill>
                <a:latin typeface="NikoshBAN" panose="02000000000000000000" pitchFamily="2" charset="0"/>
                <a:cs typeface="NikoshBAN" panose="02000000000000000000" pitchFamily="2" charset="0"/>
              </a:rPr>
              <a:t>কুমোর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পাড়ার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গরুর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গাড়ী</a:t>
            </a:r>
            <a:endParaRPr lang="en-US" sz="2000" b="1" dirty="0" smtClean="0">
              <a:solidFill>
                <a:srgbClr val="00B050"/>
              </a:solidFill>
              <a:latin typeface="NikoshBAN" panose="02000000000000000000" pitchFamily="2" charset="0"/>
              <a:cs typeface="NikoshBAN" panose="02000000000000000000" pitchFamily="2" charset="0"/>
            </a:endParaRPr>
          </a:p>
          <a:p>
            <a:pPr algn="ctr"/>
            <a:r>
              <a:rPr lang="en-US" sz="2000" b="1" dirty="0" err="1" smtClean="0">
                <a:solidFill>
                  <a:srgbClr val="00B050"/>
                </a:solidFill>
                <a:latin typeface="NikoshBAN" panose="02000000000000000000" pitchFamily="2" charset="0"/>
                <a:cs typeface="NikoshBAN" panose="02000000000000000000" pitchFamily="2" charset="0"/>
              </a:rPr>
              <a:t>বোঝাই</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করা</a:t>
            </a:r>
            <a:r>
              <a:rPr lang="en-US" sz="2000" b="1" dirty="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কলসি</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হাড়ি</a:t>
            </a:r>
            <a:endParaRPr lang="en-US" sz="2000" b="1" dirty="0" smtClean="0">
              <a:solidFill>
                <a:srgbClr val="00B050"/>
              </a:solidFill>
              <a:latin typeface="NikoshBAN" panose="02000000000000000000" pitchFamily="2" charset="0"/>
              <a:cs typeface="NikoshBAN" panose="02000000000000000000" pitchFamily="2" charset="0"/>
            </a:endParaRPr>
          </a:p>
          <a:p>
            <a:pPr algn="ctr"/>
            <a:r>
              <a:rPr lang="en-US" sz="2000" b="1" dirty="0" err="1" smtClean="0">
                <a:solidFill>
                  <a:srgbClr val="00B050"/>
                </a:solidFill>
                <a:latin typeface="NikoshBAN" panose="02000000000000000000" pitchFamily="2" charset="0"/>
                <a:cs typeface="NikoshBAN" panose="02000000000000000000" pitchFamily="2" charset="0"/>
              </a:rPr>
              <a:t>গাড়ি</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চালাই</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বংশী</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বাদল</a:t>
            </a:r>
            <a:endParaRPr lang="en-US" sz="2000" b="1" dirty="0" smtClean="0">
              <a:solidFill>
                <a:srgbClr val="00B050"/>
              </a:solidFill>
              <a:latin typeface="NikoshBAN" panose="02000000000000000000" pitchFamily="2" charset="0"/>
              <a:cs typeface="NikoshBAN" panose="02000000000000000000" pitchFamily="2" charset="0"/>
            </a:endParaRPr>
          </a:p>
          <a:p>
            <a:pPr algn="ctr"/>
            <a:r>
              <a:rPr lang="en-US" sz="2000" b="1" dirty="0" err="1" smtClean="0">
                <a:solidFill>
                  <a:srgbClr val="00B050"/>
                </a:solidFill>
                <a:latin typeface="NikoshBAN" panose="02000000000000000000" pitchFamily="2" charset="0"/>
                <a:cs typeface="NikoshBAN" panose="02000000000000000000" pitchFamily="2" charset="0"/>
              </a:rPr>
              <a:t>সঙ্গে</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যে</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যায়</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ভাগ্নে</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মদন</a:t>
            </a:r>
            <a:endParaRPr lang="en-US" sz="2000" b="1" dirty="0" smtClean="0">
              <a:solidFill>
                <a:srgbClr val="00B050"/>
              </a:solidFill>
              <a:latin typeface="NikoshBAN" panose="02000000000000000000" pitchFamily="2" charset="0"/>
              <a:cs typeface="NikoshBAN" panose="02000000000000000000" pitchFamily="2" charset="0"/>
            </a:endParaRPr>
          </a:p>
          <a:p>
            <a:pPr algn="ct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হাট</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বসেছে</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শুক্রবারে</a:t>
            </a:r>
            <a:r>
              <a:rPr lang="en-US" sz="2000" b="1" dirty="0" smtClean="0">
                <a:solidFill>
                  <a:srgbClr val="00B050"/>
                </a:solidFill>
                <a:latin typeface="NikoshBAN" panose="02000000000000000000" pitchFamily="2" charset="0"/>
                <a:cs typeface="NikoshBAN" panose="02000000000000000000" pitchFamily="2" charset="0"/>
              </a:rPr>
              <a:t> </a:t>
            </a:r>
          </a:p>
          <a:p>
            <a:pPr algn="ctr"/>
            <a:r>
              <a:rPr lang="en-US" sz="2000" b="1" dirty="0" err="1" smtClean="0">
                <a:solidFill>
                  <a:srgbClr val="00B050"/>
                </a:solidFill>
                <a:latin typeface="NikoshBAN" panose="02000000000000000000" pitchFamily="2" charset="0"/>
                <a:cs typeface="NikoshBAN" panose="02000000000000000000" pitchFamily="2" charset="0"/>
              </a:rPr>
              <a:t>বংশী</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গঞ্জে</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পদ্মাপারে</a:t>
            </a:r>
            <a:r>
              <a:rPr lang="en-US" sz="2000" b="1" dirty="0" smtClean="0">
                <a:solidFill>
                  <a:srgbClr val="00B050"/>
                </a:solidFill>
                <a:latin typeface="NikoshBAN" panose="02000000000000000000" pitchFamily="2" charset="0"/>
                <a:cs typeface="NikoshBAN" panose="02000000000000000000" pitchFamily="2" charset="0"/>
              </a:rPr>
              <a:t> </a:t>
            </a:r>
          </a:p>
          <a:p>
            <a:pPr algn="ctr"/>
            <a:r>
              <a:rPr lang="en-US" sz="2000" b="1" dirty="0" err="1" smtClean="0">
                <a:solidFill>
                  <a:srgbClr val="00B050"/>
                </a:solidFill>
                <a:latin typeface="NikoshBAN" panose="02000000000000000000" pitchFamily="2" charset="0"/>
                <a:cs typeface="NikoshBAN" panose="02000000000000000000" pitchFamily="2" charset="0"/>
              </a:rPr>
              <a:t>জিনিসপত্র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জুটিয়ে</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এনে</a:t>
            </a:r>
            <a:r>
              <a:rPr lang="en-US" sz="2000" b="1" dirty="0" smtClean="0">
                <a:solidFill>
                  <a:srgbClr val="00B050"/>
                </a:solidFill>
                <a:latin typeface="NikoshBAN" panose="02000000000000000000" pitchFamily="2" charset="0"/>
                <a:cs typeface="NikoshBAN" panose="02000000000000000000" pitchFamily="2" charset="0"/>
              </a:rPr>
              <a:t> </a:t>
            </a:r>
          </a:p>
          <a:p>
            <a:pPr algn="ctr"/>
            <a:r>
              <a:rPr lang="en-US" sz="2000" b="1" dirty="0" err="1" smtClean="0">
                <a:solidFill>
                  <a:srgbClr val="00B050"/>
                </a:solidFill>
                <a:latin typeface="NikoshBAN" panose="02000000000000000000" pitchFamily="2" charset="0"/>
                <a:cs typeface="NikoshBAN" panose="02000000000000000000" pitchFamily="2" charset="0"/>
              </a:rPr>
              <a:t>গ্রামের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মানুষ</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বেঁচেকেনে</a:t>
            </a:r>
            <a:endParaRPr lang="en-US" sz="2000" b="1" dirty="0" smtClean="0">
              <a:solidFill>
                <a:srgbClr val="00B050"/>
              </a:solidFill>
              <a:latin typeface="NikoshBAN" panose="02000000000000000000" pitchFamily="2" charset="0"/>
              <a:cs typeface="NikoshBAN" panose="02000000000000000000" pitchFamily="2" charset="0"/>
            </a:endParaRPr>
          </a:p>
          <a:p>
            <a:pPr algn="ctr"/>
            <a:r>
              <a:rPr lang="en-US" sz="2000" b="1" dirty="0" err="1" smtClean="0">
                <a:solidFill>
                  <a:srgbClr val="00B050"/>
                </a:solidFill>
                <a:latin typeface="NikoshBAN" panose="02000000000000000000" pitchFamily="2" charset="0"/>
                <a:cs typeface="NikoshBAN" panose="02000000000000000000" pitchFamily="2" charset="0"/>
              </a:rPr>
              <a:t>উচ্ছে</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বেগুন</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পটল</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মূলো</a:t>
            </a:r>
            <a:endParaRPr lang="en-US" sz="2000" b="1" dirty="0" smtClean="0">
              <a:solidFill>
                <a:srgbClr val="00B050"/>
              </a:solidFill>
              <a:latin typeface="NikoshBAN" panose="02000000000000000000" pitchFamily="2" charset="0"/>
              <a:cs typeface="NikoshBAN" panose="02000000000000000000" pitchFamily="2" charset="0"/>
            </a:endParaRPr>
          </a:p>
          <a:p>
            <a:pPr algn="ctr"/>
            <a:r>
              <a:rPr lang="en-US" sz="2000" b="1" dirty="0" err="1" smtClean="0">
                <a:solidFill>
                  <a:srgbClr val="00B050"/>
                </a:solidFill>
                <a:latin typeface="NikoshBAN" panose="02000000000000000000" pitchFamily="2" charset="0"/>
                <a:cs typeface="NikoshBAN" panose="02000000000000000000" pitchFamily="2" charset="0"/>
              </a:rPr>
              <a:t>বেতের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বুনা</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ধামা</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কুলো</a:t>
            </a:r>
            <a:endParaRPr lang="en-US" sz="2000" b="1" dirty="0" smtClean="0">
              <a:solidFill>
                <a:srgbClr val="00B050"/>
              </a:solidFill>
              <a:latin typeface="NikoshBAN" panose="02000000000000000000" pitchFamily="2" charset="0"/>
              <a:cs typeface="NikoshBAN" panose="02000000000000000000" pitchFamily="2" charset="0"/>
            </a:endParaRPr>
          </a:p>
          <a:p>
            <a:pPr algn="ctr"/>
            <a:r>
              <a:rPr lang="en-US" sz="2000" b="1" dirty="0" err="1" smtClean="0">
                <a:solidFill>
                  <a:srgbClr val="00B050"/>
                </a:solidFill>
                <a:latin typeface="NikoshBAN" panose="02000000000000000000" pitchFamily="2" charset="0"/>
                <a:cs typeface="NikoshBAN" panose="02000000000000000000" pitchFamily="2" charset="0"/>
              </a:rPr>
              <a:t>ঝাঝরি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কড়া</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বেড়ি</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হাতা</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শহর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থেকে</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সস্তা</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ছাতা</a:t>
            </a:r>
            <a:endParaRPr lang="en-US" sz="2000" b="1" dirty="0" smtClean="0">
              <a:solidFill>
                <a:srgbClr val="00B050"/>
              </a:solidFill>
              <a:latin typeface="NikoshBAN" panose="02000000000000000000" pitchFamily="2" charset="0"/>
              <a:cs typeface="NikoshBAN" panose="02000000000000000000" pitchFamily="2" charset="0"/>
            </a:endParaRPr>
          </a:p>
          <a:p>
            <a:pPr algn="ctr"/>
            <a:r>
              <a:rPr lang="en-US" sz="2000" b="1" dirty="0" err="1" smtClean="0">
                <a:solidFill>
                  <a:srgbClr val="00B050"/>
                </a:solidFill>
                <a:latin typeface="NikoshBAN" panose="02000000000000000000" pitchFamily="2" charset="0"/>
                <a:cs typeface="NikoshBAN" panose="02000000000000000000" pitchFamily="2" charset="0"/>
              </a:rPr>
              <a:t>খড়ের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আটি</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নৌকা</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বেয়ে</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আনল</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ঘাটে</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চাষীর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মেয়ে</a:t>
            </a:r>
            <a:endParaRPr lang="en-US" sz="2000" b="1" dirty="0" smtClean="0">
              <a:solidFill>
                <a:srgbClr val="00B050"/>
              </a:solidFill>
              <a:latin typeface="NikoshBAN" panose="02000000000000000000" pitchFamily="2" charset="0"/>
              <a:cs typeface="NikoshBAN" panose="02000000000000000000" pitchFamily="2" charset="0"/>
            </a:endParaRPr>
          </a:p>
          <a:p>
            <a:pPr algn="ctr"/>
            <a:r>
              <a:rPr lang="en-US" sz="2000" b="1" dirty="0" err="1" smtClean="0">
                <a:solidFill>
                  <a:srgbClr val="00B050"/>
                </a:solidFill>
                <a:latin typeface="NikoshBAN" panose="02000000000000000000" pitchFamily="2" charset="0"/>
                <a:cs typeface="NikoshBAN" panose="02000000000000000000" pitchFamily="2" charset="0"/>
              </a:rPr>
              <a:t>অন্ধ</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কানাই</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পথের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পড়ে</a:t>
            </a:r>
            <a:r>
              <a:rPr lang="en-US" sz="2000" b="1" dirty="0" smtClean="0">
                <a:solidFill>
                  <a:srgbClr val="00B050"/>
                </a:solidFill>
                <a:latin typeface="NikoshBAN" panose="02000000000000000000" pitchFamily="2" charset="0"/>
                <a:cs typeface="NikoshBAN" panose="02000000000000000000" pitchFamily="2" charset="0"/>
              </a:rPr>
              <a:t> </a:t>
            </a:r>
          </a:p>
          <a:p>
            <a:pPr algn="ctr"/>
            <a:r>
              <a:rPr lang="en-US" sz="2000" b="1" dirty="0" err="1" smtClean="0">
                <a:solidFill>
                  <a:srgbClr val="00B050"/>
                </a:solidFill>
                <a:latin typeface="NikoshBAN" panose="02000000000000000000" pitchFamily="2" charset="0"/>
                <a:cs typeface="NikoshBAN" panose="02000000000000000000" pitchFamily="2" charset="0"/>
              </a:rPr>
              <a:t>গান</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শুনিয়ে</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ভিক্ষা</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করে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গ্রামের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ছেলে</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স্নানের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ঘাটে</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জল</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ছিটিয়ে</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সাঁতার</a:t>
            </a:r>
            <a:r>
              <a:rPr lang="en-US" sz="2000" b="1" dirty="0" smtClean="0">
                <a:solidFill>
                  <a:srgbClr val="00B050"/>
                </a:solidFill>
                <a:latin typeface="NikoshBAN" panose="02000000000000000000" pitchFamily="2" charset="0"/>
                <a:cs typeface="NikoshBAN" panose="02000000000000000000" pitchFamily="2" charset="0"/>
              </a:rPr>
              <a:t> </a:t>
            </a:r>
            <a:r>
              <a:rPr lang="en-US" sz="2000" b="1" dirty="0" err="1" smtClean="0">
                <a:solidFill>
                  <a:srgbClr val="00B050"/>
                </a:solidFill>
                <a:latin typeface="NikoshBAN" panose="02000000000000000000" pitchFamily="2" charset="0"/>
                <a:cs typeface="NikoshBAN" panose="02000000000000000000" pitchFamily="2" charset="0"/>
              </a:rPr>
              <a:t>কাটে</a:t>
            </a:r>
            <a:r>
              <a:rPr lang="en-US" sz="2000" b="1" dirty="0" smtClean="0">
                <a:solidFill>
                  <a:srgbClr val="00B050"/>
                </a:solidFill>
                <a:latin typeface="NikoshBAN" panose="02000000000000000000" pitchFamily="2" charset="0"/>
                <a:cs typeface="NikoshBAN" panose="02000000000000000000" pitchFamily="2" charset="0"/>
              </a:rPr>
              <a:t>।</a:t>
            </a:r>
            <a:endParaRPr lang="en-US" sz="2000" b="1"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240" y="524733"/>
            <a:ext cx="2667000" cy="1714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67" y="3614059"/>
            <a:ext cx="2648921" cy="2794068"/>
          </a:xfrm>
          <a:prstGeom prst="rect">
            <a:avLst/>
          </a:prstGeom>
        </p:spPr>
      </p:pic>
    </p:spTree>
    <p:extLst>
      <p:ext uri="{BB962C8B-B14F-4D97-AF65-F5344CB8AC3E}">
        <p14:creationId xmlns:p14="http://schemas.microsoft.com/office/powerpoint/2010/main" val="1689265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27" y="5250688"/>
            <a:ext cx="11973782" cy="1328022"/>
          </a:xfrm>
          <a:prstGeom prst="rect">
            <a:avLst/>
          </a:prstGeom>
        </p:spPr>
      </p:pic>
      <p:sp>
        <p:nvSpPr>
          <p:cNvPr id="11" name="Frame 10"/>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2" name="Frame 11"/>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171" y="3132903"/>
            <a:ext cx="3868484" cy="2617713"/>
          </a:xfrm>
          <a:prstGeom prst="rect">
            <a:avLst/>
          </a:prstGeom>
          <a:ln w="28575">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846" y="3132903"/>
            <a:ext cx="4265211" cy="2617713"/>
          </a:xfrm>
          <a:prstGeom prst="rect">
            <a:avLst/>
          </a:prstGeom>
          <a:ln w="1905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2917" y="490474"/>
            <a:ext cx="4023202" cy="2566759"/>
          </a:xfrm>
          <a:prstGeom prst="rect">
            <a:avLst/>
          </a:prstGeom>
          <a:ln w="28575">
            <a:solidFill>
              <a:schemeClr val="tx1"/>
            </a:solidFill>
          </a:ln>
        </p:spPr>
      </p:pic>
      <p:sp>
        <p:nvSpPr>
          <p:cNvPr id="3" name="TextBox 2"/>
          <p:cNvSpPr txBox="1"/>
          <p:nvPr/>
        </p:nvSpPr>
        <p:spPr>
          <a:xfrm>
            <a:off x="5782016" y="2363462"/>
            <a:ext cx="1155560" cy="769441"/>
          </a:xfrm>
          <a:prstGeom prst="rect">
            <a:avLst/>
          </a:prstGeom>
          <a:no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নদী</a:t>
            </a:r>
            <a:endParaRPr lang="en-US" sz="4400" dirty="0">
              <a:latin typeface="NikoshBAN" panose="02000000000000000000" pitchFamily="2" charset="0"/>
              <a:cs typeface="NikoshBAN" panose="02000000000000000000" pitchFamily="2" charset="0"/>
            </a:endParaRPr>
          </a:p>
        </p:txBody>
      </p:sp>
      <p:sp>
        <p:nvSpPr>
          <p:cNvPr id="9" name="TextBox 8"/>
          <p:cNvSpPr txBox="1"/>
          <p:nvPr/>
        </p:nvSpPr>
        <p:spPr>
          <a:xfrm>
            <a:off x="1980434" y="3613667"/>
            <a:ext cx="1626924" cy="769441"/>
          </a:xfrm>
          <a:prstGeom prst="rect">
            <a:avLst/>
          </a:prstGeom>
          <a:no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কাশফুল</a:t>
            </a:r>
            <a:endParaRPr lang="en-US" sz="4400" dirty="0">
              <a:latin typeface="NikoshBAN" panose="02000000000000000000" pitchFamily="2" charset="0"/>
              <a:cs typeface="NikoshBAN" panose="02000000000000000000" pitchFamily="2" charset="0"/>
            </a:endParaRPr>
          </a:p>
        </p:txBody>
      </p:sp>
      <p:sp>
        <p:nvSpPr>
          <p:cNvPr id="10" name="TextBox 9"/>
          <p:cNvSpPr txBox="1"/>
          <p:nvPr/>
        </p:nvSpPr>
        <p:spPr>
          <a:xfrm>
            <a:off x="9213793" y="4207220"/>
            <a:ext cx="1155560" cy="769441"/>
          </a:xfrm>
          <a:prstGeom prst="rect">
            <a:avLst/>
          </a:prstGeom>
          <a:noFill/>
        </p:spPr>
        <p:txBody>
          <a:bodyPr wrap="square" rtlCol="0">
            <a:spAutoFit/>
          </a:bodyPr>
          <a:lstStyle/>
          <a:p>
            <a:pPr algn="ctr"/>
            <a:r>
              <a:rPr lang="en-US" sz="4400" dirty="0" err="1" smtClean="0">
                <a:latin typeface="NikoshBAN" panose="02000000000000000000" pitchFamily="2" charset="0"/>
                <a:cs typeface="NikoshBAN" panose="02000000000000000000" pitchFamily="2" charset="0"/>
              </a:rPr>
              <a:t>হাঁস</a:t>
            </a:r>
            <a:endParaRPr lang="en-US" sz="4400" dirty="0">
              <a:latin typeface="NikoshBAN" panose="02000000000000000000" pitchFamily="2" charset="0"/>
              <a:cs typeface="NikoshBAN" panose="02000000000000000000" pitchFamily="2" charset="0"/>
            </a:endParaRPr>
          </a:p>
        </p:txBody>
      </p:sp>
      <p:sp>
        <p:nvSpPr>
          <p:cNvPr id="5" name="Oval 4"/>
          <p:cNvSpPr/>
          <p:nvPr/>
        </p:nvSpPr>
        <p:spPr>
          <a:xfrm>
            <a:off x="1223060" y="1016400"/>
            <a:ext cx="2481283" cy="1347062"/>
          </a:xfrm>
          <a:prstGeom prst="ellipse">
            <a:avLst/>
          </a:prstGeom>
          <a:solidFill>
            <a:schemeClr val="accent1">
              <a:lumMod val="60000"/>
              <a:lumOff val="4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02060"/>
                </a:solidFill>
                <a:latin typeface="NikoshBAN" panose="02000000000000000000" pitchFamily="2" charset="0"/>
                <a:cs typeface="NikoshBAN" panose="02000000000000000000" pitchFamily="2" charset="0"/>
              </a:rPr>
              <a:t>এসো আমরা কিছু ছবি দেখি</a:t>
            </a:r>
            <a:endParaRPr lang="en-US" sz="2800" dirty="0">
              <a:solidFill>
                <a:srgbClr val="002060"/>
              </a:solidFill>
              <a:latin typeface="NikoshBAN" panose="02000000000000000000" pitchFamily="2" charset="0"/>
              <a:cs typeface="NikoshBAN" panose="02000000000000000000" pitchFamily="2" charset="0"/>
            </a:endParaRPr>
          </a:p>
        </p:txBody>
      </p:sp>
      <p:sp>
        <p:nvSpPr>
          <p:cNvPr id="4" name="Oval 3"/>
          <p:cNvSpPr/>
          <p:nvPr/>
        </p:nvSpPr>
        <p:spPr>
          <a:xfrm>
            <a:off x="8812404" y="490474"/>
            <a:ext cx="2974312" cy="2242678"/>
          </a:xfrm>
          <a:prstGeom prst="ellipse">
            <a:avLst/>
          </a:prstGeom>
          <a:solidFill>
            <a:schemeClr val="accent1">
              <a:lumMod val="7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গত পাঠে আমরা কী পড়েছিলাম তোমাদের মনে আছে নিশ্চয়ই</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9570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8" name="Frame 7"/>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2" name="TextBox 1"/>
          <p:cNvSpPr txBox="1"/>
          <p:nvPr/>
        </p:nvSpPr>
        <p:spPr>
          <a:xfrm>
            <a:off x="914400" y="368875"/>
            <a:ext cx="4883497" cy="1819080"/>
          </a:xfrm>
          <a:prstGeom prst="rect">
            <a:avLst/>
          </a:prstGeom>
          <a:noFill/>
        </p:spPr>
        <p:txBody>
          <a:bodyPr wrap="square" rtlCol="0">
            <a:prstTxWarp prst="textFadeRight">
              <a:avLst/>
            </a:prstTxWarp>
            <a:spAutoFit/>
          </a:bodyPr>
          <a:lstStyle/>
          <a:p>
            <a:pPr algn="ctr"/>
            <a:r>
              <a:rPr lang="bn-BD" sz="6600" dirty="0" smtClean="0">
                <a:solidFill>
                  <a:srgbClr val="D60093"/>
                </a:solidFill>
                <a:latin typeface="NikoshBAN" panose="02000000000000000000" pitchFamily="2" charset="0"/>
                <a:cs typeface="NikoshBAN" panose="02000000000000000000" pitchFamily="2" charset="0"/>
              </a:rPr>
              <a:t>আজকের পাঠ</a:t>
            </a:r>
            <a:endParaRPr lang="en-US" sz="6600" dirty="0">
              <a:solidFill>
                <a:srgbClr val="D60093"/>
              </a:solidFill>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426" y="1192186"/>
            <a:ext cx="2589212" cy="33862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2039814" y="2710472"/>
            <a:ext cx="5050799" cy="2308324"/>
          </a:xfrm>
          <a:prstGeom prst="rect">
            <a:avLst/>
          </a:prstGeom>
          <a:noFill/>
        </p:spPr>
        <p:txBody>
          <a:bodyPr wrap="square" rtlCol="0">
            <a:spAutoFit/>
          </a:bodyPr>
          <a:lstStyle/>
          <a:p>
            <a:pPr algn="ctr"/>
            <a:r>
              <a:rPr lang="bn-BD" sz="7200" dirty="0" smtClean="0">
                <a:solidFill>
                  <a:srgbClr val="002060"/>
                </a:solidFill>
                <a:latin typeface="NikoshBAN" panose="02000000000000000000" pitchFamily="2" charset="0"/>
                <a:cs typeface="NikoshBAN" panose="02000000000000000000" pitchFamily="2" charset="0"/>
              </a:rPr>
              <a:t>“দুই তীরে”</a:t>
            </a:r>
            <a:endParaRPr lang="bn-BD" sz="7200" dirty="0">
              <a:solidFill>
                <a:srgbClr val="002060"/>
              </a:solidFill>
              <a:latin typeface="NikoshBAN" panose="02000000000000000000" pitchFamily="2" charset="0"/>
              <a:cs typeface="NikoshBAN" panose="02000000000000000000" pitchFamily="2" charset="0"/>
            </a:endParaRPr>
          </a:p>
          <a:p>
            <a:pPr algn="ctr"/>
            <a:r>
              <a:rPr lang="bn-BD" sz="7200" dirty="0" smtClean="0">
                <a:solidFill>
                  <a:srgbClr val="00B050"/>
                </a:solidFill>
                <a:latin typeface="NikoshBAN" panose="02000000000000000000" pitchFamily="2" charset="0"/>
                <a:cs typeface="NikoshBAN" panose="02000000000000000000" pitchFamily="2" charset="0"/>
              </a:rPr>
              <a:t>রবীন্দ্রনাথ ঠাকুর</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27" y="5039255"/>
            <a:ext cx="11973782" cy="1449867"/>
          </a:xfrm>
          <a:prstGeom prst="rect">
            <a:avLst/>
          </a:prstGeom>
        </p:spPr>
      </p:pic>
    </p:spTree>
    <p:extLst>
      <p:ext uri="{BB962C8B-B14F-4D97-AF65-F5344CB8AC3E}">
        <p14:creationId xmlns:p14="http://schemas.microsoft.com/office/powerpoint/2010/main" val="3704523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3" name="Frame 12"/>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71" y="466290"/>
            <a:ext cx="11402291" cy="5925417"/>
          </a:xfrm>
          <a:prstGeom prst="rect">
            <a:avLst/>
          </a:prstGeom>
        </p:spPr>
      </p:pic>
      <p:sp>
        <p:nvSpPr>
          <p:cNvPr id="2" name="TextBox 1"/>
          <p:cNvSpPr txBox="1"/>
          <p:nvPr/>
        </p:nvSpPr>
        <p:spPr>
          <a:xfrm>
            <a:off x="1135463" y="743578"/>
            <a:ext cx="3386295" cy="830997"/>
          </a:xfrm>
          <a:prstGeom prst="rect">
            <a:avLst/>
          </a:prstGeom>
          <a:noFill/>
        </p:spPr>
        <p:txBody>
          <a:bodyPr wrap="square" rtlCol="0">
            <a:spAutoFit/>
          </a:bodyPr>
          <a:lstStyle/>
          <a:p>
            <a:pPr algn="ctr"/>
            <a:r>
              <a:rPr lang="en-US" sz="4800" dirty="0" err="1" smtClean="0">
                <a:solidFill>
                  <a:schemeClr val="accent1">
                    <a:lumMod val="75000"/>
                  </a:schemeClr>
                </a:solidFill>
                <a:effectLst>
                  <a:glow rad="139700">
                    <a:schemeClr val="accent1">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rPr>
              <a:t>কবি</a:t>
            </a:r>
            <a:r>
              <a:rPr lang="en-US" sz="4800" dirty="0" smtClean="0">
                <a:solidFill>
                  <a:schemeClr val="accent1">
                    <a:lumMod val="75000"/>
                  </a:schemeClr>
                </a:solidFill>
                <a:effectLst>
                  <a:glow rad="139700">
                    <a:schemeClr val="accent1">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rPr>
              <a:t> </a:t>
            </a:r>
            <a:r>
              <a:rPr lang="en-US" sz="4800" dirty="0" err="1" smtClean="0">
                <a:solidFill>
                  <a:schemeClr val="accent1">
                    <a:lumMod val="75000"/>
                  </a:schemeClr>
                </a:solidFill>
                <a:effectLst>
                  <a:glow rad="139700">
                    <a:schemeClr val="accent1">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rPr>
              <a:t>পরিচিতি</a:t>
            </a:r>
            <a:endParaRPr lang="en-US" sz="4800" dirty="0">
              <a:solidFill>
                <a:schemeClr val="accent1">
                  <a:lumMod val="75000"/>
                </a:schemeClr>
              </a:solidFill>
              <a:effectLst>
                <a:glow rad="139700">
                  <a:schemeClr val="accent1">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endParaRPr>
          </a:p>
        </p:txBody>
      </p:sp>
      <p:sp>
        <p:nvSpPr>
          <p:cNvPr id="5" name="Rounded Rectangle 4"/>
          <p:cNvSpPr/>
          <p:nvPr/>
        </p:nvSpPr>
        <p:spPr>
          <a:xfrm>
            <a:off x="1454727" y="1388227"/>
            <a:ext cx="2930236" cy="45719"/>
          </a:xfrm>
          <a:prstGeom prst="roundRect">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832" y="1718185"/>
            <a:ext cx="3709555" cy="2753178"/>
          </a:xfrm>
          <a:prstGeom prst="rect">
            <a:avLst/>
          </a:prstGeom>
          <a:ln w="38100">
            <a:solidFill>
              <a:schemeClr val="tx1"/>
            </a:solidFill>
          </a:ln>
        </p:spPr>
      </p:pic>
      <p:graphicFrame>
        <p:nvGraphicFramePr>
          <p:cNvPr id="7" name="Diagram 6"/>
          <p:cNvGraphicFramePr/>
          <p:nvPr>
            <p:extLst>
              <p:ext uri="{D42A27DB-BD31-4B8C-83A1-F6EECF244321}">
                <p14:modId xmlns:p14="http://schemas.microsoft.com/office/powerpoint/2010/main" val="3644379168"/>
              </p:ext>
            </p:extLst>
          </p:nvPr>
        </p:nvGraphicFramePr>
        <p:xfrm>
          <a:off x="4616647" y="1840540"/>
          <a:ext cx="6502426" cy="4053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8832501" y="1463558"/>
            <a:ext cx="2883877" cy="1631216"/>
          </a:xfrm>
          <a:prstGeom prst="rect">
            <a:avLst/>
          </a:prstGeom>
          <a:solidFill>
            <a:schemeClr val="accent1">
              <a:lumMod val="75000"/>
            </a:schemeClr>
          </a:solidFill>
          <a:ln w="12700">
            <a:solidFill>
              <a:schemeClr val="tx1"/>
            </a:solidFill>
          </a:ln>
        </p:spPr>
        <p:txBody>
          <a:bodyPr wrap="square" rtlCol="0">
            <a:spAutoFit/>
          </a:bodyPr>
          <a:lstStyle/>
          <a:p>
            <a:r>
              <a:rPr lang="bn-BD" sz="2000" b="1" dirty="0" smtClean="0">
                <a:latin typeface="NikoshBAN" panose="02000000000000000000" pitchFamily="2" charset="0"/>
                <a:cs typeface="NikoshBAN" panose="02000000000000000000" pitchFamily="2" charset="0"/>
              </a:rPr>
              <a:t>বিশ্বকবি রবীন্দ্রনাথ ঠাকুর কলকাতার জোড়াসাঁকোর ঠাকুরবাড়িতে ১৮৬১ খ্রিষ্টাব্দের ৭ই মে,১২৬৮ বাংলা সনের ২৫শে বৈশাখ জন্মগ্রহণ করেন।</a:t>
            </a:r>
            <a:endParaRPr lang="en-US" sz="2000" b="1" dirty="0">
              <a:latin typeface="NikoshBAN" panose="02000000000000000000" pitchFamily="2" charset="0"/>
              <a:cs typeface="NikoshBAN" panose="02000000000000000000" pitchFamily="2" charset="0"/>
            </a:endParaRPr>
          </a:p>
        </p:txBody>
      </p:sp>
      <p:sp>
        <p:nvSpPr>
          <p:cNvPr id="9" name="TextBox 8"/>
          <p:cNvSpPr txBox="1"/>
          <p:nvPr/>
        </p:nvSpPr>
        <p:spPr>
          <a:xfrm>
            <a:off x="8591340" y="4743349"/>
            <a:ext cx="2703007" cy="1015663"/>
          </a:xfrm>
          <a:prstGeom prst="rect">
            <a:avLst/>
          </a:prstGeom>
          <a:solidFill>
            <a:schemeClr val="accent1">
              <a:lumMod val="75000"/>
            </a:schemeClr>
          </a:solidFill>
          <a:ln w="12700">
            <a:solidFill>
              <a:schemeClr val="tx1"/>
            </a:solidFill>
          </a:ln>
        </p:spPr>
        <p:txBody>
          <a:bodyPr wrap="square" rtlCol="0">
            <a:spAutoFit/>
          </a:bodyPr>
          <a:lstStyle/>
          <a:p>
            <a:r>
              <a:rPr lang="bn-BD" sz="2000" b="1" dirty="0" smtClean="0">
                <a:latin typeface="NikoshBAN" panose="02000000000000000000" pitchFamily="2" charset="0"/>
                <a:cs typeface="NikoshBAN" panose="02000000000000000000" pitchFamily="2" charset="0"/>
              </a:rPr>
              <a:t>বিশ্বকবি রবীন্দ্রনাথ ঠাকুর ১৯১৩ খ্রিষ্টাব্দে সাহিত্যে নোবেল পুরস্কার লাভ করেন।</a:t>
            </a:r>
            <a:endParaRPr lang="en-US" sz="2000" b="1" dirty="0">
              <a:latin typeface="NikoshBAN" panose="02000000000000000000" pitchFamily="2" charset="0"/>
              <a:cs typeface="NikoshBAN" panose="02000000000000000000" pitchFamily="2" charset="0"/>
            </a:endParaRPr>
          </a:p>
        </p:txBody>
      </p:sp>
      <p:sp>
        <p:nvSpPr>
          <p:cNvPr id="10" name="TextBox 9"/>
          <p:cNvSpPr txBox="1"/>
          <p:nvPr/>
        </p:nvSpPr>
        <p:spPr>
          <a:xfrm>
            <a:off x="3959051" y="4743350"/>
            <a:ext cx="3054699" cy="1015663"/>
          </a:xfrm>
          <a:prstGeom prst="rect">
            <a:avLst/>
          </a:prstGeom>
          <a:solidFill>
            <a:schemeClr val="accent1">
              <a:lumMod val="75000"/>
            </a:schemeClr>
          </a:solidFill>
          <a:ln w="12700">
            <a:solidFill>
              <a:schemeClr val="tx1"/>
            </a:solidFill>
          </a:ln>
        </p:spPr>
        <p:txBody>
          <a:bodyPr wrap="square" rtlCol="0">
            <a:spAutoFit/>
          </a:bodyPr>
          <a:lstStyle/>
          <a:p>
            <a:r>
              <a:rPr lang="bn-BD" sz="2000" b="1" dirty="0" smtClean="0">
                <a:latin typeface="NikoshBAN" panose="02000000000000000000" pitchFamily="2" charset="0"/>
                <a:cs typeface="NikoshBAN" panose="02000000000000000000" pitchFamily="2" charset="0"/>
              </a:rPr>
              <a:t>বিশ্বকবি রবীন্দ্রনাথ ঠাকুর ১৯৪১ খ্রিষ্টাব্দের ৭ই আগস্ট,১৩৪৮ বাংলা সনের ২২শে শ্রাবণ মৃত্যুবরণ করেন।</a:t>
            </a:r>
            <a:endParaRPr lang="en-US" sz="2000" b="1" dirty="0">
              <a:latin typeface="NikoshBAN" panose="02000000000000000000" pitchFamily="2" charset="0"/>
              <a:cs typeface="NikoshBAN" panose="02000000000000000000" pitchFamily="2" charset="0"/>
            </a:endParaRPr>
          </a:p>
        </p:txBody>
      </p:sp>
      <p:sp>
        <p:nvSpPr>
          <p:cNvPr id="11" name="TextBox 10"/>
          <p:cNvSpPr txBox="1"/>
          <p:nvPr/>
        </p:nvSpPr>
        <p:spPr>
          <a:xfrm>
            <a:off x="4844349" y="1463558"/>
            <a:ext cx="2395563" cy="1631216"/>
          </a:xfrm>
          <a:prstGeom prst="rect">
            <a:avLst/>
          </a:prstGeom>
          <a:solidFill>
            <a:schemeClr val="accent1">
              <a:lumMod val="75000"/>
            </a:schemeClr>
          </a:solidFill>
          <a:ln w="12700">
            <a:solidFill>
              <a:schemeClr val="tx1"/>
            </a:solidFill>
          </a:ln>
        </p:spPr>
        <p:txBody>
          <a:bodyPr wrap="square" rtlCol="0">
            <a:spAutoFit/>
          </a:bodyPr>
          <a:lstStyle/>
          <a:p>
            <a:r>
              <a:rPr lang="bn-BD" sz="2000" b="1" dirty="0" smtClean="0">
                <a:latin typeface="NikoshBAN" panose="02000000000000000000" pitchFamily="2" charset="0"/>
                <a:cs typeface="NikoshBAN" panose="02000000000000000000" pitchFamily="2" charset="0"/>
              </a:rPr>
              <a:t>বিশ্বকবি রবীন্দ্রনাথ  ঠাকুর শুধু কবি নন,কথাসাহিত্যিক, নাট্যকর,দার্শনিক, গীতিকার, সুরস্রষ্টা,চিত্রশিল্পী, সমাজসেবী, ও শিক্ষাবিদ।</a:t>
            </a:r>
            <a:endParaRPr lang="en-US" sz="2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236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graphicEl>
                                              <a:dgm id="{9C34301C-85DF-42F6-A7E5-9F0857AB2F28}"/>
                                            </p:graphicEl>
                                          </p:spTgt>
                                        </p:tgtEl>
                                        <p:attrNameLst>
                                          <p:attrName>style.visibility</p:attrName>
                                        </p:attrNameLst>
                                      </p:cBhvr>
                                      <p:to>
                                        <p:strVal val="visible"/>
                                      </p:to>
                                    </p:set>
                                    <p:animEffect transition="in" filter="circle(in)">
                                      <p:cBhvr>
                                        <p:cTn id="18" dur="2000"/>
                                        <p:tgtEl>
                                          <p:spTgt spid="7">
                                            <p:graphicEl>
                                              <a:dgm id="{9C34301C-85DF-42F6-A7E5-9F0857AB2F2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graphicEl>
                                              <a:dgm id="{DC67A6FF-928E-4478-8710-A21B198C9ABC}"/>
                                            </p:graphicEl>
                                          </p:spTgt>
                                        </p:tgtEl>
                                        <p:attrNameLst>
                                          <p:attrName>style.visibility</p:attrName>
                                        </p:attrNameLst>
                                      </p:cBhvr>
                                      <p:to>
                                        <p:strVal val="visible"/>
                                      </p:to>
                                    </p:set>
                                    <p:animEffect transition="in" filter="circle(in)">
                                      <p:cBhvr>
                                        <p:cTn id="23" dur="2000"/>
                                        <p:tgtEl>
                                          <p:spTgt spid="7">
                                            <p:graphicEl>
                                              <a:dgm id="{DC67A6FF-928E-4478-8710-A21B198C9ABC}"/>
                                            </p:graphic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graphicEl>
                                              <a:dgm id="{8C96D179-AE4C-42F1-B2FF-42F999C4DC90}"/>
                                            </p:graphicEl>
                                          </p:spTgt>
                                        </p:tgtEl>
                                        <p:attrNameLst>
                                          <p:attrName>style.visibility</p:attrName>
                                        </p:attrNameLst>
                                      </p:cBhvr>
                                      <p:to>
                                        <p:strVal val="visible"/>
                                      </p:to>
                                    </p:set>
                                    <p:animEffect transition="in" filter="circle(in)">
                                      <p:cBhvr>
                                        <p:cTn id="26" dur="2000"/>
                                        <p:tgtEl>
                                          <p:spTgt spid="7">
                                            <p:graphicEl>
                                              <a:dgm id="{8C96D179-AE4C-42F1-B2FF-42F999C4DC9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graphicEl>
                                              <a:dgm id="{A25DE8E4-4B8B-4231-8B1F-6C98931517B1}"/>
                                            </p:graphicEl>
                                          </p:spTgt>
                                        </p:tgtEl>
                                        <p:attrNameLst>
                                          <p:attrName>style.visibility</p:attrName>
                                        </p:attrNameLst>
                                      </p:cBhvr>
                                      <p:to>
                                        <p:strVal val="visible"/>
                                      </p:to>
                                    </p:set>
                                    <p:animEffect transition="in" filter="circle(in)">
                                      <p:cBhvr>
                                        <p:cTn id="31" dur="2000"/>
                                        <p:tgtEl>
                                          <p:spTgt spid="7">
                                            <p:graphicEl>
                                              <a:dgm id="{A25DE8E4-4B8B-4231-8B1F-6C98931517B1}"/>
                                            </p:graphic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graphicEl>
                                              <a:dgm id="{81791247-AAFF-4130-A872-F9EAB9E2A11A}"/>
                                            </p:graphicEl>
                                          </p:spTgt>
                                        </p:tgtEl>
                                        <p:attrNameLst>
                                          <p:attrName>style.visibility</p:attrName>
                                        </p:attrNameLst>
                                      </p:cBhvr>
                                      <p:to>
                                        <p:strVal val="visible"/>
                                      </p:to>
                                    </p:set>
                                    <p:animEffect transition="in" filter="circle(in)">
                                      <p:cBhvr>
                                        <p:cTn id="34" dur="2000"/>
                                        <p:tgtEl>
                                          <p:spTgt spid="7">
                                            <p:graphicEl>
                                              <a:dgm id="{81791247-AAFF-4130-A872-F9EAB9E2A11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7">
                                            <p:graphicEl>
                                              <a:dgm id="{6A524FE4-6E68-4AF2-B431-D334D6B1B180}"/>
                                            </p:graphicEl>
                                          </p:spTgt>
                                        </p:tgtEl>
                                        <p:attrNameLst>
                                          <p:attrName>style.visibility</p:attrName>
                                        </p:attrNameLst>
                                      </p:cBhvr>
                                      <p:to>
                                        <p:strVal val="visible"/>
                                      </p:to>
                                    </p:set>
                                    <p:animEffect transition="in" filter="circle(in)">
                                      <p:cBhvr>
                                        <p:cTn id="39" dur="2000"/>
                                        <p:tgtEl>
                                          <p:spTgt spid="7">
                                            <p:graphicEl>
                                              <a:dgm id="{6A524FE4-6E68-4AF2-B431-D334D6B1B180}"/>
                                            </p:graphic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7">
                                            <p:graphicEl>
                                              <a:dgm id="{70E38642-C147-4C8F-8005-F74D1669B7A4}"/>
                                            </p:graphicEl>
                                          </p:spTgt>
                                        </p:tgtEl>
                                        <p:attrNameLst>
                                          <p:attrName>style.visibility</p:attrName>
                                        </p:attrNameLst>
                                      </p:cBhvr>
                                      <p:to>
                                        <p:strVal val="visible"/>
                                      </p:to>
                                    </p:set>
                                    <p:animEffect transition="in" filter="circle(in)">
                                      <p:cBhvr>
                                        <p:cTn id="42" dur="2000"/>
                                        <p:tgtEl>
                                          <p:spTgt spid="7">
                                            <p:graphicEl>
                                              <a:dgm id="{70E38642-C147-4C8F-8005-F74D1669B7A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7">
                                            <p:graphicEl>
                                              <a:dgm id="{EF3C3A19-0C1C-490F-8281-64574427CC7D}"/>
                                            </p:graphicEl>
                                          </p:spTgt>
                                        </p:tgtEl>
                                        <p:attrNameLst>
                                          <p:attrName>style.visibility</p:attrName>
                                        </p:attrNameLst>
                                      </p:cBhvr>
                                      <p:to>
                                        <p:strVal val="visible"/>
                                      </p:to>
                                    </p:set>
                                    <p:animEffect transition="in" filter="circle(in)">
                                      <p:cBhvr>
                                        <p:cTn id="47" dur="2000"/>
                                        <p:tgtEl>
                                          <p:spTgt spid="7">
                                            <p:graphicEl>
                                              <a:dgm id="{EF3C3A19-0C1C-490F-8281-64574427CC7D}"/>
                                            </p:graphicEl>
                                          </p:spTgt>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7">
                                            <p:graphicEl>
                                              <a:dgm id="{08DA2F09-EC99-470B-8470-E8AB53763D36}"/>
                                            </p:graphicEl>
                                          </p:spTgt>
                                        </p:tgtEl>
                                        <p:attrNameLst>
                                          <p:attrName>style.visibility</p:attrName>
                                        </p:attrNameLst>
                                      </p:cBhvr>
                                      <p:to>
                                        <p:strVal val="visible"/>
                                      </p:to>
                                    </p:set>
                                    <p:animEffect transition="in" filter="circle(in)">
                                      <p:cBhvr>
                                        <p:cTn id="50" dur="2000"/>
                                        <p:tgtEl>
                                          <p:spTgt spid="7">
                                            <p:graphicEl>
                                              <a:dgm id="{08DA2F09-EC99-470B-8470-E8AB53763D3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lvlOne"/>
        </p:bldSub>
      </p:bldGraphic>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12269037" cy="6858000"/>
          </a:xfrm>
          <a:prstGeom prst="frame">
            <a:avLst>
              <a:gd name="adj1" fmla="val 3416"/>
            </a:avLst>
          </a:prstGeom>
          <a:gradFill>
            <a:gsLst>
              <a:gs pos="43000">
                <a:srgbClr val="00CC00"/>
              </a:gs>
              <a:gs pos="2000">
                <a:srgbClr val="002060"/>
              </a:gs>
              <a:gs pos="76000">
                <a:srgbClr val="00CC00"/>
              </a:gs>
              <a:gs pos="100000">
                <a:srgbClr val="002060"/>
              </a:gs>
            </a:gsLst>
            <a:path path="circle">
              <a:fillToRect l="50000" t="50000" r="50000" b="50000"/>
            </a:path>
          </a:gradFill>
          <a:ln w="28575">
            <a:noFill/>
          </a:ln>
          <a:effectLst>
            <a:glow rad="139700">
              <a:schemeClr val="accent5">
                <a:satMod val="175000"/>
                <a:alpha val="40000"/>
              </a:schemeClr>
            </a:glow>
            <a:outerShdw blurRad="50800" dist="38100" dir="16200000" rotWithShape="0">
              <a:prstClr val="black">
                <a:alpha val="40000"/>
              </a:prstClr>
            </a:outerShdw>
            <a:softEdge rad="127000"/>
          </a:effectLst>
          <a:scene3d>
            <a:camera prst="orthographicFront">
              <a:rot lat="0" lon="0" rev="0"/>
            </a:camera>
            <a:lightRig rig="brightRoom" dir="t">
              <a:rot lat="0" lon="0" rev="600000"/>
            </a:lightRig>
          </a:scene3d>
          <a:sp3d prstMaterial="metal">
            <a:bevelT w="38100" h="571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10" name="Frame 9"/>
          <p:cNvSpPr/>
          <p:nvPr/>
        </p:nvSpPr>
        <p:spPr>
          <a:xfrm>
            <a:off x="341586" y="368877"/>
            <a:ext cx="11585864" cy="6120245"/>
          </a:xfrm>
          <a:prstGeom prst="frame">
            <a:avLst>
              <a:gd name="adj1" fmla="val 679"/>
            </a:avLst>
          </a:prstGeom>
          <a:solidFill>
            <a:srgbClr val="00CC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3591480" y="2524829"/>
            <a:ext cx="2756500" cy="2554545"/>
          </a:xfrm>
          <a:prstGeom prst="rect">
            <a:avLst/>
          </a:prstGeom>
          <a:noFill/>
          <a:ln w="28575">
            <a:noFill/>
          </a:ln>
        </p:spPr>
        <p:txBody>
          <a:bodyPr wrap="square" rtlCol="0">
            <a:spAutoFit/>
          </a:bodyPr>
          <a:lstStyle/>
          <a:p>
            <a:pPr algn="ctr"/>
            <a:r>
              <a:rPr lang="bn-IN" sz="3200" dirty="0" smtClean="0">
                <a:solidFill>
                  <a:srgbClr val="00CC00"/>
                </a:solidFill>
                <a:latin typeface="NikoshBAN" panose="02000000000000000000" pitchFamily="2" charset="0"/>
                <a:cs typeface="NikoshBAN" panose="02000000000000000000" pitchFamily="2" charset="0"/>
              </a:rPr>
              <a:t>তুমি ভালোবাস তোমার ওই ও পারের বন,</a:t>
            </a:r>
          </a:p>
          <a:p>
            <a:pPr algn="ctr"/>
            <a:r>
              <a:rPr lang="bn-IN" sz="3200" dirty="0" smtClean="0">
                <a:solidFill>
                  <a:srgbClr val="00CC00"/>
                </a:solidFill>
                <a:latin typeface="NikoshBAN" panose="02000000000000000000" pitchFamily="2" charset="0"/>
                <a:cs typeface="NikoshBAN" panose="02000000000000000000" pitchFamily="2" charset="0"/>
              </a:rPr>
              <a:t>যেথায় গাঁথা ঘনচ্ছায়া</a:t>
            </a:r>
          </a:p>
          <a:p>
            <a:pPr algn="ctr"/>
            <a:r>
              <a:rPr lang="bn-IN" sz="3200" dirty="0" smtClean="0">
                <a:solidFill>
                  <a:srgbClr val="00CC00"/>
                </a:solidFill>
                <a:latin typeface="NikoshBAN" panose="02000000000000000000" pitchFamily="2" charset="0"/>
                <a:cs typeface="NikoshBAN" panose="02000000000000000000" pitchFamily="2" charset="0"/>
              </a:rPr>
              <a:t>পাতার আচ্ছাদন।</a:t>
            </a:r>
            <a:endParaRPr lang="bn-BD" sz="3200" dirty="0" smtClean="0">
              <a:solidFill>
                <a:srgbClr val="00CC0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2462" y="3835478"/>
            <a:ext cx="2973971" cy="2108402"/>
          </a:xfrm>
          <a:prstGeom prst="rect">
            <a:avLst/>
          </a:prstGeom>
          <a:ln w="28575">
            <a:solidFill>
              <a:schemeClr val="tx1"/>
            </a:solid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42" y="5566787"/>
            <a:ext cx="11767908" cy="1011052"/>
          </a:xfrm>
          <a:prstGeom prst="rect">
            <a:avLst/>
          </a:prstGeom>
        </p:spPr>
      </p:pic>
      <p:sp>
        <p:nvSpPr>
          <p:cNvPr id="2" name="TextBox 1"/>
          <p:cNvSpPr txBox="1"/>
          <p:nvPr/>
        </p:nvSpPr>
        <p:spPr>
          <a:xfrm>
            <a:off x="2186980" y="377278"/>
            <a:ext cx="7895076" cy="1323439"/>
          </a:xfrm>
          <a:prstGeom prst="rect">
            <a:avLst/>
          </a:prstGeom>
          <a:noFill/>
        </p:spPr>
        <p:txBody>
          <a:bodyPr wrap="square" rtlCol="0">
            <a:spAutoFit/>
          </a:bodyPr>
          <a:lstStyle/>
          <a:p>
            <a:pPr algn="ctr"/>
            <a:r>
              <a:rPr lang="bn-IN" sz="4000" dirty="0" smtClean="0">
                <a:solidFill>
                  <a:srgbClr val="002060"/>
                </a:solidFill>
                <a:latin typeface="NikoshBAN" panose="02000000000000000000" pitchFamily="2" charset="0"/>
                <a:cs typeface="NikoshBAN" panose="02000000000000000000" pitchFamily="2" charset="0"/>
              </a:rPr>
              <a:t>আজ আমরা ‘ তুমি ভালোবাস তোমার ............... ভাসে ভাসায় ভেলা ’ অংশটুকু পড়ব ।</a:t>
            </a:r>
            <a:endParaRPr lang="en-US" sz="4000" dirty="0">
              <a:solidFill>
                <a:srgbClr val="00206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743" y="1598935"/>
            <a:ext cx="3081666" cy="2106959"/>
          </a:xfrm>
          <a:prstGeom prst="rect">
            <a:avLst/>
          </a:prstGeom>
          <a:ln w="28575">
            <a:solidFill>
              <a:schemeClr val="tx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8037" y="1580149"/>
            <a:ext cx="2978396" cy="2037461"/>
          </a:xfrm>
          <a:prstGeom prst="rect">
            <a:avLst/>
          </a:prstGeom>
          <a:ln w="28575">
            <a:solidFill>
              <a:schemeClr val="tx1"/>
            </a:solid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743" y="3961151"/>
            <a:ext cx="3118475" cy="2093704"/>
          </a:xfrm>
          <a:prstGeom prst="rect">
            <a:avLst/>
          </a:prstGeom>
          <a:ln w="28575">
            <a:solidFill>
              <a:schemeClr val="tx1"/>
            </a:solidFill>
          </a:ln>
        </p:spPr>
      </p:pic>
      <p:sp>
        <p:nvSpPr>
          <p:cNvPr id="8" name="TextBox 7"/>
          <p:cNvSpPr txBox="1"/>
          <p:nvPr/>
        </p:nvSpPr>
        <p:spPr>
          <a:xfrm>
            <a:off x="6183242" y="2418969"/>
            <a:ext cx="2739571" cy="2554545"/>
          </a:xfrm>
          <a:prstGeom prst="rect">
            <a:avLst/>
          </a:prstGeom>
          <a:noFill/>
          <a:ln w="28575">
            <a:noFill/>
          </a:ln>
        </p:spPr>
        <p:txBody>
          <a:bodyPr wrap="square" rtlCol="0">
            <a:spAutoFit/>
          </a:bodyPr>
          <a:lstStyle/>
          <a:p>
            <a:pPr algn="ctr"/>
            <a:r>
              <a:rPr lang="bn-IN" sz="3200" dirty="0" smtClean="0">
                <a:solidFill>
                  <a:srgbClr val="00CC00"/>
                </a:solidFill>
                <a:latin typeface="NikoshBAN" panose="02000000000000000000" pitchFamily="2" charset="0"/>
                <a:cs typeface="NikoshBAN" panose="02000000000000000000" pitchFamily="2" charset="0"/>
              </a:rPr>
              <a:t>যেথায় বাঁকা গলি</a:t>
            </a:r>
          </a:p>
          <a:p>
            <a:pPr algn="ctr"/>
            <a:r>
              <a:rPr lang="bn-IN" sz="3200" dirty="0" smtClean="0">
                <a:solidFill>
                  <a:srgbClr val="00CC00"/>
                </a:solidFill>
                <a:latin typeface="NikoshBAN" panose="02000000000000000000" pitchFamily="2" charset="0"/>
                <a:cs typeface="NikoshBAN" panose="02000000000000000000" pitchFamily="2" charset="0"/>
              </a:rPr>
              <a:t>নদীতে যায় চলি,</a:t>
            </a:r>
          </a:p>
          <a:p>
            <a:pPr algn="ctr"/>
            <a:r>
              <a:rPr lang="bn-IN" sz="3200" dirty="0" smtClean="0">
                <a:solidFill>
                  <a:srgbClr val="00CC00"/>
                </a:solidFill>
                <a:latin typeface="NikoshBAN" panose="02000000000000000000" pitchFamily="2" charset="0"/>
                <a:cs typeface="NikoshBAN" panose="02000000000000000000" pitchFamily="2" charset="0"/>
              </a:rPr>
              <a:t>দুই ধারে তার বেণুবণের</a:t>
            </a:r>
          </a:p>
          <a:p>
            <a:pPr algn="ctr"/>
            <a:r>
              <a:rPr lang="bn-IN" sz="3200" dirty="0" smtClean="0">
                <a:solidFill>
                  <a:srgbClr val="00CC00"/>
                </a:solidFill>
                <a:latin typeface="NikoshBAN" panose="02000000000000000000" pitchFamily="2" charset="0"/>
                <a:cs typeface="NikoshBAN" panose="02000000000000000000" pitchFamily="2" charset="0"/>
              </a:rPr>
              <a:t> শাখায় গলাগলি।</a:t>
            </a:r>
            <a:endParaRPr lang="bn-BD" sz="3200" dirty="0" smtClean="0">
              <a:solidFill>
                <a:srgbClr val="00CC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77885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60000"/>
            <a:lumOff val="40000"/>
          </a:schemeClr>
        </a:solidFill>
        <a:ln w="28575"/>
      </a:spPr>
      <a:bodyPr rtlCol="0" anchor="ctr"/>
      <a:lstStyle>
        <a:defPPr algn="ctr">
          <a:defRPr sz="3200" dirty="0">
            <a:latin typeface="NikoshBAN" panose="02000000000000000000" pitchFamily="2" charset="0"/>
            <a:cs typeface="NikoshBAN"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40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762</Words>
  <Application>Microsoft Office PowerPoint</Application>
  <PresentationFormat>Widescreen</PresentationFormat>
  <Paragraphs>126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com</dc:creator>
  <cp:lastModifiedBy>pc com</cp:lastModifiedBy>
  <cp:revision>94</cp:revision>
  <dcterms:created xsi:type="dcterms:W3CDTF">2020-09-01T04:56:30Z</dcterms:created>
  <dcterms:modified xsi:type="dcterms:W3CDTF">2020-09-19T19:49:39Z</dcterms:modified>
</cp:coreProperties>
</file>