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9CA913A-830B-45A7-BC3D-1AF1C4B38492}">
          <p14:sldIdLst>
            <p14:sldId id="272"/>
            <p14:sldId id="256"/>
            <p14:sldId id="257"/>
            <p14:sldId id="258"/>
            <p14:sldId id="259"/>
            <p14:sldId id="260"/>
            <p14:sldId id="261"/>
            <p14:sldId id="263"/>
            <p14:sldId id="271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006600"/>
    <a:srgbClr val="E7E0C7"/>
    <a:srgbClr val="C0F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09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0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02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9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23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7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1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67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 userDrawn="1">
          <p15:clr>
            <a:srgbClr val="F26B43"/>
          </p15:clr>
        </p15:guide>
        <p15:guide id="2" orient="horz" pos="3960" userDrawn="1">
          <p15:clr>
            <a:srgbClr val="F26B43"/>
          </p15:clr>
        </p15:guide>
        <p15:guide id="3" orient="horz" pos="153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pos="4416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pos="7368" userDrawn="1">
          <p15:clr>
            <a:srgbClr val="F26B43"/>
          </p15:clr>
        </p15:guide>
        <p15:guide id="9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A95D98-E3EC-4658-B50E-B3620ACD5E78}" type="datetimeFigureOut">
              <a:rPr lang="en-US" smtClean="0"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EF1616-04CC-47B0-AF91-C94E0C3299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810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 userDrawn="1">
          <p15:clr>
            <a:srgbClr val="F26B43"/>
          </p15:clr>
        </p15:guide>
        <p15:guide id="2" orient="horz" pos="3960" userDrawn="1">
          <p15:clr>
            <a:srgbClr val="F26B43"/>
          </p15:clr>
        </p15:guide>
        <p15:guide id="3" orient="horz" pos="153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pos="4416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pos="7368" userDrawn="1">
          <p15:clr>
            <a:srgbClr val="F26B43"/>
          </p15:clr>
        </p15:guide>
        <p15:guide id="9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0EECE-9623-47D2-B8C7-2832F0AA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62877"/>
            <a:ext cx="11722608" cy="64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2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0000"/>
            </a:gs>
            <a:gs pos="61000">
              <a:srgbClr val="00B0F0"/>
            </a:gs>
            <a:gs pos="100000">
              <a:srgbClr val="002060"/>
            </a:gs>
            <a:gs pos="72000">
              <a:srgbClr val="FFFF00"/>
            </a:gs>
            <a:gs pos="31292">
              <a:srgbClr val="00B050"/>
            </a:gs>
            <a:gs pos="11000">
              <a:srgbClr val="002060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B03ED-D4ED-4671-9215-9093146CD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5" y="3281680"/>
            <a:ext cx="5705929" cy="319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586C6-F6F9-4241-9B5B-FAF4E7F5BD64}"/>
              </a:ext>
            </a:extLst>
          </p:cNvPr>
          <p:cNvSpPr txBox="1"/>
          <p:nvPr/>
        </p:nvSpPr>
        <p:spPr>
          <a:xfrm>
            <a:off x="4581525" y="495300"/>
            <a:ext cx="3219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CC802-9950-490C-B351-04D1D5414882}"/>
              </a:ext>
            </a:extLst>
          </p:cNvPr>
          <p:cNvSpPr txBox="1"/>
          <p:nvPr/>
        </p:nvSpPr>
        <p:spPr>
          <a:xfrm>
            <a:off x="228600" y="1866870"/>
            <a:ext cx="8324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 </a:t>
            </a:r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শাব্দিক অর্থ লিখ...............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355AD-92CD-4635-BD4B-9EBCE68D389B}"/>
              </a:ext>
            </a:extLst>
          </p:cNvPr>
          <p:cNvSpPr txBox="1"/>
          <p:nvPr/>
        </p:nvSpPr>
        <p:spPr>
          <a:xfrm>
            <a:off x="428626" y="2844047"/>
            <a:ext cx="6191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শাব্দিকঃ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অর্থ- ক্রিয়া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الْمُثْبَتُ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অর্থ- ইতিবাচক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অতএব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51000">
              <a:srgbClr val="00B0F0"/>
            </a:gs>
            <a:gs pos="100000">
              <a:srgbClr val="002060"/>
            </a:gs>
            <a:gs pos="72000">
              <a:srgbClr val="FFFF00"/>
            </a:gs>
            <a:gs pos="19000">
              <a:srgbClr val="7030A0"/>
            </a:gs>
            <a:gs pos="23000">
              <a:srgbClr val="00B050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0082B-DC50-4A5B-80A2-68FA8AD728D4}"/>
              </a:ext>
            </a:extLst>
          </p:cNvPr>
          <p:cNvSpPr txBox="1"/>
          <p:nvPr/>
        </p:nvSpPr>
        <p:spPr>
          <a:xfrm>
            <a:off x="361950" y="382012"/>
            <a:ext cx="10944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২।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الْمَنْفِىُّ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পরিচয়ঃ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অর্থ- ক্রিয়া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الْمَنْفِىُّ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অর্থ-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অতএব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الْمَنْفِىّ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3F5BC-A470-41C9-9949-A43BD2898E74}"/>
              </a:ext>
            </a:extLst>
          </p:cNvPr>
          <p:cNvSpPr txBox="1"/>
          <p:nvPr/>
        </p:nvSpPr>
        <p:spPr>
          <a:xfrm>
            <a:off x="361950" y="3019425"/>
            <a:ext cx="11282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الْمَنْفِىُّ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অর্থঃ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যে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তথা ক্রিয়া দ্বারা কোনো কাজ হওয়া বা করার না-বাচক অর্থ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পাওয়া যায়, তাকে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الْمَنْفِىُّ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 বলে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যেমন- </a:t>
            </a:r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مَا نَصَرَ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(সে সাহায্য করেনি ),</a:t>
            </a:r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مَا أَكَلَ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(সে খায়নি ) ইত্যাদি ।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সে সাহায্য করেনি এবং সে খায়নি উভয়টাই নেতিবাচক অর্থাৎ না বাচক 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DD1FB-D31B-411C-AD3C-12E86CC9BFE0}"/>
              </a:ext>
            </a:extLst>
          </p:cNvPr>
          <p:cNvGrpSpPr/>
          <p:nvPr/>
        </p:nvGrpSpPr>
        <p:grpSpPr>
          <a:xfrm>
            <a:off x="885825" y="751840"/>
            <a:ext cx="3635375" cy="277970"/>
            <a:chOff x="8214360" y="838200"/>
            <a:chExt cx="2677160" cy="294640"/>
          </a:xfrm>
          <a:solidFill>
            <a:srgbClr val="00B0F0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7037D1-A356-43BA-A004-8CA13C4B87E7}"/>
                </a:ext>
              </a:extLst>
            </p:cNvPr>
            <p:cNvCxnSpPr/>
            <p:nvPr/>
          </p:nvCxnSpPr>
          <p:spPr>
            <a:xfrm>
              <a:off x="8270240" y="985520"/>
              <a:ext cx="2621280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BB28A5-8B9F-4379-8625-CCE56F1D764A}"/>
                </a:ext>
              </a:extLst>
            </p:cNvPr>
            <p:cNvSpPr/>
            <p:nvPr/>
          </p:nvSpPr>
          <p:spPr>
            <a:xfrm>
              <a:off x="8214360" y="838200"/>
              <a:ext cx="111760" cy="2946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CADE4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87E806-0E0B-48D9-B639-ACF47E33E922}"/>
                </a:ext>
              </a:extLst>
            </p:cNvPr>
            <p:cNvSpPr/>
            <p:nvPr/>
          </p:nvSpPr>
          <p:spPr>
            <a:xfrm>
              <a:off x="10779760" y="838200"/>
              <a:ext cx="111760" cy="2946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AD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536">
              <a:schemeClr val="bg1"/>
            </a:gs>
            <a:gs pos="90476">
              <a:schemeClr val="bg1"/>
            </a:gs>
            <a:gs pos="72000">
              <a:srgbClr val="FF0000"/>
            </a:gs>
            <a:gs pos="57151">
              <a:schemeClr val="bg1"/>
            </a:gs>
            <a:gs pos="15000">
              <a:srgbClr val="00B050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E00E78-1D55-4839-A310-458333C8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09" y="3695700"/>
            <a:ext cx="5380765" cy="27710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08C97F-E076-48D2-975D-ED627F73CDD9}"/>
              </a:ext>
            </a:extLst>
          </p:cNvPr>
          <p:cNvGrpSpPr/>
          <p:nvPr/>
        </p:nvGrpSpPr>
        <p:grpSpPr>
          <a:xfrm>
            <a:off x="4175760" y="549443"/>
            <a:ext cx="3403600" cy="1015663"/>
            <a:chOff x="4175760" y="549443"/>
            <a:chExt cx="3403600" cy="101566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ACF8CC4-D8FF-4DC8-A95F-A4A1D4F484C4}"/>
                </a:ext>
              </a:extLst>
            </p:cNvPr>
            <p:cNvSpPr/>
            <p:nvPr/>
          </p:nvSpPr>
          <p:spPr>
            <a:xfrm>
              <a:off x="4175760" y="599246"/>
              <a:ext cx="3403600" cy="86379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B5867E-55E3-47B3-AC7A-29CA6A8D4CC8}"/>
                </a:ext>
              </a:extLst>
            </p:cNvPr>
            <p:cNvSpPr txBox="1"/>
            <p:nvPr/>
          </p:nvSpPr>
          <p:spPr>
            <a:xfrm>
              <a:off x="4524375" y="549443"/>
              <a:ext cx="2809875" cy="10156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1CAD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6000" dirty="0">
                <a:solidFill>
                  <a:srgbClr val="1CADE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969420-1DDA-432C-9DDA-E28DD568B94D}"/>
              </a:ext>
            </a:extLst>
          </p:cNvPr>
          <p:cNvSpPr txBox="1"/>
          <p:nvPr/>
        </p:nvSpPr>
        <p:spPr>
          <a:xfrm>
            <a:off x="361950" y="3019425"/>
            <a:ext cx="5991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الْمَنْفِىُّ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অর্থঃ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যে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তথা ক্রিয়া দ্বারা কোনো কাজ হওয়া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বা করার না-বাচক অর্থ পাওয়া যায়,তাকে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الْمَنْفِىّ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 বলে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যেমন-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مَا أَكَلَ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(সে খায়নি ) ইত্যাদি ।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2D953-D8D1-42CC-B58E-C944B6F1411C}"/>
              </a:ext>
            </a:extLst>
          </p:cNvPr>
          <p:cNvSpPr txBox="1"/>
          <p:nvPr/>
        </p:nvSpPr>
        <p:spPr>
          <a:xfrm>
            <a:off x="561975" y="1656606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الْمَنْفِىُّ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অর্থ লিখঃ </a:t>
            </a:r>
          </a:p>
        </p:txBody>
      </p:sp>
    </p:spTree>
    <p:extLst>
      <p:ext uri="{BB962C8B-B14F-4D97-AF65-F5344CB8AC3E}">
        <p14:creationId xmlns:p14="http://schemas.microsoft.com/office/powerpoint/2010/main" val="15701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FFF00"/>
            </a:gs>
            <a:gs pos="90476">
              <a:schemeClr val="tx1"/>
            </a:gs>
            <a:gs pos="72000">
              <a:srgbClr val="FF0000"/>
            </a:gs>
            <a:gs pos="57151">
              <a:schemeClr val="bg1"/>
            </a:gs>
            <a:gs pos="15000">
              <a:srgbClr val="00B0F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9CD044-4F92-4C96-9DBC-2638944455E6}"/>
              </a:ext>
            </a:extLst>
          </p:cNvPr>
          <p:cNvGrpSpPr/>
          <p:nvPr/>
        </p:nvGrpSpPr>
        <p:grpSpPr>
          <a:xfrm>
            <a:off x="4865204" y="510442"/>
            <a:ext cx="2461592" cy="1123121"/>
            <a:chOff x="4934778" y="829915"/>
            <a:chExt cx="2461592" cy="11231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6945C6-D404-447B-97AC-6AC4DD5D39BA}"/>
                </a:ext>
              </a:extLst>
            </p:cNvPr>
            <p:cNvSpPr/>
            <p:nvPr/>
          </p:nvSpPr>
          <p:spPr>
            <a:xfrm>
              <a:off x="4934778" y="829915"/>
              <a:ext cx="2461592" cy="1123121"/>
            </a:xfrm>
            <a:prstGeom prst="ellipse">
              <a:avLst/>
            </a:prstGeom>
            <a:solidFill>
              <a:srgbClr val="00B050"/>
            </a:solidFill>
            <a:ln w="76200">
              <a:solidFill>
                <a:srgbClr val="FF0000"/>
              </a:solidFill>
              <a:prstDash val="sys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2E4D6A-AF34-438B-8983-C500501A085B}"/>
                </a:ext>
              </a:extLst>
            </p:cNvPr>
            <p:cNvSpPr txBox="1"/>
            <p:nvPr/>
          </p:nvSpPr>
          <p:spPr>
            <a:xfrm>
              <a:off x="5150955" y="883643"/>
              <a:ext cx="216921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8CD937-6FFC-4E21-9140-80CAE303E1A2}"/>
              </a:ext>
            </a:extLst>
          </p:cNvPr>
          <p:cNvSpPr txBox="1"/>
          <p:nvPr/>
        </p:nvSpPr>
        <p:spPr>
          <a:xfrm>
            <a:off x="512446" y="2101616"/>
            <a:ext cx="7194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اَلاِثْبَاتُ وَ النَّفِيُّ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কত প্রকার ?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BCA3-3C3F-44AE-B16E-5A29612302C6}"/>
              </a:ext>
            </a:extLst>
          </p:cNvPr>
          <p:cNvSpPr txBox="1"/>
          <p:nvPr/>
        </p:nvSpPr>
        <p:spPr>
          <a:xfrm>
            <a:off x="3242717" y="2962814"/>
            <a:ext cx="257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ক।  ৩ প্রকার 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5A306-9E9F-4596-84C2-C6D4222B5558}"/>
              </a:ext>
            </a:extLst>
          </p:cNvPr>
          <p:cNvSpPr txBox="1"/>
          <p:nvPr/>
        </p:nvSpPr>
        <p:spPr>
          <a:xfrm>
            <a:off x="3242717" y="3817667"/>
            <a:ext cx="257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  ৫ প্রকার 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0A654-563B-4CDC-BD61-5AADECFE5B11}"/>
              </a:ext>
            </a:extLst>
          </p:cNvPr>
          <p:cNvSpPr txBox="1"/>
          <p:nvPr/>
        </p:nvSpPr>
        <p:spPr>
          <a:xfrm>
            <a:off x="7066188" y="2939683"/>
            <a:ext cx="309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৪ প্রকার 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9DBEB-0291-4D5D-9C5B-CEFFFCE94228}"/>
              </a:ext>
            </a:extLst>
          </p:cNvPr>
          <p:cNvSpPr txBox="1"/>
          <p:nvPr/>
        </p:nvSpPr>
        <p:spPr>
          <a:xfrm>
            <a:off x="7066188" y="3896767"/>
            <a:ext cx="227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ঘ। ২ প্রকার ।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344130-34D0-40E6-8D4A-20368F730DBD}"/>
              </a:ext>
            </a:extLst>
          </p:cNvPr>
          <p:cNvSpPr txBox="1"/>
          <p:nvPr/>
        </p:nvSpPr>
        <p:spPr>
          <a:xfrm>
            <a:off x="8947211" y="3823292"/>
            <a:ext cx="985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Marlett" pitchFamily="2" charset="2"/>
              </a:rPr>
              <a:t>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6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4">
              <a:srgbClr val="FFFF00"/>
            </a:gs>
            <a:gs pos="100000">
              <a:srgbClr val="00B0F0"/>
            </a:gs>
            <a:gs pos="32000">
              <a:srgbClr val="00B050"/>
            </a:gs>
            <a:gs pos="4000">
              <a:srgbClr val="FFFF00"/>
            </a:gs>
            <a:gs pos="72000">
              <a:srgbClr val="FF0000"/>
            </a:gs>
            <a:gs pos="57151">
              <a:schemeClr val="bg1"/>
            </a:gs>
            <a:gs pos="3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938A7D-9BDC-4686-AF75-99EF3DB6E1D7}"/>
              </a:ext>
            </a:extLst>
          </p:cNvPr>
          <p:cNvGrpSpPr/>
          <p:nvPr/>
        </p:nvGrpSpPr>
        <p:grpSpPr>
          <a:xfrm>
            <a:off x="4450079" y="347476"/>
            <a:ext cx="3881120" cy="1068204"/>
            <a:chOff x="4561840" y="347476"/>
            <a:chExt cx="3881120" cy="106820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93013541-F100-4957-B8FC-B826BC9E37B4}"/>
                </a:ext>
              </a:extLst>
            </p:cNvPr>
            <p:cNvSpPr/>
            <p:nvPr/>
          </p:nvSpPr>
          <p:spPr>
            <a:xfrm>
              <a:off x="4561840" y="400017"/>
              <a:ext cx="3881120" cy="1015663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D3D135-D2E5-44F6-BA80-115D0FF44E85}"/>
                </a:ext>
              </a:extLst>
            </p:cNvPr>
            <p:cNvSpPr txBox="1"/>
            <p:nvPr/>
          </p:nvSpPr>
          <p:spPr>
            <a:xfrm>
              <a:off x="4866640" y="347476"/>
              <a:ext cx="32715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bn-IN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 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6F97726-A82E-43A8-A2D7-B78B22894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3127160"/>
            <a:ext cx="5730239" cy="3730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AB3EB9-5607-478D-986B-8DC53A53E63F}"/>
              </a:ext>
            </a:extLst>
          </p:cNvPr>
          <p:cNvSpPr txBox="1"/>
          <p:nvPr/>
        </p:nvSpPr>
        <p:spPr>
          <a:xfrm>
            <a:off x="681037" y="1818430"/>
            <a:ext cx="108299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اَلاِثْبَاتُ وَ النَّفِيُّ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প্রকারগুলোর বর্ননা দাও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03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4">
              <a:srgbClr val="FFFF00"/>
            </a:gs>
            <a:gs pos="100000">
              <a:srgbClr val="00B0F0"/>
            </a:gs>
            <a:gs pos="32000">
              <a:srgbClr val="00B050"/>
            </a:gs>
            <a:gs pos="4000">
              <a:srgbClr val="FFFF00"/>
            </a:gs>
            <a:gs pos="72000">
              <a:srgbClr val="FF0000"/>
            </a:gs>
            <a:gs pos="57151">
              <a:schemeClr val="bg1"/>
            </a:gs>
            <a:gs pos="3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9ABAF1-949F-4DCC-ACE0-1CE94EF7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" y="381000"/>
            <a:ext cx="11434438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C4596-25EB-438C-8292-BF8999FF677F}"/>
              </a:ext>
            </a:extLst>
          </p:cNvPr>
          <p:cNvSpPr txBox="1"/>
          <p:nvPr/>
        </p:nvSpPr>
        <p:spPr>
          <a:xfrm>
            <a:off x="1482764" y="2688109"/>
            <a:ext cx="101715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0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797CF-CC53-4173-89AE-48D6EE839A3B}"/>
              </a:ext>
            </a:extLst>
          </p:cNvPr>
          <p:cNvSpPr txBox="1"/>
          <p:nvPr/>
        </p:nvSpPr>
        <p:spPr>
          <a:xfrm>
            <a:off x="1482763" y="2688109"/>
            <a:ext cx="101715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0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0000"/>
            </a:gs>
            <a:gs pos="39000">
              <a:srgbClr val="00B050"/>
            </a:gs>
            <a:gs pos="76000">
              <a:srgbClr val="FF0000"/>
            </a:gs>
            <a:gs pos="72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8A3F6248-273B-4F0F-A22F-4B76FD2F2B86}"/>
              </a:ext>
            </a:extLst>
          </p:cNvPr>
          <p:cNvGrpSpPr/>
          <p:nvPr/>
        </p:nvGrpSpPr>
        <p:grpSpPr>
          <a:xfrm>
            <a:off x="237744" y="5754485"/>
            <a:ext cx="11729797" cy="915916"/>
            <a:chOff x="225287" y="5832480"/>
            <a:chExt cx="11731487" cy="758952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8E5922D-FF0A-4908-A1DC-3436BDF61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E4D2CB2-684A-4A0D-9445-939C3694F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D150535-FA42-4660-9ADE-AC7763E9F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135D0D1-32ED-468A-96B7-6299ACF54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9C7F61D-B6F2-4543-86E7-762AACE9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C1BEA1F5-F58A-4B64-8EE6-C1CF78650FB9}"/>
              </a:ext>
            </a:extLst>
          </p:cNvPr>
          <p:cNvSpPr/>
          <p:nvPr/>
        </p:nvSpPr>
        <p:spPr>
          <a:xfrm>
            <a:off x="445811" y="1871827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E7E0C7"/>
                </a:solidFill>
              </a:rPr>
              <a:t> </a:t>
            </a:r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20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43CA65C-2BE1-4D93-8797-E625E3775B09}"/>
              </a:ext>
            </a:extLst>
          </p:cNvPr>
          <p:cNvSpPr/>
          <p:nvPr/>
        </p:nvSpPr>
        <p:spPr>
          <a:xfrm>
            <a:off x="3312758" y="1762286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A2FE093-C32B-422F-A079-BB3D383F3210}"/>
              </a:ext>
            </a:extLst>
          </p:cNvPr>
          <p:cNvSpPr/>
          <p:nvPr/>
        </p:nvSpPr>
        <p:spPr>
          <a:xfrm>
            <a:off x="6150652" y="1762286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F899302-5AD3-4DA8-91B9-27C5B33E7D87}"/>
              </a:ext>
            </a:extLst>
          </p:cNvPr>
          <p:cNvSpPr/>
          <p:nvPr/>
        </p:nvSpPr>
        <p:spPr>
          <a:xfrm>
            <a:off x="8988546" y="1762286"/>
            <a:ext cx="2729974" cy="27874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8AC7C1-B3A4-4B68-AC6B-2EA816AC6CA5}"/>
              </a:ext>
            </a:extLst>
          </p:cNvPr>
          <p:cNvSpPr txBox="1"/>
          <p:nvPr/>
        </p:nvSpPr>
        <p:spPr>
          <a:xfrm>
            <a:off x="648669" y="1708350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2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82792-9056-40F4-8E8E-D479E1F3C8D4}"/>
              </a:ext>
            </a:extLst>
          </p:cNvPr>
          <p:cNvSpPr txBox="1"/>
          <p:nvPr/>
        </p:nvSpPr>
        <p:spPr>
          <a:xfrm>
            <a:off x="3943159" y="1436087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2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BC135A-A1C1-4179-8D65-6DAADA33FD0A}"/>
              </a:ext>
            </a:extLst>
          </p:cNvPr>
          <p:cNvSpPr txBox="1"/>
          <p:nvPr/>
        </p:nvSpPr>
        <p:spPr>
          <a:xfrm>
            <a:off x="6633599" y="1436087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2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DB5A75-4F29-4369-A60D-C8219B927C09}"/>
              </a:ext>
            </a:extLst>
          </p:cNvPr>
          <p:cNvSpPr txBox="1"/>
          <p:nvPr/>
        </p:nvSpPr>
        <p:spPr>
          <a:xfrm>
            <a:off x="9549949" y="1436087"/>
            <a:ext cx="299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E7452E-5870-4C7E-A16B-D90484502CB3}"/>
              </a:ext>
            </a:extLst>
          </p:cNvPr>
          <p:cNvSpPr txBox="1"/>
          <p:nvPr/>
        </p:nvSpPr>
        <p:spPr>
          <a:xfrm>
            <a:off x="310533" y="286976"/>
            <a:ext cx="11407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তোমাদেরকে...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7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2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5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8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B0F0"/>
            </a:gs>
            <a:gs pos="19000">
              <a:srgbClr val="FFFF00"/>
            </a:gs>
            <a:gs pos="94000">
              <a:srgbClr val="006600"/>
            </a:gs>
            <a:gs pos="60000">
              <a:srgbClr val="FF0000"/>
            </a:gs>
            <a:gs pos="78000">
              <a:srgbClr val="FF0000"/>
            </a:gs>
            <a:gs pos="45000">
              <a:schemeClr val="accent3">
                <a:lumMod val="75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B4479D-260E-4A32-82A5-75F6D1144117}"/>
              </a:ext>
            </a:extLst>
          </p:cNvPr>
          <p:cNvGrpSpPr/>
          <p:nvPr/>
        </p:nvGrpSpPr>
        <p:grpSpPr>
          <a:xfrm>
            <a:off x="248575" y="6063449"/>
            <a:ext cx="11700768" cy="571792"/>
            <a:chOff x="225287" y="5832480"/>
            <a:chExt cx="11731487" cy="7589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D96CFB-37B1-4336-9101-1F6C4C16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7" y="5832480"/>
              <a:ext cx="2438400" cy="75895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9278A1-93EF-4187-BF8F-B70B5E8E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373" y="5832480"/>
              <a:ext cx="2438400" cy="7589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24D85E-2D4B-485F-B6A6-0B92B2B1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459" y="5832480"/>
              <a:ext cx="2438400" cy="7589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61E966-5DB7-4FD7-B63A-2459957F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231" y="5832480"/>
              <a:ext cx="2438400" cy="7589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DB80B1-835B-4CAA-8DCD-CF032B00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74" y="5832480"/>
              <a:ext cx="2438400" cy="75895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49E5B-7990-49D0-9E15-C1509856AE64}"/>
              </a:ext>
            </a:extLst>
          </p:cNvPr>
          <p:cNvGrpSpPr/>
          <p:nvPr/>
        </p:nvGrpSpPr>
        <p:grpSpPr>
          <a:xfrm>
            <a:off x="242657" y="287978"/>
            <a:ext cx="4654521" cy="6090219"/>
            <a:chOff x="2332648" y="222759"/>
            <a:chExt cx="4654521" cy="60902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7D51DC-975F-4E0A-A9EB-0552FE265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14799" y="940608"/>
              <a:ext cx="6090219" cy="46545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31FC5A-6567-4CCF-BB9B-E83FF9F28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119" y="1237052"/>
              <a:ext cx="3255578" cy="40616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D179BA-565D-4880-8850-F3D3D973C413}"/>
              </a:ext>
            </a:extLst>
          </p:cNvPr>
          <p:cNvSpPr txBox="1"/>
          <p:nvPr/>
        </p:nvSpPr>
        <p:spPr>
          <a:xfrm>
            <a:off x="6464948" y="596084"/>
            <a:ext cx="3805685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8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02FF91-4F2E-4600-B0E2-31AEA9CDD0A9}"/>
              </a:ext>
            </a:extLst>
          </p:cNvPr>
          <p:cNvSpPr txBox="1"/>
          <p:nvPr/>
        </p:nvSpPr>
        <p:spPr>
          <a:xfrm>
            <a:off x="4985078" y="2752391"/>
            <a:ext cx="65361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দেবিপুর ইসলামিয়া ফাজিল (বি,এ) মাদরাসা,     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তজুমদ্দিন,ভোলা।</a:t>
            </a:r>
          </a:p>
          <a:p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        Gmail. lecturerasad@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yahoo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.com</a:t>
            </a:r>
            <a:endParaRPr lang="bn-IN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 ২১ ৭৪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DC460-C930-4DEA-8865-F89DC39F06A4}"/>
              </a:ext>
            </a:extLst>
          </p:cNvPr>
          <p:cNvSpPr txBox="1"/>
          <p:nvPr/>
        </p:nvSpPr>
        <p:spPr>
          <a:xfrm>
            <a:off x="6795423" y="1868257"/>
            <a:ext cx="3144733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মোঃ</a:t>
            </a:r>
            <a:r>
              <a:rPr lang="bn-IN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আসাদুল্লাহ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53C512-554A-4EE8-B72E-5E9ECFFFEE7B}"/>
              </a:ext>
            </a:extLst>
          </p:cNvPr>
          <p:cNvCxnSpPr>
            <a:cxnSpLocks/>
          </p:cNvCxnSpPr>
          <p:nvPr/>
        </p:nvCxnSpPr>
        <p:spPr>
          <a:xfrm>
            <a:off x="6464948" y="1557242"/>
            <a:ext cx="305238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6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0000"/>
            </a:gs>
            <a:gs pos="39000">
              <a:srgbClr val="00B050"/>
            </a:gs>
            <a:gs pos="91000">
              <a:srgbClr val="FF0000"/>
            </a:gs>
            <a:gs pos="72000">
              <a:srgbClr val="00B05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597C102-7284-4999-9E21-6FC91192F383}"/>
              </a:ext>
            </a:extLst>
          </p:cNvPr>
          <p:cNvGrpSpPr/>
          <p:nvPr/>
        </p:nvGrpSpPr>
        <p:grpSpPr>
          <a:xfrm>
            <a:off x="6680717" y="348448"/>
            <a:ext cx="5114668" cy="6161103"/>
            <a:chOff x="6246603" y="22548"/>
            <a:chExt cx="5877362" cy="696009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7DF718-2FB3-4745-98F7-13ED7F8C5117}"/>
                </a:ext>
              </a:extLst>
            </p:cNvPr>
            <p:cNvGrpSpPr/>
            <p:nvPr/>
          </p:nvGrpSpPr>
          <p:grpSpPr>
            <a:xfrm>
              <a:off x="6246603" y="22548"/>
              <a:ext cx="5777432" cy="6960093"/>
              <a:chOff x="6921306" y="31426"/>
              <a:chExt cx="5777432" cy="696009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920DAC9-57C4-43B5-AFFF-6D654ED08BD7}"/>
                  </a:ext>
                </a:extLst>
              </p:cNvPr>
              <p:cNvGrpSpPr/>
              <p:nvPr/>
            </p:nvGrpSpPr>
            <p:grpSpPr>
              <a:xfrm>
                <a:off x="6921306" y="31426"/>
                <a:ext cx="5777432" cy="6960093"/>
                <a:chOff x="6575077" y="-48473"/>
                <a:chExt cx="5777432" cy="6960093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435E842-BB0C-438C-8D33-8D057CF817C8}"/>
                    </a:ext>
                  </a:extLst>
                </p:cNvPr>
                <p:cNvGrpSpPr/>
                <p:nvPr/>
              </p:nvGrpSpPr>
              <p:grpSpPr>
                <a:xfrm>
                  <a:off x="6575077" y="-48473"/>
                  <a:ext cx="5616924" cy="6960093"/>
                  <a:chOff x="6575077" y="-48473"/>
                  <a:chExt cx="5616924" cy="6960093"/>
                </a:xfrm>
              </p:grpSpPr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C9073046-7A55-4628-9652-DA2E7D5D63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75077" y="-48473"/>
                    <a:ext cx="5616923" cy="6960093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CA070DAB-0285-4EA9-BFBE-D80DB8635B4F}"/>
                      </a:ext>
                    </a:extLst>
                  </p:cNvPr>
                  <p:cNvGrpSpPr/>
                  <p:nvPr/>
                </p:nvGrpSpPr>
                <p:grpSpPr>
                  <a:xfrm>
                    <a:off x="6587231" y="-1"/>
                    <a:ext cx="5604770" cy="1251752"/>
                    <a:chOff x="6587231" y="-1"/>
                    <a:chExt cx="5604770" cy="1251752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2033FD9E-465B-4B85-B490-BB4447D680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7231" y="1"/>
                      <a:ext cx="4980374" cy="1251750"/>
                    </a:xfrm>
                    <a:prstGeom prst="rect">
                      <a:avLst/>
                    </a:prstGeom>
                    <a:solidFill>
                      <a:srgbClr val="4708A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8" name="Rectangle: Diagonal Corners Rounded 37">
                      <a:extLst>
                        <a:ext uri="{FF2B5EF4-FFF2-40B4-BE49-F238E27FC236}">
                          <a16:creationId xmlns:a16="http://schemas.microsoft.com/office/drawing/2014/main" id="{6E3F8595-FE7E-47C4-A341-FDCC8A207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7601" y="-1"/>
                      <a:ext cx="914400" cy="1091952"/>
                    </a:xfrm>
                    <a:prstGeom prst="round2DiagRect">
                      <a:avLst>
                        <a:gd name="adj1" fmla="val 38026"/>
                        <a:gd name="adj2" fmla="val 6311"/>
                      </a:avLst>
                    </a:prstGeom>
                    <a:solidFill>
                      <a:srgbClr val="4708A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9A9C4CE-455A-4187-A89F-B35DB9827A57}"/>
                    </a:ext>
                  </a:extLst>
                </p:cNvPr>
                <p:cNvSpPr/>
                <p:nvPr/>
              </p:nvSpPr>
              <p:spPr>
                <a:xfrm>
                  <a:off x="6578353" y="1218792"/>
                  <a:ext cx="3826276" cy="781234"/>
                </a:xfrm>
                <a:prstGeom prst="rect">
                  <a:avLst/>
                </a:prstGeom>
                <a:solidFill>
                  <a:srgbClr val="4708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A7A68FA2-8C4D-4054-890E-A7C6AAAA3264}"/>
                    </a:ext>
                  </a:extLst>
                </p:cNvPr>
                <p:cNvSpPr/>
                <p:nvPr/>
              </p:nvSpPr>
              <p:spPr>
                <a:xfrm rot="19758678">
                  <a:off x="9115616" y="1169389"/>
                  <a:ext cx="3236893" cy="51490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708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Rectangle: Single Corner Snipped 29">
                <a:extLst>
                  <a:ext uri="{FF2B5EF4-FFF2-40B4-BE49-F238E27FC236}">
                    <a16:creationId xmlns:a16="http://schemas.microsoft.com/office/drawing/2014/main" id="{00618510-E4DE-4402-B225-0F331C683595}"/>
                  </a:ext>
                </a:extLst>
              </p:cNvPr>
              <p:cNvSpPr/>
              <p:nvPr/>
            </p:nvSpPr>
            <p:spPr>
              <a:xfrm rot="5400000">
                <a:off x="8114188" y="870014"/>
                <a:ext cx="328476" cy="2707689"/>
              </a:xfrm>
              <a:prstGeom prst="snip1Rect">
                <a:avLst>
                  <a:gd name="adj" fmla="val 3648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: Single Corner Snipped 30">
                <a:extLst>
                  <a:ext uri="{FF2B5EF4-FFF2-40B4-BE49-F238E27FC236}">
                    <a16:creationId xmlns:a16="http://schemas.microsoft.com/office/drawing/2014/main" id="{321163D3-BB9A-4F7B-83FD-2B391F2ED48A}"/>
                  </a:ext>
                </a:extLst>
              </p:cNvPr>
              <p:cNvSpPr/>
              <p:nvPr/>
            </p:nvSpPr>
            <p:spPr>
              <a:xfrm rot="20410747" flipH="1">
                <a:off x="9538833" y="2077653"/>
                <a:ext cx="250817" cy="821523"/>
              </a:xfrm>
              <a:prstGeom prst="snip1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1240B47-A37A-4C69-AF30-AD0B4593B34A}"/>
                </a:ext>
              </a:extLst>
            </p:cNvPr>
            <p:cNvGrpSpPr/>
            <p:nvPr/>
          </p:nvGrpSpPr>
          <p:grpSpPr>
            <a:xfrm rot="19773485">
              <a:off x="8735997" y="1823302"/>
              <a:ext cx="3387968" cy="344445"/>
              <a:chOff x="2083593" y="2069991"/>
              <a:chExt cx="4156617" cy="374988"/>
            </a:xfrm>
          </p:grpSpPr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6EADD10A-0E1E-4B84-84F8-0614DC82D787}"/>
                  </a:ext>
                </a:extLst>
              </p:cNvPr>
              <p:cNvSpPr/>
              <p:nvPr/>
            </p:nvSpPr>
            <p:spPr>
              <a:xfrm rot="5338776">
                <a:off x="4634937" y="819924"/>
                <a:ext cx="355206" cy="2855340"/>
              </a:xfrm>
              <a:prstGeom prst="snip1Rect">
                <a:avLst>
                  <a:gd name="adj" fmla="val 4909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3AB9DA-B15C-4AFA-82DA-BA605A0E78ED}"/>
                  </a:ext>
                </a:extLst>
              </p:cNvPr>
              <p:cNvSpPr/>
              <p:nvPr/>
            </p:nvSpPr>
            <p:spPr>
              <a:xfrm>
                <a:off x="2083593" y="2095131"/>
                <a:ext cx="2343704" cy="349848"/>
              </a:xfrm>
              <a:prstGeom prst="roundRect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7C7E834-3BF9-41B7-A810-E713CED62973}"/>
              </a:ext>
            </a:extLst>
          </p:cNvPr>
          <p:cNvSpPr txBox="1"/>
          <p:nvPr/>
        </p:nvSpPr>
        <p:spPr>
          <a:xfrm>
            <a:off x="6729686" y="416672"/>
            <a:ext cx="4706103" cy="650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কাওয়াইদুল লুগাতিল আরাবিয়্যাহ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8995A-D992-4880-9266-32C7F556493D}"/>
              </a:ext>
            </a:extLst>
          </p:cNvPr>
          <p:cNvSpPr txBox="1"/>
          <p:nvPr/>
        </p:nvSpPr>
        <p:spPr>
          <a:xfrm>
            <a:off x="7951408" y="936126"/>
            <a:ext cx="3230203" cy="5253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قَوَاعِدُ اللُّغَةِ الْعَرَبِيَّةِ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75C65D-1A8E-4E1B-8A82-6C09DB47B7E4}"/>
              </a:ext>
            </a:extLst>
          </p:cNvPr>
          <p:cNvSpPr txBox="1"/>
          <p:nvPr/>
        </p:nvSpPr>
        <p:spPr>
          <a:xfrm>
            <a:off x="8809266" y="1367346"/>
            <a:ext cx="8472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দাখিল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DAADEC-D558-482D-84AC-241C78383579}"/>
              </a:ext>
            </a:extLst>
          </p:cNvPr>
          <p:cNvSpPr/>
          <p:nvPr/>
        </p:nvSpPr>
        <p:spPr>
          <a:xfrm>
            <a:off x="8736215" y="1695056"/>
            <a:ext cx="1884083" cy="445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BFDE1-96BE-430B-96E1-8BD6D9F78625}"/>
              </a:ext>
            </a:extLst>
          </p:cNvPr>
          <p:cNvSpPr/>
          <p:nvPr/>
        </p:nvSpPr>
        <p:spPr>
          <a:xfrm>
            <a:off x="6807149" y="2105507"/>
            <a:ext cx="1986723" cy="40175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اَلصَّفُّ السَّادِسُ لِلدَّاخِلُ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3155FF-C803-40DB-B05B-A16D944EACF8}"/>
              </a:ext>
            </a:extLst>
          </p:cNvPr>
          <p:cNvSpPr/>
          <p:nvPr/>
        </p:nvSpPr>
        <p:spPr>
          <a:xfrm>
            <a:off x="8074358" y="4476997"/>
            <a:ext cx="2772893" cy="937757"/>
          </a:xfrm>
          <a:prstGeom prst="roundRect">
            <a:avLst>
              <a:gd name="adj" fmla="val 4144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913AC-159B-44E9-BB63-411B32BF9388}"/>
              </a:ext>
            </a:extLst>
          </p:cNvPr>
          <p:cNvSpPr txBox="1"/>
          <p:nvPr/>
        </p:nvSpPr>
        <p:spPr>
          <a:xfrm>
            <a:off x="8215049" y="4466754"/>
            <a:ext cx="3548194" cy="95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/০9/২০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3482D0-A0EF-4B08-8078-1F444CE23489}"/>
              </a:ext>
            </a:extLst>
          </p:cNvPr>
          <p:cNvSpPr/>
          <p:nvPr/>
        </p:nvSpPr>
        <p:spPr>
          <a:xfrm>
            <a:off x="9715693" y="2879758"/>
            <a:ext cx="1497512" cy="75039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DCA89-D5CB-4C2D-957F-96B211C643B2}"/>
              </a:ext>
            </a:extLst>
          </p:cNvPr>
          <p:cNvSpPr/>
          <p:nvPr/>
        </p:nvSpPr>
        <p:spPr>
          <a:xfrm>
            <a:off x="9819052" y="3038135"/>
            <a:ext cx="1787605" cy="4017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اَلْوَحْدَةُ الُأُوْلَى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33EB5B-A140-43D9-BB40-1BD42878904D}"/>
              </a:ext>
            </a:extLst>
          </p:cNvPr>
          <p:cNvSpPr/>
          <p:nvPr/>
        </p:nvSpPr>
        <p:spPr>
          <a:xfrm>
            <a:off x="7504130" y="2898057"/>
            <a:ext cx="1479752" cy="717477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4745F-D659-49EB-AEDB-422189FEC5AE}"/>
              </a:ext>
            </a:extLst>
          </p:cNvPr>
          <p:cNvSpPr/>
          <p:nvPr/>
        </p:nvSpPr>
        <p:spPr>
          <a:xfrm>
            <a:off x="7392457" y="2949452"/>
            <a:ext cx="1746795" cy="5871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 ইউনিট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253524-3174-4CF9-B02F-D6009409F5E9}"/>
              </a:ext>
            </a:extLst>
          </p:cNvPr>
          <p:cNvSpPr/>
          <p:nvPr/>
        </p:nvSpPr>
        <p:spPr>
          <a:xfrm>
            <a:off x="9715693" y="3866749"/>
            <a:ext cx="1576367" cy="561374"/>
          </a:xfrm>
          <a:prstGeom prst="roundRect">
            <a:avLst>
              <a:gd name="adj" fmla="val 50000"/>
            </a:avLst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25171-4E58-4FEA-AF73-69FA5F781BF4}"/>
              </a:ext>
            </a:extLst>
          </p:cNvPr>
          <p:cNvSpPr/>
          <p:nvPr/>
        </p:nvSpPr>
        <p:spPr>
          <a:xfrm>
            <a:off x="8581824" y="3916589"/>
            <a:ext cx="2663265" cy="469937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اَلدَّرْسُ الرَّابِعُ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436883-DF80-450C-9237-4445A7EB746F}"/>
              </a:ext>
            </a:extLst>
          </p:cNvPr>
          <p:cNvSpPr/>
          <p:nvPr/>
        </p:nvSpPr>
        <p:spPr>
          <a:xfrm>
            <a:off x="7422508" y="3852278"/>
            <a:ext cx="1716743" cy="520692"/>
          </a:xfrm>
          <a:prstGeom prst="roundRect">
            <a:avLst>
              <a:gd name="adj" fmla="val 50000"/>
            </a:avLst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E4A85E5-6F20-4512-B30B-C3E5F9BA96D8}"/>
              </a:ext>
            </a:extLst>
          </p:cNvPr>
          <p:cNvSpPr/>
          <p:nvPr/>
        </p:nvSpPr>
        <p:spPr>
          <a:xfrm>
            <a:off x="6572787" y="242800"/>
            <a:ext cx="4983019" cy="6344431"/>
          </a:xfrm>
          <a:prstGeom prst="frame">
            <a:avLst>
              <a:gd name="adj1" fmla="val 324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FCABDD-F610-402F-82C3-2933B0E284B5}"/>
              </a:ext>
            </a:extLst>
          </p:cNvPr>
          <p:cNvGrpSpPr/>
          <p:nvPr/>
        </p:nvGrpSpPr>
        <p:grpSpPr>
          <a:xfrm>
            <a:off x="863553" y="2065342"/>
            <a:ext cx="5353364" cy="2142982"/>
            <a:chOff x="595751" y="2037639"/>
            <a:chExt cx="5353364" cy="2122223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B3555AF7-6858-4DEA-BB55-36F378061A8E}"/>
                </a:ext>
              </a:extLst>
            </p:cNvPr>
            <p:cNvSpPr/>
            <p:nvPr/>
          </p:nvSpPr>
          <p:spPr>
            <a:xfrm>
              <a:off x="595751" y="2037639"/>
              <a:ext cx="5353364" cy="212222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E3BDC7-C78C-4450-96D2-4AFDE4696CCB}"/>
                </a:ext>
              </a:extLst>
            </p:cNvPr>
            <p:cNvSpPr txBox="1"/>
            <p:nvPr/>
          </p:nvSpPr>
          <p:spPr>
            <a:xfrm>
              <a:off x="646568" y="2559775"/>
              <a:ext cx="4458092" cy="132343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80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en-US" sz="80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72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56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0000"/>
            </a:gs>
            <a:gs pos="53000">
              <a:srgbClr val="00B050"/>
            </a:gs>
            <a:gs pos="91000">
              <a:srgbClr val="FF0000"/>
            </a:gs>
            <a:gs pos="75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810F1B3-57A1-4F2C-B296-93718CD7A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6" y="1558537"/>
            <a:ext cx="2714894" cy="233346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1CD5697-40C4-4B67-BAFA-8DC78C49CD01}"/>
              </a:ext>
            </a:extLst>
          </p:cNvPr>
          <p:cNvGrpSpPr/>
          <p:nvPr/>
        </p:nvGrpSpPr>
        <p:grpSpPr>
          <a:xfrm>
            <a:off x="8066513" y="1636669"/>
            <a:ext cx="3860263" cy="2209578"/>
            <a:chOff x="6884144" y="1209086"/>
            <a:chExt cx="4853969" cy="27182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FCDD70-9E41-43C2-94BB-4E3FBB190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144" y="1209086"/>
              <a:ext cx="4853969" cy="27182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CC1F44F-4D10-460A-AA7E-8C3F35FC6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1" t="44435"/>
            <a:stretch/>
          </p:blipFill>
          <p:spPr>
            <a:xfrm>
              <a:off x="9797372" y="2889603"/>
              <a:ext cx="1940741" cy="1026758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221B9AD-B96A-4ECA-8F20-23FD03B3D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9" y="1577580"/>
            <a:ext cx="4288885" cy="2696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20268C-BF09-4161-B1A0-B119F0116D37}"/>
              </a:ext>
            </a:extLst>
          </p:cNvPr>
          <p:cNvSpPr txBox="1"/>
          <p:nvPr/>
        </p:nvSpPr>
        <p:spPr>
          <a:xfrm>
            <a:off x="369254" y="348996"/>
            <a:ext cx="1234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িকে তাকা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কোন ছবিতে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বুঝাইতেছে....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CD750F-679B-4284-B06C-61E765E0F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16" y="2019901"/>
            <a:ext cx="2143125" cy="214312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B9264FC-10E3-4B8A-938B-F9434353DCC4}"/>
              </a:ext>
            </a:extLst>
          </p:cNvPr>
          <p:cNvGrpSpPr/>
          <p:nvPr/>
        </p:nvGrpSpPr>
        <p:grpSpPr>
          <a:xfrm>
            <a:off x="4063233" y="1694612"/>
            <a:ext cx="3700865" cy="1050688"/>
            <a:chOff x="3951686" y="2062043"/>
            <a:chExt cx="3759423" cy="1050688"/>
          </a:xfrm>
        </p:grpSpPr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39B963D2-FF3B-4748-805D-DA30FD9B9D5D}"/>
                </a:ext>
              </a:extLst>
            </p:cNvPr>
            <p:cNvSpPr/>
            <p:nvPr/>
          </p:nvSpPr>
          <p:spPr>
            <a:xfrm>
              <a:off x="3951686" y="2062043"/>
              <a:ext cx="3759423" cy="1050688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02E337-173A-419E-B92F-9D765B9E7B76}"/>
                </a:ext>
              </a:extLst>
            </p:cNvPr>
            <p:cNvSpPr txBox="1"/>
            <p:nvPr/>
          </p:nvSpPr>
          <p:spPr>
            <a:xfrm>
              <a:off x="4052524" y="2387332"/>
              <a:ext cx="3658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পার্কিং দ্বারা হ্যাঁ বাচক বুঝানো হয়েছে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159EB8-1894-4160-926D-CA22B666AF92}"/>
              </a:ext>
            </a:extLst>
          </p:cNvPr>
          <p:cNvGrpSpPr/>
          <p:nvPr/>
        </p:nvGrpSpPr>
        <p:grpSpPr>
          <a:xfrm>
            <a:off x="3982679" y="2796243"/>
            <a:ext cx="4155239" cy="1050688"/>
            <a:chOff x="3982679" y="2796243"/>
            <a:chExt cx="4155239" cy="1050688"/>
          </a:xfrm>
        </p:grpSpPr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21117125-3DA9-4748-88E2-DEEE1FFDCB30}"/>
                </a:ext>
              </a:extLst>
            </p:cNvPr>
            <p:cNvSpPr/>
            <p:nvPr/>
          </p:nvSpPr>
          <p:spPr>
            <a:xfrm>
              <a:off x="4017294" y="2796243"/>
              <a:ext cx="4120624" cy="105068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D02F1F-15A7-495C-A837-9F47F1D4E1BE}"/>
                </a:ext>
              </a:extLst>
            </p:cNvPr>
            <p:cNvSpPr txBox="1"/>
            <p:nvPr/>
          </p:nvSpPr>
          <p:spPr>
            <a:xfrm>
              <a:off x="3982679" y="3121532"/>
              <a:ext cx="4120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পার্কিং নিষেধ দ্বারা না বাচক বুঝানো হয়েছে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B04D07-CB40-4B8C-9586-32DB233F8052}"/>
              </a:ext>
            </a:extLst>
          </p:cNvPr>
          <p:cNvGrpSpPr/>
          <p:nvPr/>
        </p:nvGrpSpPr>
        <p:grpSpPr>
          <a:xfrm>
            <a:off x="1954763" y="2635858"/>
            <a:ext cx="6518646" cy="798395"/>
            <a:chOff x="3177533" y="5366493"/>
            <a:chExt cx="6518646" cy="798395"/>
          </a:xfrm>
        </p:grpSpPr>
        <p:sp>
          <p:nvSpPr>
            <p:cNvPr id="56" name="Arrow: Striped Right 55">
              <a:extLst>
                <a:ext uri="{FF2B5EF4-FFF2-40B4-BE49-F238E27FC236}">
                  <a16:creationId xmlns:a16="http://schemas.microsoft.com/office/drawing/2014/main" id="{5EE0EBDF-4C20-4604-8188-497094CD69AE}"/>
                </a:ext>
              </a:extLst>
            </p:cNvPr>
            <p:cNvSpPr/>
            <p:nvPr/>
          </p:nvSpPr>
          <p:spPr>
            <a:xfrm>
              <a:off x="3177533" y="5366493"/>
              <a:ext cx="6518646" cy="798395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3C3AB5-38BB-4DAD-8469-5CFAB5B9019E}"/>
                </a:ext>
              </a:extLst>
            </p:cNvPr>
            <p:cNvSpPr txBox="1"/>
            <p:nvPr/>
          </p:nvSpPr>
          <p:spPr>
            <a:xfrm>
              <a:off x="3250991" y="5521343"/>
              <a:ext cx="6445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চলার উপর ক্রস চিহ্ন দ্বারা না বাচক বুঝানো হয়েছে 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029A574-0F22-45EF-9DDB-0D6AE47B6927}"/>
              </a:ext>
            </a:extLst>
          </p:cNvPr>
          <p:cNvGrpSpPr/>
          <p:nvPr/>
        </p:nvGrpSpPr>
        <p:grpSpPr>
          <a:xfrm>
            <a:off x="3707489" y="2373906"/>
            <a:ext cx="5553142" cy="798395"/>
            <a:chOff x="2612305" y="4434481"/>
            <a:chExt cx="5553142" cy="798395"/>
          </a:xfrm>
        </p:grpSpPr>
        <p:sp>
          <p:nvSpPr>
            <p:cNvPr id="55" name="Arrow: Striped Right 54">
              <a:extLst>
                <a:ext uri="{FF2B5EF4-FFF2-40B4-BE49-F238E27FC236}">
                  <a16:creationId xmlns:a16="http://schemas.microsoft.com/office/drawing/2014/main" id="{C4D0A173-FD14-432A-9240-0C133FED8BB0}"/>
                </a:ext>
              </a:extLst>
            </p:cNvPr>
            <p:cNvSpPr/>
            <p:nvPr/>
          </p:nvSpPr>
          <p:spPr>
            <a:xfrm flipH="1">
              <a:off x="2612305" y="4434481"/>
              <a:ext cx="5058002" cy="798395"/>
            </a:xfrm>
            <a:prstGeom prst="striped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F99008-1FC5-481B-B4CA-3655CB477C89}"/>
                </a:ext>
              </a:extLst>
            </p:cNvPr>
            <p:cNvSpPr txBox="1"/>
            <p:nvPr/>
          </p:nvSpPr>
          <p:spPr>
            <a:xfrm>
              <a:off x="2715064" y="4572068"/>
              <a:ext cx="5450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চলার দ্বারা হ্যাঁ বাচক বুঝানো হয়েছে 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D9A2B2A-1C4D-4932-9F00-6F603C537087}"/>
              </a:ext>
            </a:extLst>
          </p:cNvPr>
          <p:cNvSpPr txBox="1"/>
          <p:nvPr/>
        </p:nvSpPr>
        <p:spPr>
          <a:xfrm>
            <a:off x="794315" y="1848105"/>
            <a:ext cx="10754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অতএব এখানে আরবিতে হ্যাঁ বাচক হল  </a:t>
            </a:r>
            <a:r>
              <a:rPr lang="ar-S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اَلْاِثْبَاتُ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,     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আর না বাচক হল</a:t>
            </a:r>
            <a:r>
              <a:rPr lang="ar-SA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اَلنَّفِىُّ</a:t>
            </a:r>
            <a:r>
              <a:rPr lang="bn-B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579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D2971-EDBE-403F-B523-91B484F5D55E}"/>
              </a:ext>
            </a:extLst>
          </p:cNvPr>
          <p:cNvSpPr txBox="1"/>
          <p:nvPr/>
        </p:nvSpPr>
        <p:spPr>
          <a:xfrm>
            <a:off x="628159" y="606401"/>
            <a:ext cx="1117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হল.................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5A72C-FB7C-454A-8A4F-6DB55BD1ED66}"/>
              </a:ext>
            </a:extLst>
          </p:cNvPr>
          <p:cNvSpPr txBox="1"/>
          <p:nvPr/>
        </p:nvSpPr>
        <p:spPr>
          <a:xfrm>
            <a:off x="945966" y="2644170"/>
            <a:ext cx="1053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(গ) </a:t>
            </a:r>
            <a:r>
              <a:rPr lang="ar-SA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اَلاِثْبَاتُ وَ النَّفِيُّ</a:t>
            </a:r>
            <a:r>
              <a:rPr lang="bn-BD" sz="48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ইতিবাচক ও নেতিবাচক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48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ar-SA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48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এর প্রকারভেদ।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85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0000"/>
            </a:gs>
            <a:gs pos="13000">
              <a:srgbClr val="00B0F0"/>
            </a:gs>
            <a:gs pos="93000">
              <a:srgbClr val="00B050"/>
            </a:gs>
            <a:gs pos="82000">
              <a:srgbClr val="FF0000"/>
            </a:gs>
            <a:gs pos="72000">
              <a:srgbClr val="00B0F0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F8DE3F-1903-464C-85E8-73C608556F2B}"/>
              </a:ext>
            </a:extLst>
          </p:cNvPr>
          <p:cNvSpPr txBox="1"/>
          <p:nvPr/>
        </p:nvSpPr>
        <p:spPr>
          <a:xfrm>
            <a:off x="4683760" y="463551"/>
            <a:ext cx="2990850" cy="1200329"/>
          </a:xfrm>
          <a:prstGeom prst="rect">
            <a:avLst/>
          </a:prstGeom>
          <a:gradFill>
            <a:gsLst>
              <a:gs pos="1361">
                <a:srgbClr val="FF0000"/>
              </a:gs>
              <a:gs pos="93197">
                <a:srgbClr val="FF0000"/>
              </a:gs>
              <a:gs pos="20000">
                <a:srgbClr val="00B050"/>
              </a:gs>
              <a:gs pos="64000">
                <a:srgbClr val="00B050"/>
              </a:gs>
            </a:gsLst>
            <a:lin ang="13200000" scaled="0"/>
          </a:gradFill>
        </p:spPr>
        <p:txBody>
          <a:bodyPr wrap="square">
            <a:spAutoFit/>
          </a:bodyPr>
          <a:lstStyle/>
          <a:p>
            <a:r>
              <a:rPr lang="en-US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72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CBDC9-60E5-432B-9506-3EEB29B12429}"/>
              </a:ext>
            </a:extLst>
          </p:cNvPr>
          <p:cNvSpPr txBox="1"/>
          <p:nvPr/>
        </p:nvSpPr>
        <p:spPr>
          <a:xfrm>
            <a:off x="425726" y="1995773"/>
            <a:ext cx="83513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1D61C-3008-4205-8776-E902499424EB}"/>
              </a:ext>
            </a:extLst>
          </p:cNvPr>
          <p:cNvSpPr txBox="1"/>
          <p:nvPr/>
        </p:nvSpPr>
        <p:spPr>
          <a:xfrm>
            <a:off x="1495425" y="3429000"/>
            <a:ext cx="10591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اَلاِثْبَاتُ وَ النَّفِيُّ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অর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থ কী তা বলতে পারবে 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اَلاِثْبَاتُ وَ النَّفِيُّ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 বর্ণনা করতে পারবে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203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F0000"/>
            </a:gs>
            <a:gs pos="75000">
              <a:srgbClr val="00B050"/>
            </a:gs>
            <a:gs pos="17000">
              <a:srgbClr val="FFFF00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39C8FA-06C6-49AF-A4E7-12EA407CADC4}"/>
              </a:ext>
            </a:extLst>
          </p:cNvPr>
          <p:cNvSpPr txBox="1"/>
          <p:nvPr/>
        </p:nvSpPr>
        <p:spPr>
          <a:xfrm>
            <a:off x="485775" y="644009"/>
            <a:ext cx="6562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َلاِثْبَاتُ وَ النَّفِيُّ</a:t>
            </a: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3600" u="sng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600" u="sng" dirty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ar-SA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3600" u="sng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প্রকারভেদঃ</a:t>
            </a: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F74C8-F8E9-4D1C-A179-3C9C157F903A}"/>
              </a:ext>
            </a:extLst>
          </p:cNvPr>
          <p:cNvSpPr txBox="1"/>
          <p:nvPr/>
        </p:nvSpPr>
        <p:spPr>
          <a:xfrm>
            <a:off x="419100" y="2143810"/>
            <a:ext cx="1049155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اَلاِثْبَاتُ وَ النَّفِيُّ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২ প্রকারঃ- যথা</a:t>
            </a:r>
          </a:p>
          <a:p>
            <a:endParaRPr lang="bn-BD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                                </a:t>
            </a:r>
            <a:r>
              <a:rPr lang="bn-BD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১।  </a:t>
            </a: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 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২।</a:t>
            </a: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اَلْفِعْلُ الْمَنْفِىُّ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8832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00B050"/>
            </a:gs>
            <a:gs pos="69000">
              <a:srgbClr val="FF0000"/>
            </a:gs>
            <a:gs pos="87000">
              <a:srgbClr val="00B050"/>
            </a:gs>
            <a:gs pos="10000">
              <a:srgbClr val="FFFF0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C0465-FDF0-4CF3-9F97-34BCC738817C}"/>
              </a:ext>
            </a:extLst>
          </p:cNvPr>
          <p:cNvSpPr txBox="1"/>
          <p:nvPr/>
        </p:nvSpPr>
        <p:spPr>
          <a:xfrm>
            <a:off x="457201" y="534412"/>
            <a:ext cx="10953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১।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পরিচয়ঃ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অর্থ- ক্রিয়া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الْمُثْبَتُ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অর্থ- ইতিবাচক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অতএব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EE4C6-FEF3-4A2D-B8EF-74ECE808D8EF}"/>
              </a:ext>
            </a:extLst>
          </p:cNvPr>
          <p:cNvSpPr txBox="1"/>
          <p:nvPr/>
        </p:nvSpPr>
        <p:spPr>
          <a:xfrm>
            <a:off x="457201" y="3429000"/>
            <a:ext cx="1128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অর্থঃ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যে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فِعْلْ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তথা ক্রিয়া দ্বারা কোনো কাজ হওয়া বা করার হ্যাঁ-বাচক অর্থ 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পাওয়া যায়, তাকে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اَلْفِعْلُ الْمُثْبَتُ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ক্রিয়া বলে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যেমন-  </a:t>
            </a:r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نَصَرَ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(সে সাহায্য করল),</a:t>
            </a:r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ضَحِكَ</a:t>
            </a:r>
            <a:r>
              <a:rPr lang="ar-SA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(সে হাসল) ইত্যাদি ।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সে সাহায্য করল এবং সে হাসল  উভয়টাই ইতিবাচক অর্থাৎ হ্যাঁ বাচক 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7ECC4A-2843-40FC-9053-5B6D71D9CEAE}"/>
              </a:ext>
            </a:extLst>
          </p:cNvPr>
          <p:cNvGrpSpPr/>
          <p:nvPr/>
        </p:nvGrpSpPr>
        <p:grpSpPr>
          <a:xfrm>
            <a:off x="960120" y="884774"/>
            <a:ext cx="3693160" cy="232826"/>
            <a:chOff x="8214360" y="838200"/>
            <a:chExt cx="2677160" cy="294640"/>
          </a:xfrm>
          <a:solidFill>
            <a:srgbClr val="FF0000"/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612DEF-AC48-4F8E-9C1A-304CDED6F993}"/>
                </a:ext>
              </a:extLst>
            </p:cNvPr>
            <p:cNvCxnSpPr/>
            <p:nvPr/>
          </p:nvCxnSpPr>
          <p:spPr>
            <a:xfrm>
              <a:off x="8270240" y="985520"/>
              <a:ext cx="2621280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A3EB7-BB6E-4687-B40D-975DD82AD6F6}"/>
                </a:ext>
              </a:extLst>
            </p:cNvPr>
            <p:cNvSpPr/>
            <p:nvPr/>
          </p:nvSpPr>
          <p:spPr>
            <a:xfrm>
              <a:off x="8214360" y="838200"/>
              <a:ext cx="111760" cy="2946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0910A2-7603-439C-BD10-66FF484F7AE8}"/>
                </a:ext>
              </a:extLst>
            </p:cNvPr>
            <p:cNvSpPr/>
            <p:nvPr/>
          </p:nvSpPr>
          <p:spPr>
            <a:xfrm>
              <a:off x="10779760" y="838200"/>
              <a:ext cx="111760" cy="2946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1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550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Century Gothic</vt:lpstr>
      <vt:lpstr>Garamond</vt:lpstr>
      <vt:lpstr>NikoshBAN</vt:lpstr>
      <vt:lpstr>Times New Roman</vt:lpstr>
      <vt:lpstr>1_Savon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113</cp:revision>
  <dcterms:created xsi:type="dcterms:W3CDTF">2020-09-12T06:30:24Z</dcterms:created>
  <dcterms:modified xsi:type="dcterms:W3CDTF">2020-09-20T11:31:40Z</dcterms:modified>
</cp:coreProperties>
</file>