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338" r:id="rId2"/>
    <p:sldId id="340" r:id="rId3"/>
    <p:sldId id="322" r:id="rId4"/>
    <p:sldId id="337" r:id="rId5"/>
    <p:sldId id="326" r:id="rId6"/>
    <p:sldId id="327" r:id="rId7"/>
    <p:sldId id="296" r:id="rId8"/>
    <p:sldId id="328" r:id="rId9"/>
    <p:sldId id="329" r:id="rId10"/>
    <p:sldId id="316" r:id="rId11"/>
    <p:sldId id="319" r:id="rId12"/>
    <p:sldId id="317" r:id="rId13"/>
    <p:sldId id="320" r:id="rId14"/>
    <p:sldId id="330" r:id="rId15"/>
    <p:sldId id="331" r:id="rId16"/>
    <p:sldId id="332" r:id="rId17"/>
    <p:sldId id="333" r:id="rId18"/>
    <p:sldId id="334" r:id="rId19"/>
    <p:sldId id="307" r:id="rId20"/>
    <p:sldId id="335" r:id="rId21"/>
    <p:sldId id="314" r:id="rId22"/>
    <p:sldId id="33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782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120D5-B6FB-4E92-BB8D-8FEF81EEBD32}" type="datetime4">
              <a:rPr lang="en-US" smtClean="0"/>
              <a:t>September 20,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1E25D-0798-4A67-B258-5DBD2BCDCE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394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845EB-3CC4-41CA-BEC0-6D16E38A009B}" type="datetime4">
              <a:rPr lang="en-US" smtClean="0"/>
              <a:t>September 20,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1B8D3-D03A-4C5A-BB9E-94959BC725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689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E12CB-A9FF-40A8-BA4C-463149E52D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7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5C27D17-E4F2-4C4E-A3BA-AF27CEE480E4}" type="datetime4">
              <a:rPr lang="en-US" smtClean="0"/>
              <a:t>September 20,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61B8D3-D03A-4C5A-BB9E-94959BC7259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6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DC00C-4077-4B70-AA3A-4E9050CEF650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85144-0F76-4E80-B343-666B86D11987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1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D19C-2502-43D3-9A75-56121674CDA7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9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4601-E35A-4FBE-A11B-41DEF4F77A2C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0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DD857-A158-4929-AFB5-F6E32E05DD93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65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D267-86AA-45D0-986E-8CF9F9A0A70D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25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DAAC-DF4E-4126-A088-2FBB93316573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5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24C61-4463-424D-8DBA-7680A20B49A1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0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6C7A-C1DE-4B4B-BE99-1C8CE40EE44B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5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A5A5-1443-4663-B194-74968BB64733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3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F61AE-8887-4398-8B9C-B3C1B1B3CFCA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1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B0122-9B68-4D12-8906-E693748D7008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0C065-468A-41C8-950F-3D7761544D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1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5420"/>
            <a:ext cx="8811490" cy="67214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6982" y="381001"/>
            <a:ext cx="8285018" cy="311034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9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3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4116B-988E-42F5-8664-9732D5D67A69}" type="datetime1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929-1ED1-4EEB-A548-1201DA6364FB}" type="slidenum">
              <a:rPr lang="en-US" smtClean="0"/>
              <a:t>1</a:t>
            </a:fld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12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52400" y="152400"/>
            <a:ext cx="88392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পি</a:t>
            </a:r>
            <a:r>
              <a:rPr lang="bn-IN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মিডের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bn-IN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US" sz="3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" name="Picture 62" descr="Heptagonal_pyramid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263" y="881464"/>
            <a:ext cx="1830078" cy="1735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6027" y="949611"/>
                <a:ext cx="6324600" cy="5621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বহুভূজের বাহুর সংখ্যা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প্রতিটি বাহুর দৈর্ঘ্য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হলে,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 জানি, </a:t>
                </a:r>
              </a:p>
              <a:p>
                <a:r>
                  <a:rPr lang="bn-IN" sz="2400" dirty="0"/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সুষম বহুভূজের ক্ষেত্রফল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Cot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সমবাহু ত্রিভুজের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Cot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একক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Calibri" panose="020F0502020204030204" pitchFamily="34" charset="0"/>
                  </a:rPr>
                  <a:t>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bn-IN" sz="24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400" dirty="0" smtClean="0"/>
                  <a:t>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/>
                  <a:t>       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 smtClean="0"/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সুষম ষড়ভুজের ক্ষেত্রফল </a:t>
                </a:r>
                <a:r>
                  <a:rPr lang="bn-IN" sz="2400" dirty="0"/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Cot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180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/>
                  <a:t> 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একক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 smtClean="0"/>
                  <a:t>                                                </a:t>
                </a:r>
              </a:p>
              <a:p>
                <a:r>
                  <a:rPr lang="en-US" sz="2400" dirty="0" smtClean="0"/>
                  <a:t>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×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400" dirty="0" smtClean="0"/>
                  <a:t> 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একক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                                = 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27" y="949611"/>
                <a:ext cx="6324600" cy="5621219"/>
              </a:xfrm>
              <a:prstGeom prst="rect">
                <a:avLst/>
              </a:prstGeom>
              <a:blipFill>
                <a:blip r:embed="rId3"/>
                <a:stretch>
                  <a:fillRect l="-1543" t="-868" b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0086-C8E0-4F50-9455-47CD28167690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0499" y="206514"/>
            <a:ext cx="8763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782D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 err="1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n w="11430"/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ln w="11430"/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799" y="2765837"/>
            <a:ext cx="861060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  <a:r>
              <a:rPr lang="en-US" sz="2800" dirty="0" smtClean="0"/>
              <a:t>cm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বাহুবিশিস্ট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ষড়ভুজের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" y="374398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28800" y="3886200"/>
                <a:ext cx="6096000" cy="290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দেওয়া আছে, সুষম ষড়ভূজের প্রতিটি বাহুর দৈর্ঘ্য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en-US" sz="2400" dirty="0" smtClean="0">
                    <a:cs typeface="NikoshBAN" pitchFamily="2" charset="0"/>
                  </a:rPr>
                  <a:t>=5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সে.মি.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আমরা জানি,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ষড়ভুজের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সে.মি.</a:t>
                </a:r>
              </a:p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bn-I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bn-I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পিরামিডের ভূমির ক্ষেত্রফল=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×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সে.মি.</a:t>
                </a:r>
              </a:p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   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732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25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সে.মি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=</a:t>
                </a:r>
                <a:r>
                  <a:rPr lang="en-US" sz="2400" dirty="0" smtClean="0">
                    <a:cs typeface="NikoshBAN" panose="02000000000000000000" pitchFamily="2" charset="0"/>
                  </a:rPr>
                  <a:t> 64.95 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 সে.মি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  <a:endParaRPr lang="bn-IN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86200"/>
                <a:ext cx="6096000" cy="2902974"/>
              </a:xfrm>
              <a:prstGeom prst="rect">
                <a:avLst/>
              </a:prstGeom>
              <a:blipFill>
                <a:blip r:embed="rId2"/>
                <a:stretch>
                  <a:fillRect l="-1500" t="-2101" r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3715103" y="1154090"/>
            <a:ext cx="1713793" cy="1619993"/>
            <a:chOff x="6934200" y="2667000"/>
            <a:chExt cx="1713793" cy="1619993"/>
          </a:xfrm>
        </p:grpSpPr>
        <p:pic>
          <p:nvPicPr>
            <p:cNvPr id="25" name="Picture 24" descr="Heptagonal_pyramid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4200" y="2667000"/>
              <a:ext cx="1713793" cy="13716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 rot="596266">
              <a:off x="7136075" y="3917661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5cm</a:t>
              </a:r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368C5-17DC-473F-80B4-E1E5D4A4252E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1" animBg="1"/>
      <p:bldP spid="24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7818" y="206499"/>
            <a:ext cx="8763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মিডের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পার্শ্বতলের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হেলানো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Pyramid 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2057400" cy="258190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015" y="196775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194534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263026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</a:t>
            </a:r>
            <a:endParaRPr lang="en-US" sz="3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Arc 22"/>
          <p:cNvSpPr/>
          <p:nvPr/>
        </p:nvSpPr>
        <p:spPr>
          <a:xfrm>
            <a:off x="475130" y="2819400"/>
            <a:ext cx="381000" cy="533400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87510" y="262039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90</a:t>
            </a:r>
            <a:r>
              <a:rPr lang="en-US" b="1" baseline="30000" dirty="0" smtClean="0"/>
              <a:t>0</a:t>
            </a:r>
            <a:endParaRPr lang="en-US" b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802340" y="3200400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en-US" sz="3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2779" y="3152007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</a:t>
            </a:r>
            <a:endParaRPr lang="en-U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-762000" y="3124200"/>
            <a:ext cx="381000" cy="685797"/>
            <a:chOff x="1178860" y="4343400"/>
            <a:chExt cx="421340" cy="639091"/>
          </a:xfrm>
        </p:grpSpPr>
        <p:sp>
          <p:nvSpPr>
            <p:cNvPr id="45" name="Rectangle 44"/>
            <p:cNvSpPr/>
            <p:nvPr/>
          </p:nvSpPr>
          <p:spPr>
            <a:xfrm>
              <a:off x="1219200" y="45720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78860" y="4343400"/>
              <a:ext cx="421340" cy="639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a</a:t>
              </a:r>
              <a:endParaRPr lang="en-US" sz="4000" b="1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573310" y="233979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en-US" sz="3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453488" y="1054171"/>
                <a:ext cx="6720646" cy="493878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পিরামিডের উচ্চতা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h, </a:t>
                </a: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ভূমিক্ষেত্রের অন্তবৃত্তের ব্যাসার্ধ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 হেলানো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l </a:t>
                </a:r>
                <a:r>
                  <a:rPr lang="bn-IN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হলে,</a:t>
                </a:r>
                <a:r>
                  <a:rPr lang="en-US" sz="2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l=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b="1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হবে,</a:t>
                </a:r>
              </a:p>
              <a:p>
                <a:pPr algn="ctr"/>
                <a:r>
                  <a:rPr lang="bn-IN" sz="2400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যখন-</a:t>
                </a:r>
              </a:p>
              <a:p>
                <a:pPr algn="ctr"/>
                <a:endParaRPr lang="bn-IN" sz="240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IN" sz="2400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IN" sz="240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IN" sz="2400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IN" sz="240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IN" sz="2400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IN" sz="2400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IN" sz="240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IN" sz="2400" dirty="0" smtClean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IN" sz="240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488" y="1054171"/>
                <a:ext cx="6720646" cy="4938788"/>
              </a:xfrm>
              <a:prstGeom prst="rect">
                <a:avLst/>
              </a:prstGeom>
              <a:blipFill>
                <a:blip r:embed="rId4"/>
                <a:stretch>
                  <a:fillRect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783572" y="2339459"/>
                <a:ext cx="6339646" cy="172188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পি</a:t>
                </a:r>
                <a:r>
                  <a:rPr lang="bn-IN" sz="2400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রা</a:t>
                </a:r>
                <a:r>
                  <a:rPr lang="en-US" sz="2400" dirty="0" err="1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মিডের</a:t>
                </a:r>
                <a:r>
                  <a:rPr lang="en-US" sz="2400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ভূমিস্থ</a:t>
                </a:r>
                <a:r>
                  <a:rPr lang="en-US" sz="2400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প্রতিটি</a:t>
                </a:r>
                <a:r>
                  <a:rPr lang="en-US" sz="2400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sz="2400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সমদ্বিবাহু</a:t>
                </a:r>
                <a:r>
                  <a:rPr lang="bn-IN" sz="2400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এবং</a:t>
                </a:r>
                <a:r>
                  <a:rPr lang="bn-IN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bn-IN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সমান বাহুর দৈর্ঘ্য </a:t>
                </a:r>
                <a:r>
                  <a:rPr lang="en-US" sz="2400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IN" sz="2400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একক,অপর বাহুর দৈর্ঘ্য </a:t>
                </a:r>
                <a:r>
                  <a:rPr lang="en-US" sz="2400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b</a:t>
                </a:r>
                <a:r>
                  <a:rPr lang="bn-IN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একক হলে,পিরামিডের ভূমির কেন্দ্র থেকে প্রতি বাহুর লম্ব দূরত্ব</a:t>
                </a:r>
                <a:r>
                  <a:rPr lang="bn-IN" sz="2400" b="1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algn="ctr"/>
                <a:r>
                  <a:rPr lang="en-US" sz="2400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r</a:t>
                </a:r>
                <a:r>
                  <a:rPr lang="en-US" sz="2400" b="1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240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1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dirty="0" smtClean="0">
                            <a:ln w="1905"/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 dirty="0" smtClean="0">
                                <a:ln w="1905"/>
                                <a:solidFill>
                                  <a:schemeClr val="tx1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0" dirty="0" smtClean="0">
                                <a:ln w="1905"/>
                                <a:solidFill>
                                  <a:schemeClr val="tx1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4</m:t>
                            </m:r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n w="1905"/>
                                <a:solidFill>
                                  <a:schemeClr val="tx1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a</m:t>
                            </m:r>
                          </m:e>
                          <m:sup>
                            <m:r>
                              <a:rPr lang="en-US" sz="2400" b="0" i="0" dirty="0" smtClean="0">
                                <a:ln w="1905"/>
                                <a:solidFill>
                                  <a:schemeClr val="tx1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0" dirty="0" smtClean="0">
                            <a:ln w="1905"/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 dirty="0" smtClean="0">
                                <a:ln w="1905"/>
                                <a:solidFill>
                                  <a:schemeClr val="tx1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n w="1905"/>
                                <a:solidFill>
                                  <a:schemeClr val="tx1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b</m:t>
                            </m:r>
                          </m:e>
                          <m:sup>
                            <m:r>
                              <a:rPr lang="en-US" sz="2400" b="0" i="0" dirty="0" smtClean="0">
                                <a:ln w="1905"/>
                                <a:solidFill>
                                  <a:schemeClr val="tx1"/>
                                </a:solidFill>
                                <a:effectLst>
                                  <a:innerShdw blurRad="69850" dist="43180" dir="5400000">
                                    <a:srgbClr val="000000">
                                      <a:alpha val="65000"/>
                                    </a:srgbClr>
                                  </a:innerShdw>
                                </a:effectLst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b="1" dirty="0" smtClean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একক</a:t>
                </a:r>
                <a:endParaRPr lang="en-US" sz="2400" dirty="0">
                  <a:ln w="1905"/>
                  <a:solidFill>
                    <a:schemeClr val="tx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572" y="2339459"/>
                <a:ext cx="6339646" cy="1721882"/>
              </a:xfrm>
              <a:prstGeom prst="rect">
                <a:avLst/>
              </a:prstGeom>
              <a:blipFill>
                <a:blip r:embed="rId5"/>
                <a:stretch>
                  <a:fillRect t="-2837" r="-192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170685" y="4431155"/>
                <a:ext cx="5471370" cy="14185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পি</a:t>
                </a:r>
                <a:r>
                  <a:rPr lang="bn-IN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রা</a:t>
                </a:r>
                <a:r>
                  <a:rPr lang="en-US" sz="24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মিডের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ভূমিস্থ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প্রতিটি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ত্রিভুজ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সমবাহু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সমান</a:t>
                </a:r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bn-IN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সমান বাহুর দৈর্ঘ্য </a:t>
                </a:r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IN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একক </a:t>
                </a:r>
                <a:r>
                  <a:rPr lang="en-US" sz="24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পি</a:t>
                </a:r>
                <a:r>
                  <a:rPr lang="bn-IN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রা</a:t>
                </a:r>
                <a:r>
                  <a:rPr lang="en-US" sz="24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মিডের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ভূমির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কেন্দ্র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বাহুর</a:t>
                </a:r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দূরত্ব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bn-IN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n w="1905"/>
                    <a:latin typeface="NikoshBAN" pitchFamily="2" charset="0"/>
                    <a:cs typeface="NikoshBAN" pitchFamily="2" charset="0"/>
                  </a:rPr>
                  <a:t>a </a:t>
                </a:r>
                <a:r>
                  <a:rPr lang="bn-IN" sz="2400" dirty="0" smtClean="0">
                    <a:ln w="1905"/>
                    <a:latin typeface="NikoshBAN" pitchFamily="2" charset="0"/>
                    <a:cs typeface="NikoshBAN" pitchFamily="2" charset="0"/>
                  </a:rPr>
                  <a:t>একক</a:t>
                </a:r>
                <a:endParaRPr lang="en-US" sz="2400" dirty="0">
                  <a:ln w="1905"/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685" y="4431155"/>
                <a:ext cx="5471370" cy="1418530"/>
              </a:xfrm>
              <a:prstGeom prst="rect">
                <a:avLst/>
              </a:prstGeom>
              <a:blipFill>
                <a:blip r:embed="rId6"/>
                <a:stretch>
                  <a:fillRect l="-1225" t="-3433" b="-4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BD21-C864-4519-BEF9-05552C1E9CC6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1" name="Frame 2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412 L 0.29288 -0.0141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200"/>
                            </p:stCondLst>
                            <p:childTnLst>
                              <p:par>
                                <p:cTn id="7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600"/>
                            </p:stCondLst>
                            <p:childTnLst>
                              <p:par>
                                <p:cTn id="7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9" grpId="0"/>
      <p:bldP spid="23" grpId="0" animBg="1"/>
      <p:bldP spid="24" grpId="0"/>
      <p:bldP spid="25" grpId="0"/>
      <p:bldP spid="22" grpId="0"/>
      <p:bldP spid="4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93964" y="199544"/>
            <a:ext cx="8788099" cy="646331"/>
          </a:xfrm>
          <a:prstGeom prst="rect">
            <a:avLst/>
          </a:prstGeom>
          <a:solidFill>
            <a:srgbClr val="00B050"/>
          </a:solidFill>
          <a:ln w="28575"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36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1002262"/>
            <a:ext cx="86868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5cm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বাহুবিশিষ্ট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ষড়ভুজের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cs typeface="NikoshBAN" pitchFamily="2" charset="0"/>
              </a:rPr>
              <a:t>8cm</a:t>
            </a:r>
            <a:r>
              <a:rPr lang="bn-IN" sz="2800" dirty="0" smtClean="0">
                <a:cs typeface="NikoshBAN" pitchFamily="2" charset="0"/>
              </a:rPr>
              <a:t> </a:t>
            </a:r>
            <a:r>
              <a:rPr lang="en-US" sz="2800" dirty="0" err="1" smtClean="0">
                <a:cs typeface="NikoshBAN" pitchFamily="2" charset="0"/>
              </a:rPr>
              <a:t>পি</a:t>
            </a:r>
            <a:r>
              <a:rPr lang="bn-IN" sz="2800" dirty="0" smtClean="0">
                <a:cs typeface="NikoshBAN" pitchFamily="2" charset="0"/>
              </a:rPr>
              <a:t>রা</a:t>
            </a:r>
            <a:r>
              <a:rPr lang="en-US" sz="2800" dirty="0" err="1" smtClean="0">
                <a:cs typeface="NikoshBAN" pitchFamily="2" charset="0"/>
              </a:rPr>
              <a:t>মিডের</a:t>
            </a:r>
            <a:r>
              <a:rPr lang="en-US" sz="2800" dirty="0" smtClean="0">
                <a:cs typeface="NikoshBAN" pitchFamily="2" charset="0"/>
              </a:rPr>
              <a:t> </a:t>
            </a:r>
            <a:r>
              <a:rPr lang="en-US" sz="2800" dirty="0" err="1" smtClean="0">
                <a:cs typeface="NikoshBAN" pitchFamily="2" charset="0"/>
              </a:rPr>
              <a:t>পা</a:t>
            </a:r>
            <a:r>
              <a:rPr lang="bn-IN" sz="2800" dirty="0" smtClean="0">
                <a:cs typeface="NikoshBAN" pitchFamily="2" charset="0"/>
              </a:rPr>
              <a:t>র্শ্বতলের</a:t>
            </a:r>
            <a:r>
              <a:rPr lang="en-US" sz="2800" dirty="0" smtClean="0">
                <a:cs typeface="NikoshBAN" pitchFamily="2" charset="0"/>
              </a:rPr>
              <a:t> </a:t>
            </a:r>
            <a:r>
              <a:rPr lang="en-US" sz="2800" dirty="0" err="1" smtClean="0">
                <a:cs typeface="NikoshBAN" pitchFamily="2" charset="0"/>
              </a:rPr>
              <a:t>হেলানো</a:t>
            </a:r>
            <a:r>
              <a:rPr lang="en-US" sz="2800" dirty="0" smtClean="0">
                <a:cs typeface="NikoshBAN" pitchFamily="2" charset="0"/>
              </a:rPr>
              <a:t> </a:t>
            </a:r>
            <a:r>
              <a:rPr lang="en-US" sz="2800" dirty="0" err="1" smtClean="0">
                <a:cs typeface="NikoshBAN" pitchFamily="2" charset="0"/>
              </a:rPr>
              <a:t>উচ্চতা</a:t>
            </a:r>
            <a:r>
              <a:rPr lang="en-US" sz="2800" dirty="0" smtClean="0"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66473" y="2145706"/>
                <a:ext cx="7850226" cy="379129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bn-IN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দেওয়া আছে, সুষম ষড়ভূজের বাহূর দৈর্ঘ্য 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a=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5cm</a:t>
                </a:r>
                <a:r>
                  <a:rPr lang="bn-IN" sz="2400" dirty="0" smtClean="0"/>
                  <a:t> </a:t>
                </a:r>
                <a:r>
                  <a:rPr lang="bn-IN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এবং উচ্চতা 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h=</a:t>
                </a:r>
                <a:r>
                  <a:rPr lang="en-US" sz="2400" dirty="0">
                    <a:cs typeface="NikoshBAN" pitchFamily="2" charset="0"/>
                  </a:rPr>
                  <a:t> 8cm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24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cap="none" spc="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পি</a:t>
                </a:r>
                <a:r>
                  <a:rPr lang="bn-IN" sz="2400" cap="none" spc="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রা</a:t>
                </a:r>
                <a:r>
                  <a:rPr lang="en-US" sz="2400" cap="none" spc="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মিডের</a:t>
                </a:r>
                <a:r>
                  <a:rPr lang="en-US" sz="2400" cap="none" spc="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cap="none" spc="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ভূমির</a:t>
                </a:r>
                <a:r>
                  <a:rPr lang="en-US" sz="2400" cap="none" spc="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cap="none" spc="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কেন্দ্র</a:t>
                </a:r>
                <a:r>
                  <a:rPr lang="en-US" sz="2400" cap="none" spc="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cap="none" spc="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2400" cap="none" spc="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cap="none" spc="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sz="2400" cap="none" spc="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cap="none" spc="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বাহুর</a:t>
                </a:r>
                <a:r>
                  <a:rPr lang="en-US" sz="2400" cap="none" spc="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cap="none" spc="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400" cap="none" spc="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cap="none" spc="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দূরত্ব</a:t>
                </a:r>
                <a:r>
                  <a:rPr lang="en-US" sz="24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algn="ctr"/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n w="1905"/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IN" sz="2400" dirty="0">
                    <a:ln w="1905"/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>
                            <a:ln w="1905"/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n w="1905"/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2400" i="1">
                            <a:ln w="1905"/>
                            <a:latin typeface="Cambria Math" panose="02040503050406030204" pitchFamily="18" charset="0"/>
                            <a:cs typeface="NikoshBAN" pitchFamily="2" charset="0"/>
                          </a:rPr>
                          <m:t>.</m:t>
                        </m:r>
                        <m:r>
                          <a:rPr lang="en-US" sz="2400" i="1">
                            <a:ln w="1905"/>
                            <a:latin typeface="Cambria Math" panose="02040503050406030204" pitchFamily="18" charset="0"/>
                            <a:cs typeface="NikoshBAN" pitchFamily="2" charset="0"/>
                          </a:rPr>
                          <m:t>732</m:t>
                        </m:r>
                      </m:num>
                      <m:den>
                        <m:r>
                          <a:rPr lang="en-US" sz="2400" i="1">
                            <a:ln w="1905"/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cm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পি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রা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মিডের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পা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র্শ্বতলের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হেলানো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latin typeface="NikoshBAN" pitchFamily="2" charset="0"/>
                    <a:cs typeface="NikoshBAN" pitchFamily="2" charset="0"/>
                  </a:rPr>
                  <a:t>উচ্চতা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, l=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dirty="0" smtClean="0"/>
                  <a:t>                                             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33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cm</a:t>
                </a:r>
              </a:p>
              <a:p>
                <a:pPr algn="ctr"/>
                <a:r>
                  <a:rPr lang="en-US" sz="2400" dirty="0" smtClean="0"/>
                  <a:t>                                                                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7489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cm</a:t>
                </a:r>
              </a:p>
              <a:p>
                <a:pPr algn="ctr"/>
                <a:r>
                  <a:rPr lang="en-US" sz="2400" dirty="0" smtClean="0">
                    <a:ea typeface="Cambria Math" panose="02040503050406030204" pitchFamily="18" charset="0"/>
                  </a:rPr>
                  <a:t>                                                        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7489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cm</a:t>
                </a: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                                                                      =</a:t>
                </a:r>
                <a:r>
                  <a:rPr lang="en-US" sz="2400" dirty="0">
                    <a:ea typeface="Cambria Math" panose="02040503050406030204" pitchFamily="18" charset="0"/>
                  </a:rPr>
                  <a:t>9.0966 cm</a:t>
                </a: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                                                                      =</a:t>
                </a:r>
                <a:r>
                  <a:rPr lang="en-US" sz="2400" dirty="0">
                    <a:ea typeface="Cambria Math" panose="02040503050406030204" pitchFamily="18" charset="0"/>
                  </a:rPr>
                  <a:t>9.10 cm </a:t>
                </a:r>
                <a:r>
                  <a:rPr lang="en-US" sz="24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(</a:t>
                </a:r>
                <a:r>
                  <a:rPr lang="bn-IN" sz="2400" dirty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প্রায়</a:t>
                </a:r>
                <a:r>
                  <a:rPr lang="bn-IN" sz="24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)</a:t>
                </a:r>
                <a:endParaRPr lang="en-US" sz="2400" dirty="0"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473" y="2145706"/>
                <a:ext cx="7850226" cy="3791294"/>
              </a:xfrm>
              <a:prstGeom prst="rect">
                <a:avLst/>
              </a:prstGeom>
              <a:blipFill>
                <a:blip r:embed="rId2"/>
                <a:stretch>
                  <a:fillRect t="-1768" b="-2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F0AD1-8412-40EC-B1D7-437CF698BFEF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393" y="2112757"/>
            <a:ext cx="1170513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61"/>
          <p:cNvGrpSpPr/>
          <p:nvPr/>
        </p:nvGrpSpPr>
        <p:grpSpPr>
          <a:xfrm>
            <a:off x="1780674" y="1104277"/>
            <a:ext cx="1877704" cy="2019923"/>
            <a:chOff x="4419600" y="609600"/>
            <a:chExt cx="1877704" cy="2019923"/>
          </a:xfrm>
        </p:grpSpPr>
        <p:sp>
          <p:nvSpPr>
            <p:cNvPr id="34" name="Isosceles Triangle 33"/>
            <p:cNvSpPr/>
            <p:nvPr/>
          </p:nvSpPr>
          <p:spPr>
            <a:xfrm>
              <a:off x="4420729" y="614721"/>
              <a:ext cx="1439848" cy="2007421"/>
            </a:xfrm>
            <a:prstGeom prst="triangle">
              <a:avLst>
                <a:gd name="adj" fmla="val 61596"/>
              </a:avLst>
            </a:prstGeom>
            <a:solidFill>
              <a:schemeClr val="tx2">
                <a:lumMod val="60000"/>
                <a:lumOff val="40000"/>
                <a:alpha val="72000"/>
              </a:schemeClr>
            </a:solidFill>
            <a:ln w="57150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 rot="10800000">
              <a:off x="5294193" y="614580"/>
              <a:ext cx="1003111" cy="2007562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4BCFE">
                    <a:shade val="30000"/>
                    <a:satMod val="115000"/>
                  </a:srgbClr>
                </a:gs>
                <a:gs pos="50000">
                  <a:srgbClr val="74BCFE">
                    <a:shade val="67500"/>
                    <a:satMod val="115000"/>
                  </a:srgbClr>
                </a:gs>
                <a:gs pos="100000">
                  <a:srgbClr val="74BCFE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9525">
              <a:solidFill>
                <a:srgbClr val="2D32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 rot="10800000">
              <a:off x="4419600" y="629340"/>
              <a:ext cx="893928" cy="2000183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23000"/>
              </a:schemeClr>
            </a:solidFill>
            <a:ln w="9525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4891243" y="609600"/>
              <a:ext cx="1371600" cy="1506531"/>
            </a:xfrm>
            <a:prstGeom prst="triangle">
              <a:avLst>
                <a:gd name="adj" fmla="val 30906"/>
              </a:avLst>
            </a:prstGeom>
            <a:solidFill>
              <a:schemeClr val="tx2">
                <a:lumMod val="60000"/>
                <a:lumOff val="40000"/>
                <a:alpha val="59000"/>
              </a:schemeClr>
            </a:solidFill>
            <a:ln w="952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Cube 39"/>
          <p:cNvSpPr/>
          <p:nvPr/>
        </p:nvSpPr>
        <p:spPr>
          <a:xfrm>
            <a:off x="1780673" y="823118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3954450" y="1104277"/>
            <a:ext cx="50070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এখানে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আয়তাকার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এবংপিরামিডের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ভূমির ক্ষেত্রফল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উচ্চতা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46720" y="2158744"/>
            <a:ext cx="501473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কিন্তু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সমান নয়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2739-30BD-496C-81C4-9671E771C459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3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4.07407E-6 C -0.00139 0.00024 -0.00243 0.00047 -0.00313 0.00186 C -0.00434 0.00348 -0.00486 0.00695 -0.00608 0.00857 C -0.00747 0.01088 -0.01146 0.01297 -0.01146 0.0132 C -0.0165 0.0213 -0.02136 0.02199 -0.02709 0.02662 C -0.03299 0.03149 -0.0382 0.04005 -0.04358 0.04676 C -0.04584 0.04954 -0.0533 0.05602 -0.05469 0.05811 C -0.05868 0.06505 -0.06424 0.06505 -0.06823 0.07176 C -0.07032 0.07477 -0.07205 0.07778 -0.07396 0.08079 C -0.07483 0.08218 -0.07657 0.08542 -0.07657 0.08565 C -0.08091 0.10047 -0.07605 0.08565 -0.08143 0.09445 C -0.08247 0.09607 -0.08299 0.09931 -0.08403 0.10116 C -0.08594 0.10463 -0.08959 0.11019 -0.08959 0.11042 C -0.09184 0.1176 -0.09844 0.13172 -0.10243 0.13496 C -0.10591 0.14375 -0.10938 0.15255 -0.11268 0.16204 C -0.11389 0.16644 -0.11511 0.1713 -0.11632 0.1757 C -0.11684 0.17801 -0.11806 0.18218 -0.11806 0.18241 C -0.1191 0.19005 -0.12032 0.19561 -0.1217 0.20255 C -0.12379 0.21436 -0.12466 0.22709 -0.12622 0.23889 C -0.12934 0.26088 -0.13403 0.28519 -0.13907 0.3044 C -0.14115 0.32871 -0.14167 0.35139 -0.13907 0.37639 C -0.13959 0.39074 -0.14028 0.42014 -0.14098 0.43542 C -0.14132 0.44121 -0.14167 0.45348 -0.14167 0.45371 " pathEditMode="relative" rAng="0" ptsTypes="AAAAAAAAAAAAAAAAAAAAA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12795 -3.33333E-6 C 0.18541 -3.33333E-6 0.25607 0.11991 0.25607 0.21806 L 0.25607 0.43611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22"/>
          <p:cNvSpPr>
            <a:spLocks/>
          </p:cNvSpPr>
          <p:nvPr/>
        </p:nvSpPr>
        <p:spPr bwMode="auto">
          <a:xfrm flipH="1">
            <a:off x="-1" y="2209800"/>
            <a:ext cx="1347537" cy="479425"/>
          </a:xfrm>
          <a:custGeom>
            <a:avLst/>
            <a:gdLst/>
            <a:ahLst/>
            <a:cxnLst>
              <a:cxn ang="0">
                <a:pos x="624" y="0"/>
              </a:cxn>
              <a:cxn ang="0">
                <a:pos x="0" y="0"/>
              </a:cxn>
              <a:cxn ang="0">
                <a:pos x="0" y="288"/>
              </a:cxn>
            </a:cxnLst>
            <a:rect l="0" t="0" r="r" b="b"/>
            <a:pathLst>
              <a:path w="624" h="288">
                <a:moveTo>
                  <a:pt x="624" y="0"/>
                </a:moveTo>
                <a:lnTo>
                  <a:pt x="0" y="0"/>
                </a:lnTo>
                <a:lnTo>
                  <a:pt x="0" y="288"/>
                </a:ln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Cube 62"/>
          <p:cNvSpPr/>
          <p:nvPr/>
        </p:nvSpPr>
        <p:spPr>
          <a:xfrm>
            <a:off x="364956" y="3962400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ube 64"/>
          <p:cNvSpPr/>
          <p:nvPr/>
        </p:nvSpPr>
        <p:spPr>
          <a:xfrm>
            <a:off x="364956" y="3962400"/>
            <a:ext cx="1921044" cy="22860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 rot="10800000">
            <a:off x="1143000" y="2703597"/>
            <a:ext cx="381000" cy="14255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" name="Line 28"/>
          <p:cNvSpPr>
            <a:spLocks noChangeShapeType="1"/>
          </p:cNvSpPr>
          <p:nvPr/>
        </p:nvSpPr>
        <p:spPr bwMode="auto">
          <a:xfrm>
            <a:off x="1143000" y="1912186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B091-DD92-4050-82BE-12BD629CDE40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2" name="Frame 3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1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5" grpId="0" animBg="1"/>
      <p:bldP spid="50" grpId="0" animBg="1"/>
      <p:bldP spid="60" grpId="0" animBg="1"/>
      <p:bldP spid="6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be 56"/>
          <p:cNvSpPr/>
          <p:nvPr/>
        </p:nvSpPr>
        <p:spPr>
          <a:xfrm>
            <a:off x="381000" y="4006515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20"/>
          <p:cNvGrpSpPr/>
          <p:nvPr/>
        </p:nvGrpSpPr>
        <p:grpSpPr>
          <a:xfrm>
            <a:off x="2743200" y="3733800"/>
            <a:ext cx="1877704" cy="1867523"/>
            <a:chOff x="3581400" y="3657600"/>
            <a:chExt cx="1877704" cy="1867523"/>
          </a:xfrm>
        </p:grpSpPr>
        <p:sp>
          <p:nvSpPr>
            <p:cNvPr id="16" name="Isosceles Triangle 15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" name="Cube 64"/>
          <p:cNvSpPr/>
          <p:nvPr/>
        </p:nvSpPr>
        <p:spPr>
          <a:xfrm>
            <a:off x="405063" y="3986463"/>
            <a:ext cx="1921044" cy="2286000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 rot="10560000">
            <a:off x="3200226" y="3360789"/>
            <a:ext cx="268409" cy="112702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-1" y="1912186"/>
            <a:ext cx="1347537" cy="777039"/>
            <a:chOff x="-176463" y="1912186"/>
            <a:chExt cx="1524000" cy="777039"/>
          </a:xfrm>
        </p:grpSpPr>
        <p:sp>
          <p:nvSpPr>
            <p:cNvPr id="45" name="Freeform 22"/>
            <p:cNvSpPr>
              <a:spLocks/>
            </p:cNvSpPr>
            <p:nvPr/>
          </p:nvSpPr>
          <p:spPr bwMode="auto">
            <a:xfrm flipH="1">
              <a:off x="-176463" y="2209800"/>
              <a:ext cx="1524000" cy="479425"/>
            </a:xfrm>
            <a:custGeom>
              <a:avLst/>
              <a:gdLst/>
              <a:ahLst/>
              <a:cxnLst>
                <a:cxn ang="0">
                  <a:pos x="624" y="0"/>
                </a:cxn>
                <a:cxn ang="0">
                  <a:pos x="0" y="0"/>
                </a:cxn>
                <a:cxn ang="0">
                  <a:pos x="0" y="288"/>
                </a:cxn>
              </a:cxnLst>
              <a:rect l="0" t="0" r="r" b="b"/>
              <a:pathLst>
                <a:path w="624" h="288">
                  <a:moveTo>
                    <a:pt x="624" y="0"/>
                  </a:moveTo>
                  <a:lnTo>
                    <a:pt x="0" y="0"/>
                  </a:lnTo>
                  <a:lnTo>
                    <a:pt x="0" y="288"/>
                  </a:lnTo>
                </a:path>
              </a:pathLst>
            </a:cu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8"/>
            <p:cNvSpPr>
              <a:spLocks noChangeShapeType="1"/>
            </p:cNvSpPr>
            <p:nvPr/>
          </p:nvSpPr>
          <p:spPr bwMode="auto">
            <a:xfrm>
              <a:off x="1143000" y="1912186"/>
              <a:ext cx="0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38726" y="1499937"/>
            <a:ext cx="2268187" cy="1899739"/>
            <a:chOff x="1038726" y="1499937"/>
            <a:chExt cx="2268187" cy="1899739"/>
          </a:xfrm>
        </p:grpSpPr>
        <p:grpSp>
          <p:nvGrpSpPr>
            <p:cNvPr id="41" name="Group 40"/>
            <p:cNvGrpSpPr/>
            <p:nvPr/>
          </p:nvGrpSpPr>
          <p:grpSpPr>
            <a:xfrm>
              <a:off x="1038726" y="1499937"/>
              <a:ext cx="2268187" cy="1899739"/>
              <a:chOff x="961901" y="1056904"/>
              <a:chExt cx="2268187" cy="1899739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961901" y="1056904"/>
                <a:ext cx="1436915" cy="1436914"/>
              </a:xfrm>
              <a:custGeom>
                <a:avLst/>
                <a:gdLst>
                  <a:gd name="connsiteX0" fmla="*/ 843148 w 1436915"/>
                  <a:gd name="connsiteY0" fmla="*/ 0 h 1436914"/>
                  <a:gd name="connsiteX1" fmla="*/ 1436915 w 1436915"/>
                  <a:gd name="connsiteY1" fmla="*/ 1436914 h 1436914"/>
                  <a:gd name="connsiteX2" fmla="*/ 0 w 1436915"/>
                  <a:gd name="connsiteY2" fmla="*/ 1425039 h 1436914"/>
                  <a:gd name="connsiteX3" fmla="*/ 11876 w 1436915"/>
                  <a:gd name="connsiteY3" fmla="*/ 0 h 1436914"/>
                  <a:gd name="connsiteX4" fmla="*/ 843148 w 1436915"/>
                  <a:gd name="connsiteY4" fmla="*/ 0 h 143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6915" h="1436914">
                    <a:moveTo>
                      <a:pt x="843148" y="0"/>
                    </a:moveTo>
                    <a:lnTo>
                      <a:pt x="1436915" y="1436914"/>
                    </a:lnTo>
                    <a:lnTo>
                      <a:pt x="0" y="1425039"/>
                    </a:lnTo>
                    <a:cubicBezTo>
                      <a:pt x="3959" y="950026"/>
                      <a:pt x="7917" y="475013"/>
                      <a:pt x="11876" y="0"/>
                    </a:cubicBezTo>
                    <a:lnTo>
                      <a:pt x="84314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985652" y="2481631"/>
                <a:ext cx="2244436" cy="475012"/>
              </a:xfrm>
              <a:custGeom>
                <a:avLst/>
                <a:gdLst>
                  <a:gd name="connsiteX0" fmla="*/ 0 w 2244436"/>
                  <a:gd name="connsiteY0" fmla="*/ 0 h 475012"/>
                  <a:gd name="connsiteX1" fmla="*/ 1413164 w 2244436"/>
                  <a:gd name="connsiteY1" fmla="*/ 0 h 475012"/>
                  <a:gd name="connsiteX2" fmla="*/ 2244436 w 2244436"/>
                  <a:gd name="connsiteY2" fmla="*/ 475012 h 475012"/>
                  <a:gd name="connsiteX3" fmla="*/ 463138 w 2244436"/>
                  <a:gd name="connsiteY3" fmla="*/ 475012 h 475012"/>
                  <a:gd name="connsiteX4" fmla="*/ 0 w 2244436"/>
                  <a:gd name="connsiteY4" fmla="*/ 0 h 47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4436" h="475012">
                    <a:moveTo>
                      <a:pt x="0" y="0"/>
                    </a:moveTo>
                    <a:lnTo>
                      <a:pt x="1413164" y="0"/>
                    </a:lnTo>
                    <a:lnTo>
                      <a:pt x="2244436" y="475012"/>
                    </a:lnTo>
                    <a:lnTo>
                      <a:pt x="463138" y="4750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>
              <a:stCxn id="44" idx="0"/>
              <a:endCxn id="44" idx="1"/>
            </p:cNvCxnSpPr>
            <p:nvPr/>
          </p:nvCxnSpPr>
          <p:spPr>
            <a:xfrm>
              <a:off x="1062477" y="2924664"/>
              <a:ext cx="1413164" cy="1588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3AA6D-6C21-4927-BF2E-AE82B8C3C4F1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6" name="Frame 4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09497 -0.3953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9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9236 -0.392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8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xit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9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65" grpId="0" animBg="1"/>
      <p:bldP spid="65" grpId="1" animBg="1"/>
      <p:bldP spid="65" grpId="2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be 56"/>
          <p:cNvSpPr/>
          <p:nvPr/>
        </p:nvSpPr>
        <p:spPr>
          <a:xfrm rot="5400000">
            <a:off x="1229229" y="1301415"/>
            <a:ext cx="1921044" cy="2286000"/>
          </a:xfrm>
          <a:prstGeom prst="cub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  <a:alpha val="48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  <a:alpha val="69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  <a:alpha val="51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43"/>
          <p:cNvGrpSpPr/>
          <p:nvPr/>
        </p:nvGrpSpPr>
        <p:grpSpPr>
          <a:xfrm>
            <a:off x="2580290" y="37338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20"/>
          <p:cNvGrpSpPr/>
          <p:nvPr/>
        </p:nvGrpSpPr>
        <p:grpSpPr>
          <a:xfrm>
            <a:off x="2743200" y="3733800"/>
            <a:ext cx="1877704" cy="1867523"/>
            <a:chOff x="3581400" y="3657600"/>
            <a:chExt cx="1877704" cy="1867523"/>
          </a:xfrm>
        </p:grpSpPr>
        <p:sp>
          <p:nvSpPr>
            <p:cNvPr id="16" name="Isosceles Triangle 15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AutoShape 23"/>
          <p:cNvSpPr>
            <a:spLocks noChangeArrowheads="1"/>
          </p:cNvSpPr>
          <p:nvPr/>
        </p:nvSpPr>
        <p:spPr bwMode="auto">
          <a:xfrm rot="10560000">
            <a:off x="5498086" y="3360789"/>
            <a:ext cx="268409" cy="112702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4"/>
          <p:cNvGrpSpPr/>
          <p:nvPr/>
        </p:nvGrpSpPr>
        <p:grpSpPr>
          <a:xfrm>
            <a:off x="4724400" y="3733800"/>
            <a:ext cx="1877704" cy="1867523"/>
            <a:chOff x="3581400" y="3657600"/>
            <a:chExt cx="1877704" cy="1867523"/>
          </a:xfrm>
        </p:grpSpPr>
        <p:sp>
          <p:nvSpPr>
            <p:cNvPr id="43" name="Isosceles Triangle 42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49"/>
          <p:cNvGrpSpPr/>
          <p:nvPr/>
        </p:nvGrpSpPr>
        <p:grpSpPr>
          <a:xfrm>
            <a:off x="6858000" y="3733800"/>
            <a:ext cx="1877704" cy="1867523"/>
            <a:chOff x="3581400" y="3657600"/>
            <a:chExt cx="1877704" cy="1867523"/>
          </a:xfrm>
        </p:grpSpPr>
        <p:sp>
          <p:nvSpPr>
            <p:cNvPr id="52" name="Isosceles Triangle 51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47"/>
          <p:cNvGrpSpPr/>
          <p:nvPr/>
        </p:nvGrpSpPr>
        <p:grpSpPr>
          <a:xfrm>
            <a:off x="1027851" y="1492890"/>
            <a:ext cx="2277651" cy="1904578"/>
            <a:chOff x="1029262" y="1495098"/>
            <a:chExt cx="2277651" cy="1904578"/>
          </a:xfrm>
        </p:grpSpPr>
        <p:grpSp>
          <p:nvGrpSpPr>
            <p:cNvPr id="14" name="Group 40"/>
            <p:cNvGrpSpPr/>
            <p:nvPr/>
          </p:nvGrpSpPr>
          <p:grpSpPr>
            <a:xfrm>
              <a:off x="1029262" y="1495098"/>
              <a:ext cx="2277651" cy="1904578"/>
              <a:chOff x="952437" y="1052065"/>
              <a:chExt cx="2277651" cy="1904578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952437" y="1052065"/>
                <a:ext cx="1436915" cy="1436914"/>
              </a:xfrm>
              <a:custGeom>
                <a:avLst/>
                <a:gdLst>
                  <a:gd name="connsiteX0" fmla="*/ 843148 w 1436915"/>
                  <a:gd name="connsiteY0" fmla="*/ 0 h 1436914"/>
                  <a:gd name="connsiteX1" fmla="*/ 1436915 w 1436915"/>
                  <a:gd name="connsiteY1" fmla="*/ 1436914 h 1436914"/>
                  <a:gd name="connsiteX2" fmla="*/ 0 w 1436915"/>
                  <a:gd name="connsiteY2" fmla="*/ 1425039 h 1436914"/>
                  <a:gd name="connsiteX3" fmla="*/ 11876 w 1436915"/>
                  <a:gd name="connsiteY3" fmla="*/ 0 h 1436914"/>
                  <a:gd name="connsiteX4" fmla="*/ 843148 w 1436915"/>
                  <a:gd name="connsiteY4" fmla="*/ 0 h 143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6915" h="1436914">
                    <a:moveTo>
                      <a:pt x="843148" y="0"/>
                    </a:moveTo>
                    <a:lnTo>
                      <a:pt x="1436915" y="1436914"/>
                    </a:lnTo>
                    <a:lnTo>
                      <a:pt x="0" y="1425039"/>
                    </a:lnTo>
                    <a:cubicBezTo>
                      <a:pt x="3959" y="950026"/>
                      <a:pt x="7917" y="475013"/>
                      <a:pt x="11876" y="0"/>
                    </a:cubicBezTo>
                    <a:lnTo>
                      <a:pt x="843148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985652" y="2481631"/>
                <a:ext cx="2244436" cy="475012"/>
              </a:xfrm>
              <a:custGeom>
                <a:avLst/>
                <a:gdLst>
                  <a:gd name="connsiteX0" fmla="*/ 0 w 2244436"/>
                  <a:gd name="connsiteY0" fmla="*/ 0 h 475012"/>
                  <a:gd name="connsiteX1" fmla="*/ 1413164 w 2244436"/>
                  <a:gd name="connsiteY1" fmla="*/ 0 h 475012"/>
                  <a:gd name="connsiteX2" fmla="*/ 2244436 w 2244436"/>
                  <a:gd name="connsiteY2" fmla="*/ 475012 h 475012"/>
                  <a:gd name="connsiteX3" fmla="*/ 463138 w 2244436"/>
                  <a:gd name="connsiteY3" fmla="*/ 475012 h 475012"/>
                  <a:gd name="connsiteX4" fmla="*/ 0 w 2244436"/>
                  <a:gd name="connsiteY4" fmla="*/ 0 h 475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4436" h="475012">
                    <a:moveTo>
                      <a:pt x="0" y="0"/>
                    </a:moveTo>
                    <a:lnTo>
                      <a:pt x="1413164" y="0"/>
                    </a:lnTo>
                    <a:lnTo>
                      <a:pt x="2244436" y="475012"/>
                    </a:lnTo>
                    <a:lnTo>
                      <a:pt x="463138" y="47501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6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6">
                      <a:lumMod val="75000"/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7" name="Straight Connector 46"/>
            <p:cNvCxnSpPr>
              <a:stCxn id="44" idx="0"/>
              <a:endCxn id="44" idx="1"/>
            </p:cNvCxnSpPr>
            <p:nvPr/>
          </p:nvCxnSpPr>
          <p:spPr>
            <a:xfrm>
              <a:off x="1062477" y="2924664"/>
              <a:ext cx="1413164" cy="1588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294413" y="1495098"/>
            <a:ext cx="2268187" cy="1914852"/>
            <a:chOff x="6246794" y="680317"/>
            <a:chExt cx="2268187" cy="1914852"/>
          </a:xfrm>
        </p:grpSpPr>
        <p:sp>
          <p:nvSpPr>
            <p:cNvPr id="68" name="Freeform 67"/>
            <p:cNvSpPr/>
            <p:nvPr/>
          </p:nvSpPr>
          <p:spPr>
            <a:xfrm>
              <a:off x="6246794" y="2072654"/>
              <a:ext cx="2268187" cy="522515"/>
            </a:xfrm>
            <a:custGeom>
              <a:avLst/>
              <a:gdLst>
                <a:gd name="connsiteX0" fmla="*/ 855023 w 2268187"/>
                <a:gd name="connsiteY0" fmla="*/ 23751 h 522515"/>
                <a:gd name="connsiteX1" fmla="*/ 2268187 w 2268187"/>
                <a:gd name="connsiteY1" fmla="*/ 498764 h 522515"/>
                <a:gd name="connsiteX2" fmla="*/ 522514 w 2268187"/>
                <a:gd name="connsiteY2" fmla="*/ 522515 h 522515"/>
                <a:gd name="connsiteX3" fmla="*/ 0 w 2268187"/>
                <a:gd name="connsiteY3" fmla="*/ 0 h 522515"/>
                <a:gd name="connsiteX4" fmla="*/ 855023 w 2268187"/>
                <a:gd name="connsiteY4" fmla="*/ 23751 h 52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8187" h="522515">
                  <a:moveTo>
                    <a:pt x="855023" y="23751"/>
                  </a:moveTo>
                  <a:lnTo>
                    <a:pt x="2268187" y="498764"/>
                  </a:lnTo>
                  <a:lnTo>
                    <a:pt x="522514" y="522515"/>
                  </a:lnTo>
                  <a:lnTo>
                    <a:pt x="0" y="0"/>
                  </a:lnTo>
                  <a:lnTo>
                    <a:pt x="855023" y="2375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279932" y="680317"/>
              <a:ext cx="870789" cy="1440147"/>
              <a:chOff x="6279932" y="680317"/>
              <a:chExt cx="870789" cy="1440147"/>
            </a:xfrm>
          </p:grpSpPr>
          <p:sp>
            <p:nvSpPr>
              <p:cNvPr id="67" name="Freeform 66"/>
              <p:cNvSpPr/>
              <p:nvPr/>
            </p:nvSpPr>
            <p:spPr>
              <a:xfrm>
                <a:off x="6279932" y="680317"/>
                <a:ext cx="855023" cy="1440147"/>
              </a:xfrm>
              <a:custGeom>
                <a:avLst/>
                <a:gdLst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  <a:gd name="connsiteX0" fmla="*/ 451262 w 855023"/>
                  <a:gd name="connsiteY0" fmla="*/ 0 h 1436915"/>
                  <a:gd name="connsiteX1" fmla="*/ 855023 w 855023"/>
                  <a:gd name="connsiteY1" fmla="*/ 1425039 h 1436915"/>
                  <a:gd name="connsiteX2" fmla="*/ 0 w 855023"/>
                  <a:gd name="connsiteY2" fmla="*/ 1436915 h 1436915"/>
                  <a:gd name="connsiteX3" fmla="*/ 23751 w 855023"/>
                  <a:gd name="connsiteY3" fmla="*/ 0 h 1436915"/>
                  <a:gd name="connsiteX4" fmla="*/ 451262 w 855023"/>
                  <a:gd name="connsiteY4" fmla="*/ 0 h 143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5023" h="1436915">
                    <a:moveTo>
                      <a:pt x="451262" y="0"/>
                    </a:moveTo>
                    <a:cubicBezTo>
                      <a:pt x="541317" y="1260764"/>
                      <a:pt x="467096" y="1084613"/>
                      <a:pt x="855023" y="1425039"/>
                    </a:cubicBezTo>
                    <a:lnTo>
                      <a:pt x="0" y="1436915"/>
                    </a:lnTo>
                    <a:lnTo>
                      <a:pt x="23751" y="0"/>
                    </a:lnTo>
                    <a:lnTo>
                      <a:pt x="451262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6280444" y="2088932"/>
                <a:ext cx="870277" cy="19629"/>
              </a:xfrm>
              <a:prstGeom prst="line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AutoShape 23"/>
          <p:cNvSpPr>
            <a:spLocks noChangeArrowheads="1"/>
          </p:cNvSpPr>
          <p:nvPr/>
        </p:nvSpPr>
        <p:spPr bwMode="auto">
          <a:xfrm rot="10560000">
            <a:off x="7658982" y="3360789"/>
            <a:ext cx="268409" cy="112702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B9A8-E699-4F50-9ED4-B64F2FC9FB91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5" name="Frame 5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8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48148E-6 L 0.48559 -0.000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4.44444E-6 L 0.23941 -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7" grpId="1" animBg="1"/>
      <p:bldP spid="50" grpId="0" animBg="1"/>
      <p:bldP spid="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2520134" y="533400"/>
            <a:ext cx="6258910" cy="2406868"/>
            <a:chOff x="1986456" y="3657600"/>
            <a:chExt cx="6258910" cy="2406868"/>
          </a:xfrm>
        </p:grpSpPr>
        <p:grpSp>
          <p:nvGrpSpPr>
            <p:cNvPr id="3" name="Group 7"/>
            <p:cNvGrpSpPr/>
            <p:nvPr/>
          </p:nvGrpSpPr>
          <p:grpSpPr>
            <a:xfrm>
              <a:off x="2133600" y="3657600"/>
              <a:ext cx="1877704" cy="1867523"/>
              <a:chOff x="4744872" y="2507776"/>
              <a:chExt cx="1877704" cy="1867523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Isosceles Triangle 11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21"/>
            <p:cNvGrpSpPr/>
            <p:nvPr/>
          </p:nvGrpSpPr>
          <p:grpSpPr>
            <a:xfrm>
              <a:off x="41420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3" name="Isosceles Triangle 22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Isosceles Triangle 25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6"/>
            <p:cNvGrpSpPr/>
            <p:nvPr/>
          </p:nvGrpSpPr>
          <p:grpSpPr>
            <a:xfrm>
              <a:off x="6275696" y="3657600"/>
              <a:ext cx="1877704" cy="1867523"/>
              <a:chOff x="4744872" y="2507776"/>
              <a:chExt cx="1877704" cy="1867523"/>
            </a:xfrm>
          </p:grpSpPr>
          <p:sp>
            <p:nvSpPr>
              <p:cNvPr id="28" name="Isosceles Triangle 27"/>
              <p:cNvSpPr/>
              <p:nvPr/>
            </p:nvSpPr>
            <p:spPr>
              <a:xfrm rot="10800000">
                <a:off x="5181599" y="2514600"/>
                <a:ext cx="1439848" cy="1855964"/>
              </a:xfrm>
              <a:prstGeom prst="triangle">
                <a:avLst>
                  <a:gd name="adj" fmla="val 61596"/>
                </a:avLst>
              </a:prstGeom>
              <a:solidFill>
                <a:srgbClr val="74BCFE">
                  <a:alpha val="91000"/>
                </a:srgbClr>
              </a:solidFill>
              <a:ln w="1270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744872" y="2514600"/>
                <a:ext cx="1003111" cy="1856095"/>
              </a:xfrm>
              <a:custGeom>
                <a:avLst/>
                <a:gdLst>
                  <a:gd name="connsiteX0" fmla="*/ 423081 w 1003111"/>
                  <a:gd name="connsiteY0" fmla="*/ 0 h 1876567"/>
                  <a:gd name="connsiteX1" fmla="*/ 0 w 1003111"/>
                  <a:gd name="connsiteY1" fmla="*/ 470847 h 1876567"/>
                  <a:gd name="connsiteX2" fmla="*/ 1003111 w 1003111"/>
                  <a:gd name="connsiteY2" fmla="*/ 1876567 h 1876567"/>
                  <a:gd name="connsiteX3" fmla="*/ 423081 w 1003111"/>
                  <a:gd name="connsiteY3" fmla="*/ 0 h 18765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3111" h="1876567">
                    <a:moveTo>
                      <a:pt x="423081" y="0"/>
                    </a:moveTo>
                    <a:lnTo>
                      <a:pt x="0" y="470847"/>
                    </a:lnTo>
                    <a:lnTo>
                      <a:pt x="1003111" y="1876567"/>
                    </a:lnTo>
                    <a:lnTo>
                      <a:pt x="42308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BCFE">
                      <a:shade val="30000"/>
                      <a:satMod val="115000"/>
                    </a:srgbClr>
                  </a:gs>
                  <a:gs pos="50000">
                    <a:srgbClr val="74BCFE">
                      <a:shade val="67500"/>
                      <a:satMod val="115000"/>
                    </a:srgbClr>
                  </a:gs>
                  <a:gs pos="100000">
                    <a:srgbClr val="74BCFE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12700">
                <a:solidFill>
                  <a:srgbClr val="2D32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5728648" y="2507776"/>
                <a:ext cx="893928" cy="1849272"/>
              </a:xfrm>
              <a:custGeom>
                <a:avLst/>
                <a:gdLst>
                  <a:gd name="connsiteX0" fmla="*/ 893928 w 893928"/>
                  <a:gd name="connsiteY0" fmla="*/ 0 h 1849272"/>
                  <a:gd name="connsiteX1" fmla="*/ 423080 w 893928"/>
                  <a:gd name="connsiteY1" fmla="*/ 484496 h 1849272"/>
                  <a:gd name="connsiteX2" fmla="*/ 0 w 893928"/>
                  <a:gd name="connsiteY2" fmla="*/ 1849272 h 1849272"/>
                  <a:gd name="connsiteX3" fmla="*/ 893928 w 893928"/>
                  <a:gd name="connsiteY3" fmla="*/ 0 h 1849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928" h="1849272">
                    <a:moveTo>
                      <a:pt x="893928" y="0"/>
                    </a:moveTo>
                    <a:lnTo>
                      <a:pt x="423080" y="484496"/>
                    </a:lnTo>
                    <a:lnTo>
                      <a:pt x="0" y="1849272"/>
                    </a:lnTo>
                    <a:lnTo>
                      <a:pt x="893928" y="0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  <a:alpha val="23000"/>
                </a:schemeClr>
              </a:solidFill>
              <a:ln w="19050">
                <a:solidFill>
                  <a:srgbClr val="2A14A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4779333" y="2982433"/>
                <a:ext cx="1371600" cy="1392866"/>
              </a:xfrm>
              <a:prstGeom prst="triangle">
                <a:avLst>
                  <a:gd name="adj" fmla="val 30906"/>
                </a:avLst>
              </a:prstGeom>
              <a:solidFill>
                <a:schemeClr val="tx2">
                  <a:lumMod val="60000"/>
                  <a:lumOff val="40000"/>
                  <a:alpha val="35000"/>
                </a:schemeClr>
              </a:solidFill>
              <a:ln w="28575">
                <a:solidFill>
                  <a:srgbClr val="0808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37"/>
            <p:cNvGrpSpPr/>
            <p:nvPr/>
          </p:nvGrpSpPr>
          <p:grpSpPr>
            <a:xfrm>
              <a:off x="1986456" y="4361792"/>
              <a:ext cx="6258910" cy="1702676"/>
              <a:chOff x="1986456" y="4361792"/>
              <a:chExt cx="6258910" cy="1702676"/>
            </a:xfrm>
          </p:grpSpPr>
          <p:sp>
            <p:nvSpPr>
              <p:cNvPr id="33" name="Freeform 32"/>
              <p:cNvSpPr/>
              <p:nvPr/>
            </p:nvSpPr>
            <p:spPr>
              <a:xfrm>
                <a:off x="1986456" y="4361792"/>
                <a:ext cx="6258910" cy="1702676"/>
              </a:xfrm>
              <a:custGeom>
                <a:avLst/>
                <a:gdLst>
                  <a:gd name="connsiteX0" fmla="*/ 331076 w 6258910"/>
                  <a:gd name="connsiteY0" fmla="*/ 31531 h 1702676"/>
                  <a:gd name="connsiteX1" fmla="*/ 0 w 6258910"/>
                  <a:gd name="connsiteY1" fmla="*/ 15766 h 1702676"/>
                  <a:gd name="connsiteX2" fmla="*/ 15765 w 6258910"/>
                  <a:gd name="connsiteY2" fmla="*/ 1702676 h 1702676"/>
                  <a:gd name="connsiteX3" fmla="*/ 6258910 w 6258910"/>
                  <a:gd name="connsiteY3" fmla="*/ 1686911 h 1702676"/>
                  <a:gd name="connsiteX4" fmla="*/ 6243144 w 6258910"/>
                  <a:gd name="connsiteY4" fmla="*/ 0 h 1702676"/>
                  <a:gd name="connsiteX5" fmla="*/ 5817476 w 6258910"/>
                  <a:gd name="connsiteY5" fmla="*/ 0 h 170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58910" h="1702676">
                    <a:moveTo>
                      <a:pt x="331076" y="31531"/>
                    </a:moveTo>
                    <a:lnTo>
                      <a:pt x="0" y="15766"/>
                    </a:lnTo>
                    <a:lnTo>
                      <a:pt x="15765" y="1702676"/>
                    </a:lnTo>
                    <a:lnTo>
                      <a:pt x="6258910" y="1686911"/>
                    </a:lnTo>
                    <a:lnTo>
                      <a:pt x="6243144" y="0"/>
                    </a:lnTo>
                    <a:lnTo>
                      <a:pt x="5817476" y="0"/>
                    </a:lnTo>
                  </a:path>
                </a:pathLst>
              </a:cu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5623034" y="4403834"/>
                <a:ext cx="8382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594536" y="4403834"/>
                <a:ext cx="76200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Cube 64"/>
          <p:cNvSpPr/>
          <p:nvPr/>
        </p:nvSpPr>
        <p:spPr>
          <a:xfrm>
            <a:off x="522547" y="654268"/>
            <a:ext cx="1921044" cy="2012732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20"/>
          <p:cNvGrpSpPr/>
          <p:nvPr/>
        </p:nvGrpSpPr>
        <p:grpSpPr>
          <a:xfrm>
            <a:off x="2683044" y="533400"/>
            <a:ext cx="1877704" cy="1867523"/>
            <a:chOff x="3581400" y="3657600"/>
            <a:chExt cx="1877704" cy="1867523"/>
          </a:xfrm>
        </p:grpSpPr>
        <p:sp>
          <p:nvSpPr>
            <p:cNvPr id="34" name="Isosceles Triangle 33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44"/>
          <p:cNvGrpSpPr/>
          <p:nvPr/>
        </p:nvGrpSpPr>
        <p:grpSpPr>
          <a:xfrm>
            <a:off x="4664244" y="533400"/>
            <a:ext cx="1877704" cy="1867523"/>
            <a:chOff x="3581400" y="3657600"/>
            <a:chExt cx="1877704" cy="1867523"/>
          </a:xfrm>
        </p:grpSpPr>
        <p:sp>
          <p:nvSpPr>
            <p:cNvPr id="41" name="Isosceles Triangle 40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9"/>
          <p:cNvGrpSpPr/>
          <p:nvPr/>
        </p:nvGrpSpPr>
        <p:grpSpPr>
          <a:xfrm>
            <a:off x="6797844" y="533400"/>
            <a:ext cx="1877704" cy="1867523"/>
            <a:chOff x="3581400" y="3657600"/>
            <a:chExt cx="1877704" cy="1867523"/>
          </a:xfrm>
        </p:grpSpPr>
        <p:sp>
          <p:nvSpPr>
            <p:cNvPr id="47" name="Isosceles Triangle 46"/>
            <p:cNvSpPr/>
            <p:nvPr/>
          </p:nvSpPr>
          <p:spPr>
            <a:xfrm rot="10800000">
              <a:off x="4018127" y="3664424"/>
              <a:ext cx="1439848" cy="1855964"/>
            </a:xfrm>
            <a:prstGeom prst="triangle">
              <a:avLst>
                <a:gd name="adj" fmla="val 61596"/>
              </a:avLst>
            </a:prstGeom>
            <a:solidFill>
              <a:schemeClr val="accent6">
                <a:lumMod val="75000"/>
                <a:alpha val="91000"/>
              </a:schemeClr>
            </a:solidFill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3581400" y="3664424"/>
              <a:ext cx="1003111" cy="1856095"/>
            </a:xfrm>
            <a:custGeom>
              <a:avLst/>
              <a:gdLst>
                <a:gd name="connsiteX0" fmla="*/ 423081 w 1003111"/>
                <a:gd name="connsiteY0" fmla="*/ 0 h 1876567"/>
                <a:gd name="connsiteX1" fmla="*/ 0 w 1003111"/>
                <a:gd name="connsiteY1" fmla="*/ 470847 h 1876567"/>
                <a:gd name="connsiteX2" fmla="*/ 1003111 w 1003111"/>
                <a:gd name="connsiteY2" fmla="*/ 1876567 h 1876567"/>
                <a:gd name="connsiteX3" fmla="*/ 423081 w 1003111"/>
                <a:gd name="connsiteY3" fmla="*/ 0 h 1876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111" h="1876567">
                  <a:moveTo>
                    <a:pt x="423081" y="0"/>
                  </a:moveTo>
                  <a:lnTo>
                    <a:pt x="0" y="470847"/>
                  </a:lnTo>
                  <a:lnTo>
                    <a:pt x="1003111" y="1876567"/>
                  </a:lnTo>
                  <a:lnTo>
                    <a:pt x="42308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565176" y="3657600"/>
              <a:ext cx="893928" cy="18492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accent6">
                <a:lumMod val="75000"/>
                <a:alpha val="23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Isosceles Triangle 50"/>
            <p:cNvSpPr/>
            <p:nvPr/>
          </p:nvSpPr>
          <p:spPr>
            <a:xfrm rot="10800000">
              <a:off x="3615861" y="4132257"/>
              <a:ext cx="1371600" cy="1392866"/>
            </a:xfrm>
            <a:prstGeom prst="triangle">
              <a:avLst>
                <a:gd name="adj" fmla="val 30906"/>
              </a:avLst>
            </a:prstGeom>
            <a:solidFill>
              <a:schemeClr val="accent6">
                <a:lumMod val="75000"/>
                <a:alpha val="35000"/>
              </a:schemeClr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352349" y="3825143"/>
                <a:ext cx="6939720" cy="1744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8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টি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পিরামিডের আয়তন = </a:t>
                </a:r>
                <a:r>
                  <a:rPr lang="en-US" sz="28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টি 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আয়তাকার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ঘন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আয়তন</a:t>
                </a:r>
                <a:endParaRPr lang="bn-IN" sz="2800" i="1" dirty="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টি পিরামিডের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আয়তন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টি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আয়তাকার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ঘন</a:t>
                </a:r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বস্তুর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আয়তন</a:t>
                </a: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                           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n-IN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ভূমির ক্ষেত্রফল</a:t>
                </a:r>
                <a:r>
                  <a:rPr lang="en-US" sz="2800" dirty="0" smtClean="0">
                    <a:latin typeface="Calibri" panose="020F0502020204030204" pitchFamily="34" charset="0"/>
                    <a:cs typeface="NikoshBAN" pitchFamily="2" charset="0"/>
                  </a:rPr>
                  <a:t>×</a:t>
                </a:r>
                <a:r>
                  <a:rPr lang="bn-IN" sz="2800" dirty="0" smtClean="0">
                    <a:latin typeface="Calibri" panose="020F0502020204030204" pitchFamily="34" charset="0"/>
                    <a:cs typeface="NikoshBAN" pitchFamily="2" charset="0"/>
                  </a:rPr>
                  <a:t>উচ্চতা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349" y="3825143"/>
                <a:ext cx="6939720" cy="1744324"/>
              </a:xfrm>
              <a:prstGeom prst="rect">
                <a:avLst/>
              </a:prstGeom>
              <a:blipFill>
                <a:blip r:embed="rId2"/>
                <a:stretch>
                  <a:fillRect l="-1845" t="-4878" r="-703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B515A-969D-4FA2-B713-5DB9677D368E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5" name="Frame 4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6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1087" y="131248"/>
            <a:ext cx="8763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endParaRPr lang="en-US" sz="360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893059"/>
            <a:ext cx="8686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5</a:t>
            </a:r>
            <a:r>
              <a:rPr lang="en-US" sz="2400" dirty="0" smtClean="0"/>
              <a:t>cm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বাহুবিশিষ্ট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ষড়ভুজের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cs typeface="NikoshBAN" pitchFamily="2" charset="0"/>
              </a:rPr>
              <a:t>8cm</a:t>
            </a:r>
            <a:r>
              <a:rPr lang="bn-IN" sz="2400" dirty="0">
                <a:cs typeface="NikoshBAN" pitchFamily="2" charset="0"/>
              </a:rPr>
              <a:t> </a:t>
            </a:r>
            <a:r>
              <a:rPr lang="bn-IN" sz="2400" dirty="0" smtClean="0">
                <a:cs typeface="NikoshBAN" pitchFamily="2" charset="0"/>
              </a:rPr>
              <a:t>।</a:t>
            </a:r>
            <a:r>
              <a:rPr lang="en-US" sz="2400" dirty="0" err="1" smtClean="0">
                <a:cs typeface="NikoshBAN" pitchFamily="2" charset="0"/>
              </a:rPr>
              <a:t>পি</a:t>
            </a:r>
            <a:r>
              <a:rPr lang="bn-IN" sz="2400" dirty="0" smtClean="0">
                <a:cs typeface="NikoshBAN" pitchFamily="2" charset="0"/>
              </a:rPr>
              <a:t>রা</a:t>
            </a:r>
            <a:r>
              <a:rPr lang="en-US" sz="2400" dirty="0" err="1" smtClean="0">
                <a:cs typeface="NikoshBAN" pitchFamily="2" charset="0"/>
              </a:rPr>
              <a:t>মিডের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সমগ্রতলের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cs typeface="NikoshBAN" pitchFamily="2" charset="0"/>
              </a:rPr>
              <a:t>ক্ষেত্রফল</a:t>
            </a:r>
            <a:r>
              <a:rPr lang="en-US" sz="2400" dirty="0" smtClean="0">
                <a:cs typeface="NikoshBAN" pitchFamily="2" charset="0"/>
              </a:rPr>
              <a:t> ও </a:t>
            </a:r>
            <a:r>
              <a:rPr lang="en-US" sz="2400" dirty="0" err="1" smtClean="0">
                <a:cs typeface="NikoshBAN" pitchFamily="2" charset="0"/>
              </a:rPr>
              <a:t>আয়তন</a:t>
            </a:r>
            <a:r>
              <a:rPr lang="en-US" sz="2400" dirty="0" smtClean="0"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71600" y="1769447"/>
                <a:ext cx="7751617" cy="47362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0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দেওয়া আছে, সুষম ষড়ভূজের বাহূর দৈর্ঘ্য 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a=</a:t>
                </a:r>
                <a:r>
                  <a:rPr lang="en-US" sz="2000" dirty="0"/>
                  <a:t> 5cm</a:t>
                </a:r>
                <a:r>
                  <a:rPr lang="bn-IN" sz="2000" dirty="0"/>
                  <a:t> </a:t>
                </a:r>
                <a:r>
                  <a:rPr lang="bn-IN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এবং উচ্চতা 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h=</a:t>
                </a:r>
                <a:r>
                  <a:rPr lang="en-US" sz="2000" dirty="0">
                    <a:cs typeface="NikoshBAN" pitchFamily="2" charset="0"/>
                  </a:rPr>
                  <a:t> </a:t>
                </a:r>
                <a:r>
                  <a:rPr lang="en-US" sz="2000" dirty="0" smtClean="0">
                    <a:cs typeface="NikoshBAN" pitchFamily="2" charset="0"/>
                  </a:rPr>
                  <a:t>8cm</a:t>
                </a:r>
                <a:endParaRPr lang="bn-IN" sz="2000" dirty="0" smtClean="0">
                  <a:cs typeface="NikoshBAN" pitchFamily="2" charset="0"/>
                </a:endParaRPr>
              </a:p>
              <a:p>
                <a:pPr algn="ctr"/>
                <a:r>
                  <a:rPr lang="en-US" sz="20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পি</a:t>
                </a:r>
                <a:r>
                  <a:rPr lang="bn-IN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রা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মিডের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ভূমির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কেন্দ্র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বাহুর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লম্ব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দূরত্ব</a:t>
                </a:r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algn="ctr"/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ln w="1905"/>
                    <a:latin typeface="NikoshBAN" pitchFamily="2" charset="0"/>
                    <a:cs typeface="NikoshBAN" pitchFamily="2" charset="0"/>
                  </a:rPr>
                  <a:t>a</a:t>
                </a:r>
                <a:r>
                  <a:rPr lang="bn-IN" sz="2000" dirty="0">
                    <a:ln w="1905"/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000" i="1">
                            <a:ln w="1905"/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ln w="1905"/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2000" i="1">
                            <a:ln w="1905"/>
                            <a:latin typeface="Cambria Math" panose="02040503050406030204" pitchFamily="18" charset="0"/>
                            <a:cs typeface="NikoshBAN" pitchFamily="2" charset="0"/>
                          </a:rPr>
                          <m:t>.</m:t>
                        </m:r>
                        <m:r>
                          <a:rPr lang="en-US" sz="2000" i="1">
                            <a:ln w="1905"/>
                            <a:latin typeface="Cambria Math" panose="02040503050406030204" pitchFamily="18" charset="0"/>
                            <a:cs typeface="NikoshBAN" pitchFamily="2" charset="0"/>
                          </a:rPr>
                          <m:t>732</m:t>
                        </m:r>
                      </m:num>
                      <m:den>
                        <m:r>
                          <a:rPr lang="en-US" sz="2000" i="1">
                            <a:ln w="1905"/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𝑐𝑚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0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cm</a:t>
                </a:r>
                <a:endParaRPr lang="bn-IN" sz="20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 </m:t>
                    </m:r>
                  </m:oMath>
                </a14:m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পি</a:t>
                </a:r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রা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মিডের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পা</a:t>
                </a:r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র্শ্বতলের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হেলানো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>
                    <a:latin typeface="NikoshBAN" pitchFamily="2" charset="0"/>
                    <a:cs typeface="NikoshBAN" pitchFamily="2" charset="0"/>
                  </a:rPr>
                  <a:t>উচ্চতা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l=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33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000" dirty="0" smtClean="0"/>
                  <a:t>                    </a:t>
                </a:r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7489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US" sz="2000" dirty="0" smtClean="0"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7489</m:t>
                        </m:r>
                      </m:e>
                    </m:rad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=9.0966 =9.10 cm </a:t>
                </a:r>
                <a:endParaRPr lang="bn-IN" sz="20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আমরা জানি,</a:t>
                </a:r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ষড়ভুজাকার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পি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রা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মিডের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সমগ্রতলের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              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ভূমির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ক্ষেত্রফল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ভূমির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পরিধি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×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হেলানো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উচ্চতা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bn-IN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                    </a:t>
                </a:r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                 </a:t>
                </a:r>
                <a:r>
                  <a:rPr lang="bn-IN" sz="2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732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5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NikoshBAN" pitchFamily="2" charset="0"/>
                      </a:rPr>
                      <m:t>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9.10</a:t>
                </a:r>
                <a:endParaRPr lang="bn-IN" sz="2000" dirty="0" smtClean="0">
                  <a:ea typeface="Cambria Math" panose="02040503050406030204" pitchFamily="18" charset="0"/>
                </a:endParaRPr>
              </a:p>
              <a:p>
                <a:r>
                  <a:rPr lang="bn-IN" sz="2000" dirty="0">
                    <a:latin typeface="NikoshBAN" pitchFamily="2" charset="0"/>
                    <a:ea typeface="Cambria Math" panose="02040503050406030204" pitchFamily="18" charset="0"/>
                    <a:cs typeface="NikoshBAN" pitchFamily="2" charset="0"/>
                  </a:rPr>
                  <a:t> </a:t>
                </a:r>
                <a:r>
                  <a:rPr lang="bn-IN" sz="2000" dirty="0" smtClean="0">
                    <a:latin typeface="NikoshBAN" pitchFamily="2" charset="0"/>
                    <a:ea typeface="Cambria Math" panose="02040503050406030204" pitchFamily="18" charset="0"/>
                    <a:cs typeface="NikoshBAN" pitchFamily="2" charset="0"/>
                  </a:rPr>
                  <a:t>                    =</a:t>
                </a:r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:r>
                  <a:rPr lang="en-US" sz="2000" dirty="0" smtClean="0">
                    <a:ea typeface="Cambria Math" panose="02040503050406030204" pitchFamily="18" charset="0"/>
                  </a:rPr>
                  <a:t>201.45 </a:t>
                </a:r>
                <a:r>
                  <a:rPr lang="bn-IN" sz="2000" dirty="0" smtClean="0">
                    <a:latin typeface="NikoshBAN" pitchFamily="2" charset="0"/>
                    <a:ea typeface="Cambria Math" panose="02040503050406030204" pitchFamily="18" charset="0"/>
                    <a:cs typeface="NikoshBAN" pitchFamily="2" charset="0"/>
                  </a:rPr>
                  <a:t> বর্গ সে.মি. (প্রায়)</a:t>
                </a:r>
              </a:p>
              <a:p>
                <a:r>
                  <a:rPr lang="bn-IN" sz="2000" dirty="0" smtClean="0">
                    <a:latin typeface="NikoshBAN" pitchFamily="2" charset="0"/>
                    <a:ea typeface="Cambria Math" panose="02040503050406030204" pitchFamily="18" charset="0"/>
                    <a:cs typeface="NikoshBAN" pitchFamily="2" charset="0"/>
                  </a:rPr>
                  <a:t>আবার, পিরামিডের আয়তন </a:t>
                </a: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n-IN" sz="2000" dirty="0">
                    <a:latin typeface="NikoshBAN" pitchFamily="2" charset="0"/>
                    <a:cs typeface="NikoshBAN" pitchFamily="2" charset="0"/>
                  </a:rPr>
                  <a:t> ভূমির ক্ষেত্রফল</a:t>
                </a:r>
                <a:r>
                  <a:rPr lang="en-US" sz="2000" dirty="0">
                    <a:latin typeface="Calibri" panose="020F0502020204030204" pitchFamily="34" charset="0"/>
                    <a:cs typeface="NikoshBAN" pitchFamily="2" charset="0"/>
                  </a:rPr>
                  <a:t>×</a:t>
                </a:r>
                <a:r>
                  <a:rPr lang="bn-IN" sz="2000" dirty="0" smtClean="0">
                    <a:latin typeface="Calibri" panose="020F0502020204030204" pitchFamily="34" charset="0"/>
                    <a:cs typeface="NikoshBAN" pitchFamily="2" charset="0"/>
                  </a:rPr>
                  <a:t>উচ্চতা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𝑎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h</a:t>
                </a:r>
              </a:p>
              <a:p>
                <a:r>
                  <a:rPr lang="en-US" sz="20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      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bn-I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732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  <m:t>5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 smtClean="0">
                    <a:cs typeface="NikoshBAN" pitchFamily="2" charset="0"/>
                  </a:rPr>
                  <a:t>8 =</a:t>
                </a:r>
                <a:r>
                  <a:rPr lang="en-US" sz="20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1600" dirty="0" smtClean="0">
                    <a:ea typeface="Cambria Math" panose="02040503050406030204" pitchFamily="18" charset="0"/>
                  </a:rPr>
                  <a:t>173.20</a:t>
                </a:r>
                <a:r>
                  <a:rPr lang="bn-IN" sz="2000" dirty="0" smtClean="0">
                    <a:ea typeface="Cambria Math" panose="02040503050406030204" pitchFamily="18" charset="0"/>
                  </a:rPr>
                  <a:t> </a:t>
                </a:r>
                <a:r>
                  <a:rPr lang="bn-IN" sz="2000" dirty="0" smtClean="0"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ঘন সে.মি.</a:t>
                </a: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769447"/>
                <a:ext cx="7751617" cy="4736297"/>
              </a:xfrm>
              <a:prstGeom prst="rect">
                <a:avLst/>
              </a:prstGeom>
              <a:blipFill>
                <a:blip r:embed="rId2"/>
                <a:stretch>
                  <a:fillRect l="-786" t="-901" b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2EBD4-4862-4829-A525-E094B48274AA}" type="datetime3">
              <a:rPr lang="en-US" smtClean="0"/>
              <a:t>20 September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hamidurrahman57@gmail.com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1087" y="1776374"/>
            <a:ext cx="1170513" cy="523220"/>
          </a:xfrm>
          <a:prstGeom prst="rect">
            <a:avLst/>
          </a:prstGeom>
          <a:solidFill>
            <a:srgbClr val="00206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25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250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500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250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89063-9AAC-4ECC-8CF0-E94C048C363C}" type="datetime1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1600200" y="287338"/>
            <a:ext cx="7543800" cy="1449387"/>
          </a:xfrm>
        </p:spPr>
        <p:txBody>
          <a:bodyPr>
            <a:normAutofit/>
          </a:bodyPr>
          <a:lstStyle/>
          <a:p>
            <a:r>
              <a:rPr lang="en-US" sz="3000" dirty="0"/>
              <a:t>                               </a:t>
            </a:r>
          </a:p>
        </p:txBody>
      </p:sp>
      <p:sp>
        <p:nvSpPr>
          <p:cNvPr id="10" name="Content Placeholder 9"/>
          <p:cNvSpPr txBox="1">
            <a:spLocks noGrp="1"/>
          </p:cNvSpPr>
          <p:nvPr>
            <p:ph sz="half" idx="4294967295"/>
          </p:nvPr>
        </p:nvSpPr>
        <p:spPr>
          <a:xfrm>
            <a:off x="346364" y="2012492"/>
            <a:ext cx="4301838" cy="36830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মোহাম্মদ হামিদুর রহমান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সিনিয়র শিক্ষক (গণিত ও বিজ্ঞান)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এম.এসসি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,বি.এড।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ঘাটাইল সরকারি গণ পাইলট উচ্চ বিদ্যালয়।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ঘাটাইল,টাঙ্গাইল।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700157" y="2012518"/>
            <a:ext cx="4192587" cy="3683034"/>
          </a:xfr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 নবম-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দশম শ্রেণি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বিষয়ঃ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উচ্চতর গণিত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ঃত্রয়োদশ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 পাঠ-পরিমিতি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পাঠের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বিষয়ঃপিরামিডের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আয়তন এবং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তলের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সময়ঃ৫০মিনিট</a:t>
            </a:r>
          </a:p>
          <a:p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8217" y="623312"/>
            <a:ext cx="8564527" cy="8315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16" y="2081008"/>
            <a:ext cx="1474034" cy="1455513"/>
          </a:xfrm>
          <a:prstGeom prst="rect">
            <a:avLst/>
          </a:prstGeom>
        </p:spPr>
      </p:pic>
      <p:sp>
        <p:nvSpPr>
          <p:cNvPr id="13" name="Text Placeholder 7"/>
          <p:cNvSpPr txBox="1">
            <a:spLocks/>
          </p:cNvSpPr>
          <p:nvPr/>
        </p:nvSpPr>
        <p:spPr>
          <a:xfrm>
            <a:off x="4700157" y="1500859"/>
            <a:ext cx="4192587" cy="490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>
          <a:xfrm>
            <a:off x="328217" y="1500859"/>
            <a:ext cx="4319985" cy="4762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2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8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185172"/>
            <a:ext cx="8869221" cy="707886"/>
          </a:xfrm>
          <a:prstGeom prst="rect">
            <a:avLst/>
          </a:prstGeom>
          <a:solidFill>
            <a:srgbClr val="7030A0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pc="3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spc="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55802"/>
            <a:ext cx="280717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পিরামিড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494002"/>
            <a:ext cx="706635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পিরামিডের ভূমি পঞ্চভুজ হলে তার ধারের সংখ্যা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332202"/>
            <a:ext cx="7938392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পিরামিডের ভূমি ষড়ভুজ হলে তার কৌণিক বিন্দুর সংখ্যা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4572000"/>
            <a:ext cx="2933816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বস্তুটির কয়টি তল?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2614" y="4025126"/>
            <a:ext cx="2043436" cy="2192298"/>
            <a:chOff x="6856219" y="1279542"/>
            <a:chExt cx="2258072" cy="2208657"/>
          </a:xfrm>
        </p:grpSpPr>
        <p:sp>
          <p:nvSpPr>
            <p:cNvPr id="13" name="Rectangle 12"/>
            <p:cNvSpPr/>
            <p:nvPr/>
          </p:nvSpPr>
          <p:spPr>
            <a:xfrm>
              <a:off x="6885928" y="1279542"/>
              <a:ext cx="2181872" cy="2208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Hexagonal_pyramid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6219" y="1371600"/>
              <a:ext cx="2258072" cy="20504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D65F-0B74-4A08-BC93-8E29C76CF2CE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09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66700" y="2532222"/>
            <a:ext cx="86106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6cm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বাহুবিশিষ্ট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পঞ্চভুজের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পিরামিডের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cs typeface="NikoshBAN" pitchFamily="2" charset="0"/>
              </a:rPr>
              <a:t>12cm.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6700" y="4572000"/>
            <a:ext cx="8610600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খ.পিরামিডের পার্শ্বতলের হেলানো উচ্চতা নির্ণয় কর।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মিডের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সমগ্রতলের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ত্র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E9F4-877E-42FA-8307-C610C6AC7F8C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447800" y="583775"/>
            <a:ext cx="2895600" cy="685800"/>
          </a:xfrm>
          <a:prstGeom prst="homePlate">
            <a:avLst/>
          </a:prstGeom>
          <a:solidFill>
            <a:srgbClr val="008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2" descr="E:\New Accounting -9\indexBari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10100" y="357384"/>
            <a:ext cx="2819400" cy="17000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A835-84C4-426F-815E-C86DE8A40C57}" type="datetime1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28950" y="610781"/>
            <a:ext cx="3086100" cy="1470025"/>
          </a:xfrm>
        </p:spPr>
        <p:txBody>
          <a:bodyPr>
            <a:noAutofit/>
          </a:bodyPr>
          <a:lstStyle/>
          <a:p>
            <a:r>
              <a:rPr lang="bn-BD" sz="9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72449"/>
            <a:ext cx="6248400" cy="4284773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5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91869"/>
            <a:ext cx="8839200" cy="64633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34" y="1030068"/>
            <a:ext cx="3891926" cy="25513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7" y="1030068"/>
            <a:ext cx="3305175" cy="255133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2" y="3886200"/>
            <a:ext cx="3864217" cy="25450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487" y="3858491"/>
            <a:ext cx="3305175" cy="25450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C4643-4026-4E20-BF8A-DC268AFFB7A7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8549641" cy="5314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676400"/>
            <a:ext cx="5924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পিরামিড আকৃতির ঘনবস্তুর পৃষ্ঠতলের ক্ষেত্রফল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আয়তন পরিমাপ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355AF-FA69-4907-A682-FCFC13A81B3C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4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086" y="101007"/>
            <a:ext cx="8785514" cy="769441"/>
          </a:xfrm>
          <a:prstGeom prst="rect">
            <a:avLst/>
          </a:prstGeom>
          <a:solidFill>
            <a:srgbClr val="0070C0"/>
          </a:solidFill>
          <a:ln w="28575"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650" y="1113869"/>
            <a:ext cx="28194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...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468" y="1818955"/>
            <a:ext cx="8667620" cy="523220"/>
          </a:xfrm>
          <a:prstGeom prst="rect">
            <a:avLst/>
          </a:prstGeom>
          <a:solidFill>
            <a:srgbClr val="00206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1)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পিরামিড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কী তা বলতে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3468" y="2472370"/>
            <a:ext cx="8697061" cy="954107"/>
          </a:xfrm>
          <a:prstGeom prst="rect">
            <a:avLst/>
          </a:prstGeom>
          <a:solidFill>
            <a:srgbClr val="C00000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2)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পিরামিড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আকৃতির বস্তুর তলের ক্ষেত্রফল এবং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আয়ত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নের সূত্র 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নির্ণয়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468" y="4206810"/>
            <a:ext cx="869706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পিরামিড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সংক্রান্ত গাণিতিক সমস্যার সমাধান করতে পারবে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63148-3029-4394-90B2-09662B108F93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6868" y="3555477"/>
            <a:ext cx="8664220" cy="523220"/>
          </a:xfrm>
          <a:prstGeom prst="rect">
            <a:avLst/>
          </a:prstGeom>
          <a:solidFill>
            <a:srgbClr val="00B050"/>
          </a:solidFill>
          <a:ln w="28575">
            <a:solidFill>
              <a:srgbClr val="782D99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3)</a:t>
            </a:r>
            <a:r>
              <a:rPr lang="en-US" sz="2800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bn-IN" sz="2800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800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মিডের</a:t>
            </a:r>
            <a:r>
              <a:rPr lang="en-US" sz="2800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পার্শ্বতলের</a:t>
            </a:r>
            <a:r>
              <a:rPr lang="en-US" sz="2800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হেলানো</a:t>
            </a:r>
            <a:r>
              <a:rPr lang="en-US" sz="2800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2800" dirty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20782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9" grpId="0" animBg="1"/>
      <p:bldP spid="1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52400" y="152400"/>
            <a:ext cx="8839200" cy="646331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আমরা একটি ভিডিও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025818"/>
              </p:ext>
            </p:extLst>
          </p:nvPr>
        </p:nvGraphicFramePr>
        <p:xfrm>
          <a:off x="4217988" y="3208338"/>
          <a:ext cx="7080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30" name="Packager Shell Object" showAsIcon="1" r:id="rId3" imgW="708480" imgH="440280" progId="Package">
                  <p:embed/>
                </p:oleObj>
              </mc:Choice>
              <mc:Fallback>
                <p:oleObj name="Packager Shell Object" showAsIcon="1" r:id="rId3" imgW="70848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7988" y="3208338"/>
                        <a:ext cx="708025" cy="43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7826C-2AE9-468F-AF0F-C9E1F4B9D4C1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81000" y="4790182"/>
            <a:ext cx="84582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বহুভুজের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ঘনবস্তুর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শীর্ষবিন্দু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র্শ্বতল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ত্রিভুজাকার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পিরামিড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Pyramid15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16" y="1279544"/>
            <a:ext cx="2026314" cy="2209800"/>
          </a:xfrm>
          <a:prstGeom prst="rect">
            <a:avLst/>
          </a:prstGeom>
        </p:spPr>
      </p:pic>
      <p:pic>
        <p:nvPicPr>
          <p:cNvPr id="35" name="Picture 34" descr="Pyramid156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664" y="1279542"/>
            <a:ext cx="2298711" cy="2209801"/>
          </a:xfrm>
          <a:prstGeom prst="rect">
            <a:avLst/>
          </a:prstGeom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 flipV="1">
            <a:off x="2298711" y="1279543"/>
            <a:ext cx="2057400" cy="22098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8008" y="3581400"/>
            <a:ext cx="1377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ত্রিভুজভূমিক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পিরামিড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2192" y="3657600"/>
            <a:ext cx="1110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itchFamily="2" charset="0"/>
                <a:cs typeface="NikoshBAN" pitchFamily="2" charset="0"/>
              </a:rPr>
              <a:t>চতুর্ভূজ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ভূমিক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পিরামিড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5695" y="3625334"/>
            <a:ext cx="1138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পঞ্চভুজ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ভূমিক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পিরামিড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66680" y="3619995"/>
            <a:ext cx="1106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ষড়ভুজ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ভূমিক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পিরামিড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09773" y="1279541"/>
            <a:ext cx="2258072" cy="2209801"/>
            <a:chOff x="6856219" y="1279542"/>
            <a:chExt cx="2258072" cy="2208657"/>
          </a:xfrm>
        </p:grpSpPr>
        <p:sp>
          <p:nvSpPr>
            <p:cNvPr id="12" name="Rectangle 11"/>
            <p:cNvSpPr/>
            <p:nvPr/>
          </p:nvSpPr>
          <p:spPr>
            <a:xfrm>
              <a:off x="6885928" y="1279542"/>
              <a:ext cx="2181872" cy="22086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3" name="Picture 42" descr="Hexagonal_pyramid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6219" y="1371600"/>
              <a:ext cx="2258072" cy="20504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A1C81-68AD-4CE9-A4F2-EB178ED6357A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516" y="191869"/>
            <a:ext cx="883883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পিরামিডের আকৃতি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8"/>
          <p:cNvSpPr/>
          <p:nvPr/>
        </p:nvSpPr>
        <p:spPr>
          <a:xfrm>
            <a:off x="2743200" y="3389530"/>
            <a:ext cx="2552700" cy="657225"/>
          </a:xfrm>
          <a:custGeom>
            <a:avLst/>
            <a:gdLst>
              <a:gd name="connsiteX0" fmla="*/ 0 w 2552700"/>
              <a:gd name="connsiteY0" fmla="*/ 657225 h 657225"/>
              <a:gd name="connsiteX1" fmla="*/ 647700 w 2552700"/>
              <a:gd name="connsiteY1" fmla="*/ 0 h 657225"/>
              <a:gd name="connsiteX2" fmla="*/ 2552700 w 2552700"/>
              <a:gd name="connsiteY2" fmla="*/ 19050 h 657225"/>
              <a:gd name="connsiteX3" fmla="*/ 1971675 w 2552700"/>
              <a:gd name="connsiteY3" fmla="*/ 647700 h 657225"/>
              <a:gd name="connsiteX4" fmla="*/ 0 w 2552700"/>
              <a:gd name="connsiteY4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700" h="657225">
                <a:moveTo>
                  <a:pt x="0" y="657225"/>
                </a:moveTo>
                <a:lnTo>
                  <a:pt x="647700" y="0"/>
                </a:lnTo>
                <a:lnTo>
                  <a:pt x="2552700" y="19050"/>
                </a:lnTo>
                <a:lnTo>
                  <a:pt x="1971675" y="647700"/>
                </a:lnTo>
                <a:lnTo>
                  <a:pt x="0" y="65722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0800000">
            <a:off x="3985430" y="1150324"/>
            <a:ext cx="1424770" cy="2953616"/>
          </a:xfrm>
          <a:custGeom>
            <a:avLst/>
            <a:gdLst>
              <a:gd name="connsiteX0" fmla="*/ 423081 w 1003111"/>
              <a:gd name="connsiteY0" fmla="*/ 0 h 1876567"/>
              <a:gd name="connsiteX1" fmla="*/ 0 w 1003111"/>
              <a:gd name="connsiteY1" fmla="*/ 470847 h 1876567"/>
              <a:gd name="connsiteX2" fmla="*/ 1003111 w 1003111"/>
              <a:gd name="connsiteY2" fmla="*/ 1876567 h 1876567"/>
              <a:gd name="connsiteX3" fmla="*/ 423081 w 1003111"/>
              <a:gd name="connsiteY3" fmla="*/ 0 h 187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11" h="1876567">
                <a:moveTo>
                  <a:pt x="423081" y="0"/>
                </a:moveTo>
                <a:lnTo>
                  <a:pt x="0" y="470847"/>
                </a:lnTo>
                <a:lnTo>
                  <a:pt x="1003111" y="1876567"/>
                </a:lnTo>
                <a:lnTo>
                  <a:pt x="423081" y="0"/>
                </a:lnTo>
                <a:close/>
              </a:path>
            </a:pathLst>
          </a:custGeom>
          <a:gradFill flip="none" rotWithShape="1">
            <a:gsLst>
              <a:gs pos="0">
                <a:srgbClr val="74BCFE">
                  <a:shade val="30000"/>
                  <a:satMod val="115000"/>
                </a:srgbClr>
              </a:gs>
              <a:gs pos="50000">
                <a:srgbClr val="74BCFE">
                  <a:shade val="67500"/>
                  <a:satMod val="115000"/>
                </a:srgbClr>
              </a:gs>
              <a:gs pos="100000">
                <a:srgbClr val="74BCFE">
                  <a:shade val="100000"/>
                  <a:satMod val="115000"/>
                </a:srgbClr>
              </a:gs>
            </a:gsLst>
            <a:lin ang="8100000" scaled="1"/>
            <a:tileRect/>
          </a:gradFill>
          <a:ln w="12700">
            <a:solidFill>
              <a:srgbClr val="2D3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 rot="10800000">
            <a:off x="2743200" y="1172042"/>
            <a:ext cx="1269692" cy="2942757"/>
          </a:xfrm>
          <a:custGeom>
            <a:avLst/>
            <a:gdLst>
              <a:gd name="connsiteX0" fmla="*/ 893928 w 893928"/>
              <a:gd name="connsiteY0" fmla="*/ 0 h 1849272"/>
              <a:gd name="connsiteX1" fmla="*/ 423080 w 893928"/>
              <a:gd name="connsiteY1" fmla="*/ 484496 h 1849272"/>
              <a:gd name="connsiteX2" fmla="*/ 0 w 893928"/>
              <a:gd name="connsiteY2" fmla="*/ 1849272 h 1849272"/>
              <a:gd name="connsiteX3" fmla="*/ 893928 w 893928"/>
              <a:gd name="connsiteY3" fmla="*/ 0 h 184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928" h="1849272">
                <a:moveTo>
                  <a:pt x="893928" y="0"/>
                </a:moveTo>
                <a:lnTo>
                  <a:pt x="423080" y="484496"/>
                </a:lnTo>
                <a:lnTo>
                  <a:pt x="0" y="1849272"/>
                </a:lnTo>
                <a:lnTo>
                  <a:pt x="893928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23000"/>
            </a:schemeClr>
          </a:solidFill>
          <a:ln w="19050">
            <a:solidFill>
              <a:srgbClr val="2A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3413099" y="1142999"/>
            <a:ext cx="1948154" cy="2216477"/>
          </a:xfrm>
          <a:prstGeom prst="triangle">
            <a:avLst>
              <a:gd name="adj" fmla="val 30906"/>
            </a:avLst>
          </a:prstGeom>
          <a:solidFill>
            <a:schemeClr val="tx2">
              <a:lumMod val="60000"/>
              <a:lumOff val="40000"/>
              <a:alpha val="35000"/>
            </a:schemeClr>
          </a:solidFill>
          <a:ln w="28575">
            <a:solidFill>
              <a:srgbClr val="080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3999429" y="1142999"/>
            <a:ext cx="23405" cy="2590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Isosceles Triangle 29"/>
          <p:cNvSpPr/>
          <p:nvPr/>
        </p:nvSpPr>
        <p:spPr>
          <a:xfrm>
            <a:off x="2756055" y="1129418"/>
            <a:ext cx="2045089" cy="2953408"/>
          </a:xfrm>
          <a:prstGeom prst="triangle">
            <a:avLst>
              <a:gd name="adj" fmla="val 61596"/>
            </a:avLst>
          </a:prstGeom>
          <a:solidFill>
            <a:srgbClr val="74BCFE">
              <a:alpha val="38000"/>
            </a:srgbClr>
          </a:solidFill>
          <a:ln w="12700">
            <a:solidFill>
              <a:srgbClr val="2A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endCxn id="30" idx="0"/>
          </p:cNvCxnSpPr>
          <p:nvPr/>
        </p:nvCxnSpPr>
        <p:spPr>
          <a:xfrm flipH="1" flipV="1">
            <a:off x="4015748" y="1129418"/>
            <a:ext cx="1162941" cy="25040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900445" y="1929181"/>
            <a:ext cx="3084984" cy="523220"/>
            <a:chOff x="900445" y="1816251"/>
            <a:chExt cx="3084984" cy="523220"/>
          </a:xfrm>
        </p:grpSpPr>
        <p:sp>
          <p:nvSpPr>
            <p:cNvPr id="47" name="TextBox 46"/>
            <p:cNvSpPr txBox="1"/>
            <p:nvPr/>
          </p:nvSpPr>
          <p:spPr>
            <a:xfrm>
              <a:off x="900445" y="1816251"/>
              <a:ext cx="849913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উচ্চতা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V="1">
              <a:off x="1773718" y="2017932"/>
              <a:ext cx="2211711" cy="599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800600" y="2511215"/>
            <a:ext cx="3056999" cy="523220"/>
            <a:chOff x="4800600" y="1825416"/>
            <a:chExt cx="3056999" cy="523220"/>
          </a:xfrm>
        </p:grpSpPr>
        <p:sp>
          <p:nvSpPr>
            <p:cNvPr id="48" name="TextBox 47"/>
            <p:cNvSpPr txBox="1"/>
            <p:nvPr/>
          </p:nvSpPr>
          <p:spPr>
            <a:xfrm>
              <a:off x="6061915" y="1825416"/>
              <a:ext cx="1795684" cy="52322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হেলানো উচ্চতা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H="1" flipV="1">
              <a:off x="4800600" y="2057400"/>
              <a:ext cx="1219200" cy="1836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742803" y="2671607"/>
            <a:ext cx="101822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পার্শ্ব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27532" y="3352799"/>
            <a:ext cx="1436612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হেলানো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ধার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1" name="Straight Arrow Connector 60"/>
          <p:cNvCxnSpPr>
            <a:stCxn id="50" idx="1"/>
          </p:cNvCxnSpPr>
          <p:nvPr/>
        </p:nvCxnSpPr>
        <p:spPr>
          <a:xfrm flipH="1">
            <a:off x="4679732" y="3614409"/>
            <a:ext cx="1447800" cy="431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Isosceles Triangle 62"/>
          <p:cNvSpPr/>
          <p:nvPr/>
        </p:nvSpPr>
        <p:spPr>
          <a:xfrm>
            <a:off x="2756980" y="1329698"/>
            <a:ext cx="2028069" cy="2748063"/>
          </a:xfrm>
          <a:prstGeom prst="triangle">
            <a:avLst>
              <a:gd name="adj" fmla="val 61596"/>
            </a:avLst>
          </a:prstGeom>
          <a:solidFill>
            <a:srgbClr val="74BCFE">
              <a:alpha val="91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5998909" y="967364"/>
            <a:ext cx="617477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শীর্ষ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4114801" y="1219200"/>
            <a:ext cx="1857424" cy="102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066800" y="3447334"/>
            <a:ext cx="63671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ভূমি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752600" y="3770530"/>
            <a:ext cx="1828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1978600" y="3008530"/>
            <a:ext cx="1602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008834" y="1251067"/>
            <a:ext cx="778860" cy="28410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650521" y="2086832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471150" y="2438399"/>
            <a:ext cx="290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3400" y="4920737"/>
                <a:ext cx="7981950" cy="113749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পিরামিডের উচ্চতা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h,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ভূমিক্ষেত্রের অন্তবৃত্তের ব্যাসার্ধ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হেলানো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উচ্চতা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l </a:t>
                </a:r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l=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0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sz="320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920737"/>
                <a:ext cx="7981950" cy="1137491"/>
              </a:xfrm>
              <a:prstGeom prst="rect">
                <a:avLst/>
              </a:prstGeom>
              <a:blipFill>
                <a:blip r:embed="rId2"/>
                <a:stretch>
                  <a:fillRect l="-1986" t="-6952" b="-17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DE7B0-404A-4787-A124-245DF939B9CB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4" name="Frame 3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4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49" grpId="0" animBg="1"/>
      <p:bldP spid="50" grpId="0" animBg="1"/>
      <p:bldP spid="63" grpId="0" animBg="1"/>
      <p:bldP spid="71" grpId="0" animBg="1"/>
      <p:bldP spid="75" grpId="0" animBg="1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Isosceles Triangle 62"/>
          <p:cNvSpPr/>
          <p:nvPr/>
        </p:nvSpPr>
        <p:spPr>
          <a:xfrm>
            <a:off x="5640141" y="657375"/>
            <a:ext cx="1371600" cy="1392866"/>
          </a:xfrm>
          <a:prstGeom prst="triangle">
            <a:avLst>
              <a:gd name="adj" fmla="val 48817"/>
            </a:avLst>
          </a:prstGeom>
          <a:solidFill>
            <a:schemeClr val="tx2">
              <a:lumMod val="60000"/>
              <a:lumOff val="40000"/>
              <a:alpha val="35000"/>
            </a:schemeClr>
          </a:solidFill>
          <a:ln w="28575">
            <a:solidFill>
              <a:srgbClr val="0808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0800000">
            <a:off x="1799396" y="643015"/>
            <a:ext cx="840249" cy="1529625"/>
          </a:xfrm>
          <a:custGeom>
            <a:avLst/>
            <a:gdLst>
              <a:gd name="connsiteX0" fmla="*/ 423081 w 1003111"/>
              <a:gd name="connsiteY0" fmla="*/ 0 h 1876567"/>
              <a:gd name="connsiteX1" fmla="*/ 0 w 1003111"/>
              <a:gd name="connsiteY1" fmla="*/ 470847 h 1876567"/>
              <a:gd name="connsiteX2" fmla="*/ 1003111 w 1003111"/>
              <a:gd name="connsiteY2" fmla="*/ 1876567 h 1876567"/>
              <a:gd name="connsiteX3" fmla="*/ 423081 w 1003111"/>
              <a:gd name="connsiteY3" fmla="*/ 0 h 187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3111" h="1876567">
                <a:moveTo>
                  <a:pt x="423081" y="0"/>
                </a:moveTo>
                <a:lnTo>
                  <a:pt x="0" y="470847"/>
                </a:lnTo>
                <a:lnTo>
                  <a:pt x="1003111" y="1876567"/>
                </a:lnTo>
                <a:lnTo>
                  <a:pt x="423081" y="0"/>
                </a:lnTo>
                <a:close/>
              </a:path>
            </a:pathLst>
          </a:custGeom>
          <a:gradFill flip="none" rotWithShape="1">
            <a:gsLst>
              <a:gs pos="0">
                <a:srgbClr val="74BCFE">
                  <a:shade val="30000"/>
                  <a:satMod val="115000"/>
                </a:srgbClr>
              </a:gs>
              <a:gs pos="50000">
                <a:srgbClr val="74BCFE">
                  <a:shade val="67500"/>
                  <a:satMod val="115000"/>
                </a:srgbClr>
              </a:gs>
              <a:gs pos="100000">
                <a:srgbClr val="74BCFE">
                  <a:shade val="100000"/>
                  <a:satMod val="115000"/>
                </a:srgbClr>
              </a:gs>
            </a:gsLst>
            <a:lin ang="8100000" scaled="1"/>
            <a:tileRect/>
          </a:gradFill>
          <a:ln w="12700">
            <a:solidFill>
              <a:srgbClr val="2D32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095666" y="657374"/>
            <a:ext cx="1543980" cy="1531457"/>
            <a:chOff x="609600" y="449743"/>
            <a:chExt cx="1543980" cy="1760057"/>
          </a:xfrm>
        </p:grpSpPr>
        <p:sp>
          <p:nvSpPr>
            <p:cNvPr id="32" name="Freeform 31"/>
            <p:cNvSpPr/>
            <p:nvPr/>
          </p:nvSpPr>
          <p:spPr>
            <a:xfrm rot="10800000">
              <a:off x="609600" y="474328"/>
              <a:ext cx="748793" cy="1735472"/>
            </a:xfrm>
            <a:custGeom>
              <a:avLst/>
              <a:gdLst>
                <a:gd name="connsiteX0" fmla="*/ 893928 w 893928"/>
                <a:gd name="connsiteY0" fmla="*/ 0 h 1849272"/>
                <a:gd name="connsiteX1" fmla="*/ 423080 w 893928"/>
                <a:gd name="connsiteY1" fmla="*/ 484496 h 1849272"/>
                <a:gd name="connsiteX2" fmla="*/ 0 w 893928"/>
                <a:gd name="connsiteY2" fmla="*/ 1849272 h 1849272"/>
                <a:gd name="connsiteX3" fmla="*/ 893928 w 893928"/>
                <a:gd name="connsiteY3" fmla="*/ 0 h 184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928" h="1849272">
                  <a:moveTo>
                    <a:pt x="893928" y="0"/>
                  </a:moveTo>
                  <a:lnTo>
                    <a:pt x="423080" y="484496"/>
                  </a:lnTo>
                  <a:lnTo>
                    <a:pt x="0" y="1849272"/>
                  </a:lnTo>
                  <a:lnTo>
                    <a:pt x="893928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23000"/>
              </a:schemeClr>
            </a:solidFill>
            <a:ln w="19050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>
              <a:off x="1004669" y="457200"/>
              <a:ext cx="1148911" cy="1307153"/>
            </a:xfrm>
            <a:prstGeom prst="triangle">
              <a:avLst>
                <a:gd name="adj" fmla="val 30906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631047" y="449743"/>
              <a:ext cx="1206078" cy="1741753"/>
            </a:xfrm>
            <a:prstGeom prst="triangle">
              <a:avLst>
                <a:gd name="adj" fmla="val 61596"/>
              </a:avLst>
            </a:prstGeom>
            <a:solidFill>
              <a:srgbClr val="74BCFE">
                <a:alpha val="38000"/>
              </a:srgbClr>
            </a:solidFill>
            <a:ln w="12700">
              <a:solidFill>
                <a:srgbClr val="2A14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26967" y="2700876"/>
            <a:ext cx="8228752" cy="1210524"/>
            <a:chOff x="457200" y="2854925"/>
            <a:chExt cx="8395648" cy="1432775"/>
          </a:xfrm>
        </p:grpSpPr>
        <p:sp>
          <p:nvSpPr>
            <p:cNvPr id="36" name="Isosceles Triangle 35"/>
            <p:cNvSpPr/>
            <p:nvPr/>
          </p:nvSpPr>
          <p:spPr>
            <a:xfrm>
              <a:off x="3962400" y="2854925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5691120" y="2854925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7467600" y="2854925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2286000" y="2854925"/>
              <a:ext cx="1371600" cy="1392866"/>
            </a:xfrm>
            <a:prstGeom prst="triangle">
              <a:avLst>
                <a:gd name="adj" fmla="val 48817"/>
              </a:avLst>
            </a:prstGeom>
            <a:solidFill>
              <a:schemeClr val="tx2">
                <a:lumMod val="60000"/>
                <a:lumOff val="40000"/>
                <a:alpha val="35000"/>
              </a:schemeClr>
            </a:solidFill>
            <a:ln w="28575">
              <a:solidFill>
                <a:srgbClr val="0808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7200" y="2896422"/>
              <a:ext cx="1371600" cy="13716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68154" y="3182322"/>
              <a:ext cx="488806" cy="837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ym typeface="Symbol"/>
                </a:rPr>
                <a:t></a:t>
              </a:r>
              <a:endParaRPr lang="en-US" sz="4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44554" y="3208462"/>
              <a:ext cx="488806" cy="837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ym typeface="Symbol"/>
                </a:rPr>
                <a:t></a:t>
              </a:r>
              <a:endParaRPr lang="en-US" sz="4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220954" y="3208462"/>
              <a:ext cx="488806" cy="837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ym typeface="Symbol"/>
                </a:rPr>
                <a:t></a:t>
              </a:r>
              <a:endParaRPr lang="en-US" sz="40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049754" y="3208462"/>
              <a:ext cx="488806" cy="837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ym typeface="Symbol"/>
                </a:rPr>
                <a:t></a:t>
              </a:r>
              <a:endParaRPr lang="en-US" sz="4000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2286000" y="2895600"/>
              <a:ext cx="1371600" cy="1371600"/>
              <a:chOff x="2286000" y="4418778"/>
              <a:chExt cx="1371600" cy="1371600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2286000" y="5749703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6200000">
                <a:off x="2258703" y="510457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/>
            <p:cNvGrpSpPr/>
            <p:nvPr/>
          </p:nvGrpSpPr>
          <p:grpSpPr>
            <a:xfrm>
              <a:off x="3968088" y="2896422"/>
              <a:ext cx="1371600" cy="1371600"/>
              <a:chOff x="2286000" y="4433248"/>
              <a:chExt cx="1371600" cy="137160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286000" y="5763351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>
                <a:off x="2258703" y="511904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Group 61"/>
            <p:cNvGrpSpPr/>
            <p:nvPr/>
          </p:nvGrpSpPr>
          <p:grpSpPr>
            <a:xfrm>
              <a:off x="7481248" y="2916100"/>
              <a:ext cx="1371600" cy="1371600"/>
              <a:chOff x="2286000" y="4433248"/>
              <a:chExt cx="1371600" cy="1371600"/>
            </a:xfrm>
          </p:grpSpPr>
          <p:cxnSp>
            <p:nvCxnSpPr>
              <p:cNvPr id="67" name="Straight Connector 66"/>
              <p:cNvCxnSpPr/>
              <p:nvPr/>
            </p:nvCxnSpPr>
            <p:spPr>
              <a:xfrm>
                <a:off x="2286000" y="5743673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6200000">
                <a:off x="2258703" y="511904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5707040" y="2896422"/>
              <a:ext cx="1371600" cy="1371600"/>
              <a:chOff x="2286000" y="4433248"/>
              <a:chExt cx="1371600" cy="1371600"/>
            </a:xfrm>
          </p:grpSpPr>
          <p:cxnSp>
            <p:nvCxnSpPr>
              <p:cNvPr id="73" name="Straight Connector 72"/>
              <p:cNvCxnSpPr/>
              <p:nvPr/>
            </p:nvCxnSpPr>
            <p:spPr>
              <a:xfrm>
                <a:off x="2286000" y="5763351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>
                <a:off x="2258703" y="5119048"/>
                <a:ext cx="13716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Rectangle 51"/>
          <p:cNvSpPr/>
          <p:nvPr/>
        </p:nvSpPr>
        <p:spPr>
          <a:xfrm>
            <a:off x="3581400" y="657375"/>
            <a:ext cx="1371600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640141" y="2028975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6200000">
            <a:off x="5626492" y="1343175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65"/>
          <p:cNvSpPr/>
          <p:nvPr/>
        </p:nvSpPr>
        <p:spPr>
          <a:xfrm>
            <a:off x="1078877" y="1793742"/>
            <a:ext cx="1550505" cy="391016"/>
          </a:xfrm>
          <a:custGeom>
            <a:avLst/>
            <a:gdLst>
              <a:gd name="connsiteX0" fmla="*/ 373712 w 1550505"/>
              <a:gd name="connsiteY0" fmla="*/ 0 h 445273"/>
              <a:gd name="connsiteX1" fmla="*/ 0 w 1550505"/>
              <a:gd name="connsiteY1" fmla="*/ 445273 h 445273"/>
              <a:gd name="connsiteX2" fmla="*/ 1176793 w 1550505"/>
              <a:gd name="connsiteY2" fmla="*/ 445273 h 445273"/>
              <a:gd name="connsiteX3" fmla="*/ 1550505 w 1550505"/>
              <a:gd name="connsiteY3" fmla="*/ 7952 h 445273"/>
              <a:gd name="connsiteX4" fmla="*/ 373712 w 1550505"/>
              <a:gd name="connsiteY4" fmla="*/ 0 h 4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505" h="445273">
                <a:moveTo>
                  <a:pt x="373712" y="0"/>
                </a:moveTo>
                <a:lnTo>
                  <a:pt x="0" y="445273"/>
                </a:lnTo>
                <a:lnTo>
                  <a:pt x="1176793" y="445273"/>
                </a:lnTo>
                <a:lnTo>
                  <a:pt x="1550505" y="7952"/>
                </a:lnTo>
                <a:lnTo>
                  <a:pt x="3737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>
            <a:off x="1103189" y="657106"/>
            <a:ext cx="1206078" cy="1529517"/>
          </a:xfrm>
          <a:prstGeom prst="triangle">
            <a:avLst>
              <a:gd name="adj" fmla="val 61596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309855" y="2031612"/>
            <a:ext cx="1983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ক্ষেত্রফল=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b×b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Down Arrow 102"/>
          <p:cNvSpPr/>
          <p:nvPr/>
        </p:nvSpPr>
        <p:spPr>
          <a:xfrm rot="2002714">
            <a:off x="1236629" y="2185345"/>
            <a:ext cx="499870" cy="541181"/>
          </a:xfrm>
          <a:prstGeom prst="downArrow">
            <a:avLst>
              <a:gd name="adj1" fmla="val 35398"/>
              <a:gd name="adj2" fmla="val 42400"/>
            </a:avLst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76200" y="4038600"/>
                <a:ext cx="8991600" cy="23956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সমগ্রতলের ক্ষেত্রফল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ভূমির ক্ষেত্রফল + পার্শ্বতলগুলোর ক্ষেত্রফল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               =বর্গক্ষেত্রের ক্ষেত্রফল +চারটি ত্রিভুজক্ষেত্রের ক্ষেত্রফল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     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400" dirty="0" err="1"/>
                  <a:t>b×b</a:t>
                </a:r>
                <a:r>
                  <a:rPr lang="en-US" sz="2400" dirty="0"/>
                  <a:t> +  </a:t>
                </a:r>
                <a:r>
                  <a:rPr lang="en-US" sz="2400" dirty="0" smtClean="0"/>
                  <a:t>4 ×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b</a:t>
                </a:r>
                <a:r>
                  <a:rPr lang="en-US" sz="2400" dirty="0" err="1" smtClean="0">
                    <a:latin typeface="Calibri" panose="020F0502020204030204" pitchFamily="34" charset="0"/>
                  </a:rPr>
                  <a:t>×l</a:t>
                </a:r>
                <a:endParaRPr lang="en-US" sz="2400" dirty="0"/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             = </a:t>
                </a:r>
                <a:r>
                  <a:rPr lang="en-US" sz="2400" dirty="0" err="1"/>
                  <a:t>b×b</a:t>
                </a:r>
                <a:r>
                  <a:rPr lang="en-US" sz="2400" dirty="0"/>
                  <a:t>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/>
                  <a:t>×4b</a:t>
                </a:r>
                <a:r>
                  <a:rPr lang="en-US" sz="2400" dirty="0" smtClean="0">
                    <a:latin typeface="Calibri" panose="020F0502020204030204" pitchFamily="34" charset="0"/>
                  </a:rPr>
                  <a:t>×l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  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  <a:sym typeface="Math1" panose="05000800060100000101" pitchFamily="2" charset="2"/>
                  </a:rPr>
                  <a:t>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Math1" panose="05000800060100000101" pitchFamily="2" charset="2"/>
                  </a:rPr>
                  <a:t>ভূমির পরিসীমা=</a:t>
                </a:r>
                <a:r>
                  <a:rPr lang="en-US" sz="2400" dirty="0" smtClean="0"/>
                  <a:t>4b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  <a:sym typeface="Math1" panose="05000800060100000101" pitchFamily="2" charset="2"/>
                  </a:rPr>
                  <a:t>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                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ভূমির ক্ষেত্রফল +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(ভূমির পরিসীমা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bn-BD" sz="2400" dirty="0">
                    <a:latin typeface="NikoshBAN" pitchFamily="2" charset="0"/>
                    <a:cs typeface="NikoshBAN" pitchFamily="2" charset="0"/>
                  </a:rPr>
                  <a:t>হেলানো উচ্চতা)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038600"/>
                <a:ext cx="8991600" cy="2395656"/>
              </a:xfrm>
              <a:prstGeom prst="rect">
                <a:avLst/>
              </a:prstGeom>
              <a:blipFill>
                <a:blip r:embed="rId2"/>
                <a:stretch>
                  <a:fillRect l="-1085" t="-2041" b="-25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705600" y="1952775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3904" y="1265412"/>
            <a:ext cx="27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40271" y="1514531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4892018" y="1086347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3581400" y="2028975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4942346" y="657375"/>
            <a:ext cx="10654" cy="137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24329"/>
            <a:ext cx="8839200" cy="523220"/>
          </a:xfrm>
          <a:prstGeom prst="rect">
            <a:avLst/>
          </a:prstGeom>
          <a:solidFill>
            <a:srgbClr val="7030A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 পিরামিডের সমগ্রতলের ক্ষেত্রফলের সূত্র নির্ণয়ঃ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EA813-8957-4062-AF26-E12093C4A607}" type="datetime3">
              <a:rPr lang="en-US" smtClean="0"/>
              <a:t>20 September 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hamidurrahman57@gmail.com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C065-468A-41C8-950F-3D7761544D6A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705600" y="1199124"/>
                <a:ext cx="2031325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dirty="0" smtClean="0"/>
                  <a:t>ক্ষেত্রফল</a:t>
                </a:r>
                <a:r>
                  <a:rPr lang="bn-IN" sz="20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en-US" sz="2400" dirty="0" smtClean="0"/>
                  <a:t>b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×I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199124"/>
                <a:ext cx="2031325" cy="613886"/>
              </a:xfrm>
              <a:prstGeom prst="rect">
                <a:avLst/>
              </a:prstGeom>
              <a:blipFill>
                <a:blip r:embed="rId3"/>
                <a:stretch>
                  <a:fillRect l="-2402" r="-2402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ame 48"/>
          <p:cNvSpPr/>
          <p:nvPr/>
        </p:nvSpPr>
        <p:spPr>
          <a:xfrm>
            <a:off x="0" y="-152400"/>
            <a:ext cx="9144000" cy="6978878"/>
          </a:xfrm>
          <a:prstGeom prst="frame">
            <a:avLst>
              <a:gd name="adj1" fmla="val 2578"/>
            </a:avLst>
          </a:prstGeom>
          <a:solidFill>
            <a:srgbClr val="4F19E7"/>
          </a:solidFill>
          <a:ln w="38100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9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2" grpId="0" animBg="1"/>
      <p:bldP spid="66" grpId="0" animBg="1"/>
      <p:bldP spid="69" grpId="0" animBg="1"/>
      <p:bldP spid="72" grpId="0"/>
      <p:bldP spid="103" grpId="0" animBg="1"/>
      <p:bldP spid="2" grpId="0"/>
      <p:bldP spid="3" grpId="0"/>
      <p:bldP spid="4" grpId="0"/>
      <p:bldP spid="6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</TotalTime>
  <Words>681</Words>
  <Application>Microsoft Office PowerPoint</Application>
  <PresentationFormat>On-screen Show (4:3)</PresentationFormat>
  <Paragraphs>222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Math1</vt:lpstr>
      <vt:lpstr>NikoshBAN</vt:lpstr>
      <vt:lpstr>Symbol</vt:lpstr>
      <vt:lpstr>Vrinda</vt:lpstr>
      <vt:lpstr>Webdings</vt:lpstr>
      <vt:lpstr>Wingdings</vt:lpstr>
      <vt:lpstr>Office Theme</vt:lpstr>
      <vt:lpstr>Packager Shell Object</vt:lpstr>
      <vt:lpstr>PowerPoint Presentation</vt:lpstr>
      <vt:lpstr>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Jahidul Hossain</dc:creator>
  <cp:lastModifiedBy>HAMID</cp:lastModifiedBy>
  <cp:revision>507</cp:revision>
  <dcterms:created xsi:type="dcterms:W3CDTF">2015-05-22T08:33:39Z</dcterms:created>
  <dcterms:modified xsi:type="dcterms:W3CDTF">2020-09-20T15:10:02Z</dcterms:modified>
</cp:coreProperties>
</file>