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6olcmvo0D1KuHB9KYHKXQ==" hashData="BU4z3p/BT6UKJpV6GJep4P5FiKR5IhgMlPVW/n9lw7qwkpFx5cqml3rqbAiPOUCNVtTGi2nwltOuHAwM8zMtl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14"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3EB35-C6AA-4290-A3C0-9B83B37796FF}" type="datetimeFigureOut">
              <a:rPr lang="en-US" smtClean="0"/>
              <a:t>9/20/2020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55C7A-70AD-460D-841C-0308C40DED2D}" type="slidenum">
              <a:rPr lang="en-US" smtClean="0"/>
              <a:t>‹#›</a:t>
            </a:fld>
            <a:endParaRPr lang="en-US"/>
          </a:p>
        </p:txBody>
      </p:sp>
    </p:spTree>
    <p:extLst>
      <p:ext uri="{BB962C8B-B14F-4D97-AF65-F5344CB8AC3E}">
        <p14:creationId xmlns:p14="http://schemas.microsoft.com/office/powerpoint/2010/main" val="252163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A4576-281A-4B9B-997C-00DE1876B3A9}" type="slidenum">
              <a:rPr lang="en-US" smtClean="0"/>
              <a:t>1</a:t>
            </a:fld>
            <a:endParaRPr lang="en-US"/>
          </a:p>
        </p:txBody>
      </p:sp>
    </p:spTree>
    <p:extLst>
      <p:ext uri="{BB962C8B-B14F-4D97-AF65-F5344CB8AC3E}">
        <p14:creationId xmlns:p14="http://schemas.microsoft.com/office/powerpoint/2010/main" val="131470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 শিক্ষক</a:t>
            </a:r>
            <a:r>
              <a:rPr lang="bn-IN" baseline="0" dirty="0" smtClean="0">
                <a:latin typeface="NikoshBAN" pitchFamily="2" charset="0"/>
                <a:cs typeface="NikoshBAN" pitchFamily="2" charset="0"/>
              </a:rPr>
              <a:t> প্রশ্নত্তোরের মাধ্যমে </a:t>
            </a:r>
            <a:r>
              <a:rPr lang="bn-IN"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দ্বারা বোর্ডে সমস্যাটির সমাধান করার সহায়তা করাতে পারেন।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A4576-281A-4B9B-997C-00DE1876B3A9}" type="slidenum">
              <a:rPr lang="en-US" smtClean="0"/>
              <a:t>14</a:t>
            </a:fld>
            <a:endParaRPr lang="en-US"/>
          </a:p>
        </p:txBody>
      </p:sp>
    </p:spTree>
    <p:extLst>
      <p:ext uri="{BB962C8B-B14F-4D97-AF65-F5344CB8AC3E}">
        <p14:creationId xmlns:p14="http://schemas.microsoft.com/office/powerpoint/2010/main" val="182766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প্রত্যেক দলের উপস্থাপনের</a:t>
            </a:r>
            <a:r>
              <a:rPr lang="bn-IN" baseline="0" dirty="0" smtClean="0">
                <a:latin typeface="NikoshBAN" pitchFamily="2" charset="0"/>
                <a:cs typeface="NikoshBAN" pitchFamily="2" charset="0"/>
              </a:rPr>
              <a:t> পর</a:t>
            </a:r>
            <a:r>
              <a:rPr lang="bn-IN" dirty="0" smtClean="0">
                <a:latin typeface="NikoshBAN" pitchFamily="2" charset="0"/>
                <a:cs typeface="NikoshBAN" pitchFamily="2" charset="0"/>
              </a:rPr>
              <a:t> শিক্ষক</a:t>
            </a:r>
            <a:r>
              <a:rPr lang="bn-IN" baseline="0" dirty="0" smtClean="0">
                <a:latin typeface="NikoshBAN" pitchFamily="2" charset="0"/>
                <a:cs typeface="NikoshBAN" pitchFamily="2" charset="0"/>
              </a:rPr>
              <a:t> প্রশ্নত্তোরের মাধ্যমে </a:t>
            </a:r>
            <a:r>
              <a:rPr lang="bn-IN"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দ্বারা বোর্ডে সমস্যাটির সঠিক সমাধান করার সহায়তা করাতে পারেন।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A4576-281A-4B9B-997C-00DE1876B3A9}" type="slidenum">
              <a:rPr lang="en-US" smtClean="0"/>
              <a:t>15</a:t>
            </a:fld>
            <a:endParaRPr lang="en-US"/>
          </a:p>
        </p:txBody>
      </p:sp>
    </p:spTree>
    <p:extLst>
      <p:ext uri="{BB962C8B-B14F-4D97-AF65-F5344CB8AC3E}">
        <p14:creationId xmlns:p14="http://schemas.microsoft.com/office/powerpoint/2010/main" val="1241791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সময়--------৮ মিনিট। শিক্ষক</a:t>
            </a:r>
            <a:r>
              <a:rPr lang="bn-IN" baseline="0" dirty="0" smtClean="0"/>
              <a:t> সঠিক উত্তর শিক্ষার্থী দ্বারা বোর্ডে লেখাতে পারেন।  </a:t>
            </a:r>
            <a:endParaRPr lang="en-US" dirty="0"/>
          </a:p>
        </p:txBody>
      </p:sp>
      <p:sp>
        <p:nvSpPr>
          <p:cNvPr id="4" name="Slide Number Placeholder 3"/>
          <p:cNvSpPr>
            <a:spLocks noGrp="1"/>
          </p:cNvSpPr>
          <p:nvPr>
            <p:ph type="sldNum" sz="quarter" idx="10"/>
          </p:nvPr>
        </p:nvSpPr>
        <p:spPr/>
        <p:txBody>
          <a:bodyPr/>
          <a:lstStyle/>
          <a:p>
            <a:fld id="{D3CA4576-281A-4B9B-997C-00DE1876B3A9}" type="slidenum">
              <a:rPr lang="en-US" smtClean="0"/>
              <a:t>16</a:t>
            </a:fld>
            <a:endParaRPr lang="en-US"/>
          </a:p>
        </p:txBody>
      </p:sp>
    </p:spTree>
    <p:extLst>
      <p:ext uri="{BB962C8B-B14F-4D97-AF65-F5344CB8AC3E}">
        <p14:creationId xmlns:p14="http://schemas.microsoft.com/office/powerpoint/2010/main" val="326918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শিক্ষক</a:t>
            </a:r>
            <a:r>
              <a:rPr lang="bn-IN" baseline="0" dirty="0" smtClean="0"/>
              <a:t> </a:t>
            </a:r>
            <a:r>
              <a:rPr lang="bn-IN" dirty="0" smtClean="0"/>
              <a:t>সমাধান</a:t>
            </a:r>
            <a:r>
              <a:rPr lang="bn-IN" baseline="0" dirty="0" smtClean="0"/>
              <a:t> করার প্রাথমিক ধার</a:t>
            </a:r>
            <a:r>
              <a:rPr lang="en-US" baseline="0" dirty="0" err="1" smtClean="0"/>
              <a:t>ণা</a:t>
            </a:r>
            <a:r>
              <a:rPr lang="bn-IN" baseline="0" dirty="0" smtClean="0"/>
              <a:t> শিক্ষার্থীদের জানাতে পারেন।</a:t>
            </a:r>
            <a:endParaRPr lang="en-US" dirty="0" smtClean="0"/>
          </a:p>
        </p:txBody>
      </p:sp>
      <p:sp>
        <p:nvSpPr>
          <p:cNvPr id="4" name="Slide Number Placeholder 3"/>
          <p:cNvSpPr>
            <a:spLocks noGrp="1"/>
          </p:cNvSpPr>
          <p:nvPr>
            <p:ph type="sldNum" sz="quarter" idx="10"/>
          </p:nvPr>
        </p:nvSpPr>
        <p:spPr/>
        <p:txBody>
          <a:bodyPr/>
          <a:lstStyle/>
          <a:p>
            <a:fld id="{D3CA4576-281A-4B9B-997C-00DE1876B3A9}" type="slidenum">
              <a:rPr lang="en-US" smtClean="0"/>
              <a:t>17</a:t>
            </a:fld>
            <a:endParaRPr lang="en-US"/>
          </a:p>
        </p:txBody>
      </p:sp>
    </p:spTree>
    <p:extLst>
      <p:ext uri="{BB962C8B-B14F-4D97-AF65-F5344CB8AC3E}">
        <p14:creationId xmlns:p14="http://schemas.microsoft.com/office/powerpoint/2010/main" val="132465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A4576-281A-4B9B-997C-00DE1876B3A9}" type="slidenum">
              <a:rPr lang="en-US" smtClean="0"/>
              <a:t>3</a:t>
            </a:fld>
            <a:endParaRPr lang="en-US"/>
          </a:p>
        </p:txBody>
      </p:sp>
    </p:spTree>
    <p:extLst>
      <p:ext uri="{BB962C8B-B14F-4D97-AF65-F5344CB8AC3E}">
        <p14:creationId xmlns:p14="http://schemas.microsoft.com/office/powerpoint/2010/main" val="116595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চিত্রটিকে কী বলে? </a:t>
            </a:r>
            <a:r>
              <a:rPr lang="en-US" dirty="0" err="1" smtClean="0"/>
              <a:t>বৃত্তা</a:t>
            </a:r>
            <a:r>
              <a:rPr lang="bn-IN" dirty="0" smtClean="0"/>
              <a:t>কার রেখাটিকে</a:t>
            </a:r>
            <a:r>
              <a:rPr lang="bn-IN" baseline="0" dirty="0" smtClean="0"/>
              <a:t> কী বলে? লাল বিন্দুটিকে কী বলে? কেন্দ্র থেকে অঙ্কিত সরল রেখাকে কী বলে? কেন্দ্র থেকে পরিধি পর্যন্ত সরল রেখাকে কী বলে? পরিধির দুই বিন্দুর সংযোগ সরল রেখাকে কী বলে? হলুদ অংশকে কী বলে?</a:t>
            </a:r>
            <a:endParaRPr lang="en-US" dirty="0" smtClean="0"/>
          </a:p>
        </p:txBody>
      </p:sp>
      <p:sp>
        <p:nvSpPr>
          <p:cNvPr id="4" name="Slide Number Placeholder 3"/>
          <p:cNvSpPr>
            <a:spLocks noGrp="1"/>
          </p:cNvSpPr>
          <p:nvPr>
            <p:ph type="sldNum" sz="quarter" idx="10"/>
          </p:nvPr>
        </p:nvSpPr>
        <p:spPr/>
        <p:txBody>
          <a:bodyPr/>
          <a:lstStyle/>
          <a:p>
            <a:fld id="{D3CA4576-281A-4B9B-997C-00DE1876B3A9}" type="slidenum">
              <a:rPr lang="en-US" smtClean="0"/>
              <a:t>7</a:t>
            </a:fld>
            <a:endParaRPr lang="en-US"/>
          </a:p>
        </p:txBody>
      </p:sp>
    </p:spTree>
    <p:extLst>
      <p:ext uri="{BB962C8B-B14F-4D97-AF65-F5344CB8AC3E}">
        <p14:creationId xmlns:p14="http://schemas.microsoft.com/office/powerpoint/2010/main" val="66161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বৃত্তটির পরিধি কয়টি ঘর অতিক্রম করেছে? বৃত্তটির ব্যাস কত? প্রতি ঘরের দৈর্ঘ্য কত? চাকাটির অতিক্রান্ত মোট দৈর্ঘ্য কত? বৃত্তের পরিধি ও ব্যাসের অনুপাত কত? পরিধি ও ব্যাসের অনুপাতকে কী দ্বারা প্রকাশ করা হয়? এর মান কত? সমস্যাটির সমাধান শিক্ষার্থী দ্বারা বোর্ডে করার চেষ্টা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A4576-281A-4B9B-997C-00DE1876B3A9}" type="slidenum">
              <a:rPr lang="en-US" smtClean="0"/>
              <a:t>8</a:t>
            </a:fld>
            <a:endParaRPr lang="en-US"/>
          </a:p>
        </p:txBody>
      </p:sp>
    </p:spTree>
    <p:extLst>
      <p:ext uri="{BB962C8B-B14F-4D97-AF65-F5344CB8AC3E}">
        <p14:creationId xmlns:p14="http://schemas.microsoft.com/office/powerpoint/2010/main" val="406670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বৃত্তের ব্যাসার্ধ কত? বৃত্তের পরিধি কত? আয়তক্ষেত্রের দৈর্ঘ্য কত? প্রস্থ কত? বৃত্তক্ষেত্রের ক্ষেত্রফল নির্ণয়ের সূত্র কী? </a:t>
            </a:r>
            <a:endParaRPr lang="en-US" dirty="0"/>
          </a:p>
        </p:txBody>
      </p:sp>
      <p:sp>
        <p:nvSpPr>
          <p:cNvPr id="4" name="Slide Number Placeholder 3"/>
          <p:cNvSpPr>
            <a:spLocks noGrp="1"/>
          </p:cNvSpPr>
          <p:nvPr>
            <p:ph type="sldNum" sz="quarter" idx="10"/>
          </p:nvPr>
        </p:nvSpPr>
        <p:spPr/>
        <p:txBody>
          <a:bodyPr/>
          <a:lstStyle/>
          <a:p>
            <a:fld id="{D3CA4576-281A-4B9B-997C-00DE1876B3A9}" type="slidenum">
              <a:rPr lang="en-US" smtClean="0"/>
              <a:t>9</a:t>
            </a:fld>
            <a:endParaRPr lang="en-US"/>
          </a:p>
        </p:txBody>
      </p:sp>
    </p:spTree>
    <p:extLst>
      <p:ext uri="{BB962C8B-B14F-4D97-AF65-F5344CB8AC3E}">
        <p14:creationId xmlns:p14="http://schemas.microsoft.com/office/powerpoint/2010/main" val="347054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সময়---৩মিনিট। শিক্ষক</a:t>
            </a:r>
            <a:r>
              <a:rPr lang="bn-IN" baseline="0" dirty="0" smtClean="0"/>
              <a:t> সঠিক সমাধান শিক্ষার্থী দ্বারা বোর্ডে নির্ণয় করতে সহায়তা করতে পারেন।   </a:t>
            </a:r>
            <a:endParaRPr lang="en-US" dirty="0"/>
          </a:p>
        </p:txBody>
      </p:sp>
      <p:sp>
        <p:nvSpPr>
          <p:cNvPr id="4" name="Slide Number Placeholder 3"/>
          <p:cNvSpPr>
            <a:spLocks noGrp="1"/>
          </p:cNvSpPr>
          <p:nvPr>
            <p:ph type="sldNum" sz="quarter" idx="10"/>
          </p:nvPr>
        </p:nvSpPr>
        <p:spPr/>
        <p:txBody>
          <a:bodyPr/>
          <a:lstStyle/>
          <a:p>
            <a:fld id="{D3CA4576-281A-4B9B-997C-00DE1876B3A9}" type="slidenum">
              <a:rPr lang="en-US" smtClean="0"/>
              <a:t>10</a:t>
            </a:fld>
            <a:endParaRPr lang="en-US"/>
          </a:p>
        </p:txBody>
      </p:sp>
    </p:spTree>
    <p:extLst>
      <p:ext uri="{BB962C8B-B14F-4D97-AF65-F5344CB8AC3E}">
        <p14:creationId xmlns:p14="http://schemas.microsoft.com/office/powerpoint/2010/main" val="307195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Times New Roman" pitchFamily="18" charset="0"/>
                <a:cs typeface="Times New Roman" pitchFamily="18" charset="0"/>
              </a:rPr>
              <a:t>এটি কীসের চিত্র? বৃত্তটি কত দূরত্ব অতিক্রম করল? পরিধি কত? ব্যাসার্ধ কত? ত্রিভুজের ভূমি কত? উচ্চতা কত? ত্রিভুজের ক্ষেত্রফলের সূত্র কী? বৃত্তক্ষেত্রের ক্ষেত্রফলের সূত্র কী?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3CA4576-281A-4B9B-997C-00DE1876B3A9}" type="slidenum">
              <a:rPr lang="en-US" smtClean="0"/>
              <a:t>11</a:t>
            </a:fld>
            <a:endParaRPr lang="en-US"/>
          </a:p>
        </p:txBody>
      </p:sp>
    </p:spTree>
    <p:extLst>
      <p:ext uri="{BB962C8B-B14F-4D97-AF65-F5344CB8AC3E}">
        <p14:creationId xmlns:p14="http://schemas.microsoft.com/office/powerpoint/2010/main" val="108827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সময়------৫ মিনিট।</a:t>
            </a:r>
            <a:r>
              <a:rPr lang="en-US" dirty="0" smtClean="0"/>
              <a:t> </a:t>
            </a:r>
            <a:r>
              <a:rPr lang="bn-IN" dirty="0" smtClean="0"/>
              <a:t>শিক্ষক</a:t>
            </a:r>
            <a:r>
              <a:rPr lang="bn-IN" baseline="0" dirty="0" smtClean="0"/>
              <a:t> সঠিক সমাধান শিক্ষার্থী দ্বারা বোর্ডে নির্ণয় করতে সহায়তা করতে পারেন।  </a:t>
            </a:r>
            <a:r>
              <a:rPr lang="bn-IN" dirty="0" smtClean="0"/>
              <a:t> </a:t>
            </a:r>
            <a:endParaRPr lang="en-US" dirty="0"/>
          </a:p>
        </p:txBody>
      </p:sp>
      <p:sp>
        <p:nvSpPr>
          <p:cNvPr id="4" name="Slide Number Placeholder 3"/>
          <p:cNvSpPr>
            <a:spLocks noGrp="1"/>
          </p:cNvSpPr>
          <p:nvPr>
            <p:ph type="sldNum" sz="quarter" idx="10"/>
          </p:nvPr>
        </p:nvSpPr>
        <p:spPr/>
        <p:txBody>
          <a:bodyPr/>
          <a:lstStyle/>
          <a:p>
            <a:fld id="{D3CA4576-281A-4B9B-997C-00DE1876B3A9}" type="slidenum">
              <a:rPr lang="en-US" smtClean="0"/>
              <a:t>12</a:t>
            </a:fld>
            <a:endParaRPr lang="en-US"/>
          </a:p>
        </p:txBody>
      </p:sp>
    </p:spTree>
    <p:extLst>
      <p:ext uri="{BB962C8B-B14F-4D97-AF65-F5344CB8AC3E}">
        <p14:creationId xmlns:p14="http://schemas.microsoft.com/office/powerpoint/2010/main" val="113330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 শিক্ষক</a:t>
            </a:r>
            <a:r>
              <a:rPr lang="bn-IN" baseline="0" dirty="0" smtClean="0">
                <a:latin typeface="NikoshBAN" pitchFamily="2" charset="0"/>
                <a:cs typeface="NikoshBAN" pitchFamily="2" charset="0"/>
              </a:rPr>
              <a:t> প্রশ্নত্তোরের মাধ্যমে </a:t>
            </a:r>
            <a:r>
              <a:rPr lang="bn-IN"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দ্বারা বোর্ডে সমস্যাটির সমাধান করার সহায়তা করাতে পারেন।</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A4576-281A-4B9B-997C-00DE1876B3A9}" type="slidenum">
              <a:rPr lang="en-US" smtClean="0"/>
              <a:t>13</a:t>
            </a:fld>
            <a:endParaRPr lang="en-US"/>
          </a:p>
        </p:txBody>
      </p:sp>
    </p:spTree>
    <p:extLst>
      <p:ext uri="{BB962C8B-B14F-4D97-AF65-F5344CB8AC3E}">
        <p14:creationId xmlns:p14="http://schemas.microsoft.com/office/powerpoint/2010/main" val="177242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683715-C395-4FFC-975D-77167212171A}"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420489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83715-C395-4FFC-975D-77167212171A}"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8482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83715-C395-4FFC-975D-77167212171A}"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233463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83715-C395-4FFC-975D-77167212171A}"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260715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83715-C395-4FFC-975D-77167212171A}"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295080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683715-C395-4FFC-975D-77167212171A}"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308359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683715-C395-4FFC-975D-77167212171A}"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35063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83715-C395-4FFC-975D-77167212171A}"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44862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83715-C395-4FFC-975D-77167212171A}"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345982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83715-C395-4FFC-975D-77167212171A}"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42646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83715-C395-4FFC-975D-77167212171A}"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E303-C8A0-49C3-AAF6-FD9496078EA5}" type="slidenum">
              <a:rPr lang="en-US" smtClean="0"/>
              <a:t>‹#›</a:t>
            </a:fld>
            <a:endParaRPr lang="en-US"/>
          </a:p>
        </p:txBody>
      </p:sp>
    </p:spTree>
    <p:extLst>
      <p:ext uri="{BB962C8B-B14F-4D97-AF65-F5344CB8AC3E}">
        <p14:creationId xmlns:p14="http://schemas.microsoft.com/office/powerpoint/2010/main" val="289389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83715-C395-4FFC-975D-77167212171A}" type="datetimeFigureOut">
              <a:rPr lang="en-US" smtClean="0"/>
              <a:t>9/20/2020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E303-C8A0-49C3-AAF6-FD9496078EA5}" type="slidenum">
              <a:rPr lang="en-US" smtClean="0"/>
              <a:t>‹#›</a:t>
            </a:fld>
            <a:endParaRPr lang="en-US"/>
          </a:p>
        </p:txBody>
      </p:sp>
    </p:spTree>
    <p:extLst>
      <p:ext uri="{BB962C8B-B14F-4D97-AF65-F5344CB8AC3E}">
        <p14:creationId xmlns:p14="http://schemas.microsoft.com/office/powerpoint/2010/main" val="234148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5" name="Rectangle 4"/>
          <p:cNvSpPr/>
          <p:nvPr/>
        </p:nvSpPr>
        <p:spPr>
          <a:xfrm>
            <a:off x="4114800" y="2438400"/>
            <a:ext cx="3575018" cy="1862048"/>
          </a:xfrm>
          <a:prstGeom prst="rect">
            <a:avLst/>
          </a:prstGeom>
        </p:spPr>
        <p:txBody>
          <a:bodyPr wrap="none">
            <a:spAutoFit/>
          </a:bodyPr>
          <a:lstStyle/>
          <a:p>
            <a:pPr algn="ctr"/>
            <a:r>
              <a:rPr lang="bn-IN" sz="11500" dirty="0">
                <a:latin typeface="NikoshBAN" pitchFamily="2" charset="0"/>
                <a:cs typeface="NikoshBAN" pitchFamily="2" charset="0"/>
              </a:rPr>
              <a:t>স্বাগতম</a:t>
            </a:r>
            <a:endParaRPr lang="en-US" sz="11500" dirty="0">
              <a:latin typeface="NikoshBAN" pitchFamily="2" charset="0"/>
              <a:cs typeface="NikoshBAN" pitchFamily="2" charset="0"/>
            </a:endParaRPr>
          </a:p>
        </p:txBody>
      </p:sp>
    </p:spTree>
    <p:extLst>
      <p:ext uri="{BB962C8B-B14F-4D97-AF65-F5344CB8AC3E}">
        <p14:creationId xmlns:p14="http://schemas.microsoft.com/office/powerpoint/2010/main" val="3094605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94858" y="457200"/>
            <a:ext cx="7663542" cy="707886"/>
          </a:xfrm>
          <a:prstGeom prst="rect">
            <a:avLst/>
          </a:prstGeom>
          <a:solidFill>
            <a:srgbClr val="3DEBA9"/>
          </a:solidFill>
          <a:ln w="19050">
            <a:solidFill>
              <a:schemeClr val="tx1"/>
            </a:solidFill>
          </a:ln>
        </p:spPr>
        <p:txBody>
          <a:bodyPr wrap="square" rtlCol="0">
            <a:spAutoFit/>
          </a:bodyPr>
          <a:lstStyle/>
          <a:p>
            <a:pPr algn="ctr"/>
            <a:r>
              <a:rPr lang="bn-IN" sz="4000" dirty="0">
                <a:latin typeface="NikoshBAN" pitchFamily="2" charset="0"/>
                <a:cs typeface="NikoshBAN" pitchFamily="2" charset="0"/>
              </a:rPr>
              <a:t>একক কাজ</a:t>
            </a:r>
            <a:r>
              <a:rPr lang="bn-BD" sz="4000" dirty="0">
                <a:latin typeface="NikoshBAN" pitchFamily="2" charset="0"/>
                <a:cs typeface="NikoshBAN" pitchFamily="2" charset="0"/>
              </a:rPr>
              <a:t>      সময়ঃ ৭ মিনিট</a:t>
            </a:r>
            <a:endParaRPr lang="en-US" sz="4000" dirty="0">
              <a:latin typeface="NikoshBAN" pitchFamily="2" charset="0"/>
              <a:cs typeface="NikoshBAN" pitchFamily="2" charset="0"/>
            </a:endParaRPr>
          </a:p>
        </p:txBody>
      </p:sp>
      <p:sp>
        <p:nvSpPr>
          <p:cNvPr id="10" name="TextBox 9"/>
          <p:cNvSpPr txBox="1"/>
          <p:nvPr/>
        </p:nvSpPr>
        <p:spPr>
          <a:xfrm>
            <a:off x="2394858" y="5816026"/>
            <a:ext cx="7663543" cy="584775"/>
          </a:xfrm>
          <a:prstGeom prst="rect">
            <a:avLst/>
          </a:prstGeom>
          <a:solidFill>
            <a:srgbClr val="CCFFCC"/>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টেবিলটির </a:t>
            </a:r>
            <a:r>
              <a:rPr lang="en-US" sz="3200" dirty="0" err="1">
                <a:latin typeface="NikoshBAN" pitchFamily="2" charset="0"/>
                <a:cs typeface="NikoshBAN" pitchFamily="2" charset="0"/>
              </a:rPr>
              <a:t>উপরিতলের</a:t>
            </a:r>
            <a:r>
              <a:rPr lang="en-US" sz="3200" dirty="0">
                <a:latin typeface="NikoshBAN" pitchFamily="2" charset="0"/>
                <a:cs typeface="NikoshBAN" pitchFamily="2" charset="0"/>
              </a:rPr>
              <a:t> </a:t>
            </a:r>
            <a:r>
              <a:rPr lang="bn-IN" sz="3200" dirty="0">
                <a:latin typeface="NikoshBAN" pitchFamily="2" charset="0"/>
                <a:cs typeface="NikoshBAN" pitchFamily="2" charset="0"/>
              </a:rPr>
              <a:t>ক্ষেত্রফল কত?</a:t>
            </a:r>
            <a:endParaRPr lang="en-US" sz="3200" dirty="0">
              <a:latin typeface="NikoshBAN" pitchFamily="2" charset="0"/>
              <a:cs typeface="NikoshBAN" pitchFamily="2" charset="0"/>
            </a:endParaRPr>
          </a:p>
        </p:txBody>
      </p:sp>
      <p:sp>
        <p:nvSpPr>
          <p:cNvPr id="11" name="TextBox 10"/>
          <p:cNvSpPr txBox="1"/>
          <p:nvPr/>
        </p:nvSpPr>
        <p:spPr>
          <a:xfrm>
            <a:off x="7924800" y="1871871"/>
            <a:ext cx="1981200" cy="707886"/>
          </a:xfrm>
          <a:prstGeom prst="rect">
            <a:avLst/>
          </a:prstGeom>
          <a:solidFill>
            <a:srgbClr val="F0ECF4"/>
          </a:solidFill>
          <a:ln w="19050">
            <a:solidFill>
              <a:schemeClr val="tx1"/>
            </a:solidFill>
          </a:ln>
        </p:spPr>
        <p:txBody>
          <a:bodyPr wrap="square" rtlCol="0">
            <a:spAutoFit/>
          </a:bodyPr>
          <a:lstStyle/>
          <a:p>
            <a:pPr algn="ctr"/>
            <a:r>
              <a:rPr lang="en-US" sz="4000" dirty="0">
                <a:latin typeface="Times New Roman" pitchFamily="18" charset="0"/>
                <a:cs typeface="Times New Roman" pitchFamily="18" charset="0"/>
              </a:rPr>
              <a:t>10 </a:t>
            </a:r>
            <a:r>
              <a:rPr lang="bn-IN" sz="4000" dirty="0">
                <a:latin typeface="NikoshBAN" pitchFamily="2" charset="0"/>
                <a:cs typeface="NikoshBAN" pitchFamily="2" charset="0"/>
              </a:rPr>
              <a:t>সে.মি.</a:t>
            </a:r>
            <a:endParaRPr lang="en-US" sz="4000" dirty="0">
              <a:latin typeface="Times New Roman" pitchFamily="18" charset="0"/>
              <a:cs typeface="Times New Roman" pitchFamily="18" charset="0"/>
            </a:endParaRPr>
          </a:p>
        </p:txBody>
      </p:sp>
      <p:sp>
        <p:nvSpPr>
          <p:cNvPr id="12" name="TextBox 11"/>
          <p:cNvSpPr txBox="1"/>
          <p:nvPr/>
        </p:nvSpPr>
        <p:spPr>
          <a:xfrm>
            <a:off x="2318657" y="1871871"/>
            <a:ext cx="1132114" cy="707886"/>
          </a:xfrm>
          <a:prstGeom prst="rect">
            <a:avLst/>
          </a:prstGeom>
          <a:solidFill>
            <a:srgbClr val="F0ECF4"/>
          </a:solidFill>
          <a:ln w="19050">
            <a:solidFill>
              <a:schemeClr val="tx1"/>
            </a:solidFill>
          </a:ln>
        </p:spPr>
        <p:txBody>
          <a:bodyPr wrap="square" rtlCol="0">
            <a:spAutoFit/>
          </a:bodyPr>
          <a:lstStyle/>
          <a:p>
            <a:pPr algn="ctr"/>
            <a:r>
              <a:rPr lang="en-US" sz="4000" dirty="0">
                <a:latin typeface="Times New Roman" pitchFamily="18" charset="0"/>
                <a:cs typeface="Times New Roman" pitchFamily="18" charset="0"/>
              </a:rPr>
              <a:t> </a:t>
            </a:r>
            <a:r>
              <a:rPr lang="bn-IN" sz="4000" dirty="0">
                <a:latin typeface="NikoshBAN" pitchFamily="2" charset="0"/>
                <a:cs typeface="NikoshBAN" pitchFamily="2" charset="0"/>
              </a:rPr>
              <a:t>ব্যাস</a:t>
            </a:r>
            <a:endParaRPr lang="en-US" sz="4000" dirty="0">
              <a:latin typeface="Times New Roman" pitchFamily="18" charset="0"/>
              <a:cs typeface="Times New Roman"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989" b="16667"/>
          <a:stretch/>
        </p:blipFill>
        <p:spPr>
          <a:xfrm>
            <a:off x="3459678" y="1447800"/>
            <a:ext cx="4419600" cy="4245114"/>
          </a:xfrm>
          <a:prstGeom prst="rect">
            <a:avLst/>
          </a:prstGeom>
        </p:spPr>
      </p:pic>
      <p:cxnSp>
        <p:nvCxnSpPr>
          <p:cNvPr id="4" name="Straight Connector 3"/>
          <p:cNvCxnSpPr/>
          <p:nvPr/>
        </p:nvCxnSpPr>
        <p:spPr>
          <a:xfrm>
            <a:off x="3542310" y="2225814"/>
            <a:ext cx="4254336" cy="0"/>
          </a:xfrm>
          <a:prstGeom prst="line">
            <a:avLst/>
          </a:prstGeom>
          <a:ln w="7620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072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33600" y="1066802"/>
            <a:ext cx="1828806" cy="1828798"/>
            <a:chOff x="2819393" y="3657600"/>
            <a:chExt cx="2743206" cy="2743200"/>
          </a:xfrm>
        </p:grpSpPr>
        <p:sp>
          <p:nvSpPr>
            <p:cNvPr id="3" name="Arc 2"/>
            <p:cNvSpPr/>
            <p:nvPr/>
          </p:nvSpPr>
          <p:spPr>
            <a:xfrm>
              <a:off x="2819396" y="3657600"/>
              <a:ext cx="2743203" cy="2743200"/>
            </a:xfrm>
            <a:prstGeom prst="arc">
              <a:avLst>
                <a:gd name="adj1" fmla="val 16200000"/>
                <a:gd name="adj2" fmla="val 5432689"/>
              </a:avLst>
            </a:prstGeom>
            <a:solidFill>
              <a:srgbClr val="00FFFF"/>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p:cNvSpPr/>
            <p:nvPr/>
          </p:nvSpPr>
          <p:spPr>
            <a:xfrm flipH="1">
              <a:off x="2819393" y="3657600"/>
              <a:ext cx="2743203" cy="2743200"/>
            </a:xfrm>
            <a:prstGeom prst="arc">
              <a:avLst>
                <a:gd name="adj1" fmla="val 16174078"/>
                <a:gd name="adj2" fmla="val 5433647"/>
              </a:avLst>
            </a:prstGeom>
            <a:solidFill>
              <a:srgbClr val="FF00FF"/>
            </a:solidFill>
            <a:ln w="57150">
              <a:solidFill>
                <a:srgbClr val="FF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7" name="Straight Connector 16"/>
          <p:cNvCxnSpPr/>
          <p:nvPr/>
        </p:nvCxnSpPr>
        <p:spPr>
          <a:xfrm>
            <a:off x="3048004" y="2895600"/>
            <a:ext cx="5867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ight Triangle 30"/>
          <p:cNvSpPr/>
          <p:nvPr/>
        </p:nvSpPr>
        <p:spPr>
          <a:xfrm>
            <a:off x="5981706" y="1981201"/>
            <a:ext cx="2933699" cy="914399"/>
          </a:xfrm>
          <a:prstGeom prst="rtTriangle">
            <a:avLst/>
          </a:prstGeom>
          <a:solidFill>
            <a:srgbClr val="FFFF00"/>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flipH="1">
            <a:off x="3058889" y="1981201"/>
            <a:ext cx="2933699" cy="914399"/>
          </a:xfrm>
          <a:prstGeom prst="rtTriangle">
            <a:avLst/>
          </a:prstGeom>
          <a:solidFill>
            <a:srgbClr val="FFFF00"/>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c 8"/>
          <p:cNvSpPr/>
          <p:nvPr/>
        </p:nvSpPr>
        <p:spPr>
          <a:xfrm>
            <a:off x="5067301" y="1066802"/>
            <a:ext cx="1828804" cy="1828798"/>
          </a:xfrm>
          <a:prstGeom prst="arc">
            <a:avLst>
              <a:gd name="adj1" fmla="val 16200000"/>
              <a:gd name="adj2" fmla="val 5432689"/>
            </a:avLst>
          </a:prstGeom>
          <a:solidFill>
            <a:srgbClr val="00FFFF"/>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flipH="1">
            <a:off x="5067299" y="1066802"/>
            <a:ext cx="1828804" cy="1828798"/>
          </a:xfrm>
          <a:prstGeom prst="arc">
            <a:avLst>
              <a:gd name="adj1" fmla="val 16174078"/>
              <a:gd name="adj2" fmla="val 5433647"/>
            </a:avLst>
          </a:prstGeom>
          <a:solidFill>
            <a:srgbClr val="FF00FF"/>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a:stCxn id="33" idx="0"/>
            <a:endCxn id="9" idx="2"/>
          </p:cNvCxnSpPr>
          <p:nvPr/>
        </p:nvCxnSpPr>
        <p:spPr>
          <a:xfrm flipH="1">
            <a:off x="5973009" y="1981201"/>
            <a:ext cx="19579" cy="914359"/>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35157" y="3072826"/>
            <a:ext cx="6075702" cy="584775"/>
          </a:xfrm>
          <a:prstGeom prst="rect">
            <a:avLst/>
          </a:prstGeom>
          <a:solidFill>
            <a:srgbClr val="E7FFFF"/>
          </a:solidFill>
          <a:ln w="19050">
            <a:solidFill>
              <a:schemeClr val="tx1"/>
            </a:solidFill>
          </a:ln>
        </p:spPr>
        <p:txBody>
          <a:bodyPr wrap="none" rtlCol="0">
            <a:spAutoFit/>
          </a:bodyPr>
          <a:lstStyle/>
          <a:p>
            <a:pPr algn="ctr"/>
            <a:r>
              <a:rPr lang="bn-IN" sz="3200" dirty="0">
                <a:latin typeface="NikoshBAN" pitchFamily="2" charset="0"/>
                <a:cs typeface="NikoshBAN" pitchFamily="2" charset="0"/>
              </a:rPr>
              <a:t>বৃত্তক্ষেত্রের পরিধি=ত্রিভুজের ভুমির দৈর্ঘ্য= </a:t>
            </a:r>
            <a:r>
              <a:rPr lang="en-US" sz="3200" dirty="0">
                <a:latin typeface="Times New Roman" pitchFamily="18" charset="0"/>
                <a:cs typeface="Times New Roman" pitchFamily="18" charset="0"/>
              </a:rPr>
              <a:t>2</a:t>
            </a:r>
            <a:r>
              <a:rPr lang="en-US" sz="3200" dirty="0">
                <a:latin typeface="Times New Roman" pitchFamily="18" charset="0"/>
                <a:cs typeface="Times New Roman" pitchFamily="18" charset="0"/>
                <a:sym typeface="Symbol"/>
              </a:rPr>
              <a:t></a:t>
            </a:r>
            <a:r>
              <a:rPr lang="en-US" sz="3200" dirty="0">
                <a:latin typeface="Times New Roman" pitchFamily="18" charset="0"/>
                <a:cs typeface="Times New Roman" pitchFamily="18" charset="0"/>
              </a:rPr>
              <a:t>r</a:t>
            </a:r>
          </a:p>
        </p:txBody>
      </p:sp>
      <p:sp>
        <p:nvSpPr>
          <p:cNvPr id="37" name="TextBox 36"/>
          <p:cNvSpPr txBox="1"/>
          <p:nvPr/>
        </p:nvSpPr>
        <p:spPr>
          <a:xfrm>
            <a:off x="5992587" y="2084436"/>
            <a:ext cx="356188" cy="707886"/>
          </a:xfrm>
          <a:prstGeom prst="rect">
            <a:avLst/>
          </a:prstGeom>
          <a:noFill/>
        </p:spPr>
        <p:txBody>
          <a:bodyPr wrap="none" rtlCol="0">
            <a:spAutoFit/>
          </a:bodyPr>
          <a:lstStyle/>
          <a:p>
            <a:pPr algn="ctr"/>
            <a:r>
              <a:rPr lang="en-US" sz="4000" dirty="0">
                <a:latin typeface="Times New Roman" pitchFamily="18" charset="0"/>
                <a:cs typeface="Times New Roman" pitchFamily="18" charset="0"/>
              </a:rPr>
              <a:t>r</a:t>
            </a:r>
          </a:p>
        </p:txBody>
      </p:sp>
      <mc:AlternateContent xmlns:mc="http://schemas.openxmlformats.org/markup-compatibility/2006" xmlns:a14="http://schemas.microsoft.com/office/drawing/2010/main">
        <mc:Choice Requires="a14">
          <p:sp>
            <p:nvSpPr>
              <p:cNvPr id="38" name="TextBox 37"/>
              <p:cNvSpPr txBox="1"/>
              <p:nvPr/>
            </p:nvSpPr>
            <p:spPr>
              <a:xfrm>
                <a:off x="2209800" y="5520666"/>
                <a:ext cx="7696200" cy="70070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2800" dirty="0">
                    <a:latin typeface="NikoshBAN" pitchFamily="2" charset="0"/>
                    <a:cs typeface="NikoshBAN" pitchFamily="2" charset="0"/>
                  </a:rPr>
                  <a:t>বৃত্তক্ষেত্রের ক্ষেত্রফল=ত্রিভুজক্ষেত্রের ক্ষেত্রফল=</a:t>
                </a:r>
                <a14:m>
                  <m:oMath xmlns:m="http://schemas.openxmlformats.org/officeDocument/2006/math">
                    <m:f>
                      <m:fPr>
                        <m:ctrlPr>
                          <a:rPr lang="bn-IN" sz="2800" i="1">
                            <a:latin typeface="Cambria Math" panose="02040503050406030204" pitchFamily="18" charset="0"/>
                            <a:cs typeface="NikoshBAN" pitchFamily="2" charset="0"/>
                          </a:rPr>
                        </m:ctrlPr>
                      </m:fPr>
                      <m:num>
                        <m:r>
                          <a:rPr lang="en-US" sz="2800">
                            <a:latin typeface="Cambria Math"/>
                            <a:cs typeface="NikoshBAN" pitchFamily="2" charset="0"/>
                          </a:rPr>
                          <m:t>1</m:t>
                        </m:r>
                      </m:num>
                      <m:den>
                        <m:r>
                          <a:rPr lang="en-US" sz="2800">
                            <a:latin typeface="Cambria Math"/>
                            <a:cs typeface="NikoshBAN" pitchFamily="2" charset="0"/>
                          </a:rPr>
                          <m:t>2</m:t>
                        </m:r>
                      </m:den>
                    </m:f>
                  </m:oMath>
                </a14:m>
                <a:r>
                  <a:rPr lang="en-US" sz="2800" dirty="0">
                    <a:latin typeface="Times New Roman"/>
                    <a:cs typeface="Times New Roman"/>
                    <a:sym typeface="Symbol"/>
                  </a:rPr>
                  <a:t></a:t>
                </a:r>
                <a:r>
                  <a:rPr lang="en-US" sz="2800" dirty="0">
                    <a:latin typeface="Times New Roman" pitchFamily="18" charset="0"/>
                    <a:cs typeface="Times New Roman" pitchFamily="18" charset="0"/>
                  </a:rPr>
                  <a:t>2</a:t>
                </a:r>
                <a:r>
                  <a:rPr lang="en-US" sz="2800" dirty="0">
                    <a:latin typeface="Times New Roman" pitchFamily="18" charset="0"/>
                    <a:cs typeface="Times New Roman" pitchFamily="18" charset="0"/>
                    <a:sym typeface="Symbol"/>
                  </a:rPr>
                  <a:t></a:t>
                </a:r>
                <a:r>
                  <a:rPr lang="en-US" sz="2800" dirty="0">
                    <a:latin typeface="Times New Roman" pitchFamily="18" charset="0"/>
                    <a:cs typeface="Times New Roman" pitchFamily="18" charset="0"/>
                  </a:rPr>
                  <a:t>r</a:t>
                </a:r>
                <a:r>
                  <a:rPr lang="en-US" sz="2800" dirty="0">
                    <a:latin typeface="Times New Roman" pitchFamily="18" charset="0"/>
                    <a:cs typeface="Times New Roman" pitchFamily="18" charset="0"/>
                    <a:sym typeface="Symbol"/>
                  </a:rPr>
                  <a:t>r=r</a:t>
                </a:r>
                <a:r>
                  <a:rPr lang="en-US" sz="2800" baseline="30000" dirty="0">
                    <a:latin typeface="Times New Roman" pitchFamily="18" charset="0"/>
                    <a:cs typeface="Times New Roman" pitchFamily="18" charset="0"/>
                    <a:sym typeface="Symbol"/>
                  </a:rPr>
                  <a:t>2</a:t>
                </a:r>
                <a:endParaRPr lang="en-US" sz="2800" dirty="0">
                  <a:latin typeface="Times New Roman" pitchFamily="18" charset="0"/>
                  <a:cs typeface="Times New Roman"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85800" y="5520665"/>
                <a:ext cx="7696200" cy="700705"/>
              </a:xfrm>
              <a:prstGeom prst="rect">
                <a:avLst/>
              </a:prstGeom>
              <a:blipFill rotWithShape="1">
                <a:blip r:embed="rId3"/>
                <a:stretch>
                  <a:fillRect b="-12712"/>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09800" y="4572001"/>
                <a:ext cx="7696200" cy="700705"/>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bn-IN" sz="2800" dirty="0">
                    <a:latin typeface="NikoshBAN" pitchFamily="2" charset="0"/>
                    <a:cs typeface="NikoshBAN" pitchFamily="2" charset="0"/>
                  </a:rPr>
                  <a:t>বৃত্তক্ষেত্রের ক্ষেত্রফল=ত্রিভুজক্ষেত্রের ক্ষেত্রফল=</a:t>
                </a:r>
                <a14:m>
                  <m:oMath xmlns:m="http://schemas.openxmlformats.org/officeDocument/2006/math">
                    <m:f>
                      <m:fPr>
                        <m:ctrlPr>
                          <a:rPr lang="bn-IN" sz="2800" i="1">
                            <a:latin typeface="Cambria Math" panose="02040503050406030204" pitchFamily="18" charset="0"/>
                            <a:cs typeface="NikoshBAN" pitchFamily="2" charset="0"/>
                          </a:rPr>
                        </m:ctrlPr>
                      </m:fPr>
                      <m:num>
                        <m:r>
                          <a:rPr lang="en-US" sz="2800">
                            <a:latin typeface="Cambria Math"/>
                            <a:cs typeface="NikoshBAN" pitchFamily="2" charset="0"/>
                          </a:rPr>
                          <m:t>1</m:t>
                        </m:r>
                      </m:num>
                      <m:den>
                        <m:r>
                          <a:rPr lang="en-US" sz="2800">
                            <a:latin typeface="Cambria Math"/>
                            <a:cs typeface="NikoshBAN" pitchFamily="2" charset="0"/>
                          </a:rPr>
                          <m:t>2</m:t>
                        </m:r>
                      </m:den>
                    </m:f>
                    <m:r>
                      <a:rPr lang="en-US" sz="2800" i="1">
                        <a:latin typeface="Cambria Math"/>
                        <a:cs typeface="NikoshBAN" pitchFamily="2" charset="0"/>
                      </a:rPr>
                      <m:t>×</m:t>
                    </m:r>
                    <m:r>
                      <a:rPr lang="bn-IN" sz="2800" i="1">
                        <a:latin typeface="Cambria Math"/>
                        <a:cs typeface="NikoshBAN" pitchFamily="2" charset="0"/>
                      </a:rPr>
                      <m:t>ভূমি</m:t>
                    </m:r>
                    <m:r>
                      <a:rPr lang="en-US" sz="2800" i="1">
                        <a:latin typeface="Cambria Math"/>
                        <a:cs typeface="NikoshBAN" pitchFamily="2" charset="0"/>
                      </a:rPr>
                      <m:t>×</m:t>
                    </m:r>
                    <m:r>
                      <a:rPr lang="bn-IN" sz="2800" i="1">
                        <a:latin typeface="Cambria Math"/>
                        <a:cs typeface="NikoshBAN" pitchFamily="2" charset="0"/>
                      </a:rPr>
                      <m:t>উচ্চতা</m:t>
                    </m:r>
                    <m:r>
                      <a:rPr lang="bn-IN" sz="2800" i="1">
                        <a:latin typeface="Cambria Math"/>
                        <a:cs typeface="NikoshBAN" pitchFamily="2" charset="0"/>
                      </a:rPr>
                      <m:t> </m:t>
                    </m:r>
                  </m:oMath>
                </a14:m>
                <a:endParaRPr lang="en-US" sz="2800" dirty="0">
                  <a:latin typeface="Times New Roman" pitchFamily="18" charset="0"/>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85800" y="4572000"/>
                <a:ext cx="7696200" cy="700705"/>
              </a:xfrm>
              <a:prstGeom prst="rect">
                <a:avLst/>
              </a:prstGeom>
              <a:blipFill rotWithShape="1">
                <a:blip r:embed="rId4"/>
                <a:stretch>
                  <a:fillRect b="-12712"/>
                </a:stretch>
              </a:blipFill>
              <a:ln w="19050">
                <a:solidFill>
                  <a:schemeClr val="tx1"/>
                </a:solidFill>
              </a:ln>
            </p:spPr>
            <p:txBody>
              <a:bodyPr/>
              <a:lstStyle/>
              <a:p>
                <a:r>
                  <a:rPr lang="en-US">
                    <a:noFill/>
                  </a:rPr>
                  <a:t> </a:t>
                </a:r>
              </a:p>
            </p:txBody>
          </p:sp>
        </mc:Fallback>
      </mc:AlternateContent>
      <p:sp>
        <p:nvSpPr>
          <p:cNvPr id="15" name="TextBox 14"/>
          <p:cNvSpPr txBox="1"/>
          <p:nvPr/>
        </p:nvSpPr>
        <p:spPr>
          <a:xfrm>
            <a:off x="2935158" y="3823856"/>
            <a:ext cx="6075701" cy="584775"/>
          </a:xfrm>
          <a:prstGeom prst="rect">
            <a:avLst/>
          </a:prstGeom>
          <a:solidFill>
            <a:srgbClr val="FFCCFF"/>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বৃত্তক্ষেত্রের ব্যাসার্ধ =ত্রিভুজের উচ্চতা = </a:t>
            </a:r>
            <a:r>
              <a:rPr lang="en-US" sz="3200" dirty="0">
                <a:latin typeface="Times New Roman" pitchFamily="18" charset="0"/>
                <a:cs typeface="Times New Roman" pitchFamily="18" charset="0"/>
              </a:rPr>
              <a:t>r</a:t>
            </a:r>
          </a:p>
        </p:txBody>
      </p:sp>
      <p:sp>
        <p:nvSpPr>
          <p:cNvPr id="5" name="Oval 4"/>
          <p:cNvSpPr/>
          <p:nvPr/>
        </p:nvSpPr>
        <p:spPr>
          <a:xfrm>
            <a:off x="2133602" y="1066802"/>
            <a:ext cx="1828802" cy="182879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862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7000" fill="hold"/>
                                        <p:tgtEl>
                                          <p:spTgt spid="2"/>
                                        </p:tgtEl>
                                        <p:attrNameLst>
                                          <p:attrName>r</p:attrName>
                                        </p:attrNameLst>
                                      </p:cBhvr>
                                    </p:animRot>
                                  </p:childTnLst>
                                </p:cTn>
                              </p:par>
                              <p:par>
                                <p:cTn id="19" presetID="63" presetClass="path" presetSubtype="0" accel="50000" decel="50000" fill="hold" nodeType="withEffect">
                                  <p:stCondLst>
                                    <p:cond delay="0"/>
                                  </p:stCondLst>
                                  <p:childTnLst>
                                    <p:animMotion origin="layout" path="M 3.33333E-6 1.11111E-6 L 0.63333 1.11111E-6 " pathEditMode="relative" rAng="0" ptsTypes="AA">
                                      <p:cBhvr>
                                        <p:cTn id="20" dur="7000" fill="hold"/>
                                        <p:tgtEl>
                                          <p:spTgt spid="2"/>
                                        </p:tgtEl>
                                        <p:attrNameLst>
                                          <p:attrName>ppt_x</p:attrName>
                                          <p:attrName>ppt_y</p:attrName>
                                        </p:attrNameLst>
                                      </p:cBhvr>
                                      <p:rCtr x="31667" y="0"/>
                                    </p:animMotion>
                                  </p:childTnLst>
                                </p:cTn>
                              </p:par>
                              <p:par>
                                <p:cTn id="21" presetID="22" presetClass="exit" presetSubtype="8" fill="hold" grpId="1" nodeType="withEffect">
                                  <p:stCondLst>
                                    <p:cond delay="0"/>
                                  </p:stCondLst>
                                  <p:childTnLst>
                                    <p:animEffect transition="out" filter="wipe(left)">
                                      <p:cBhvr>
                                        <p:cTn id="22" dur="6000"/>
                                        <p:tgtEl>
                                          <p:spTgt spid="5"/>
                                        </p:tgtEl>
                                      </p:cBhvr>
                                    </p:animEffect>
                                    <p:set>
                                      <p:cBhvr>
                                        <p:cTn id="23" dur="1" fill="hold">
                                          <p:stCondLst>
                                            <p:cond delay="5999"/>
                                          </p:stCondLst>
                                        </p:cTn>
                                        <p:tgtEl>
                                          <p:spTgt spid="5"/>
                                        </p:tgtEl>
                                        <p:attrNameLst>
                                          <p:attrName>style.visibility</p:attrName>
                                        </p:attrNameLst>
                                      </p:cBhvr>
                                      <p:to>
                                        <p:strVal val="hidden"/>
                                      </p:to>
                                    </p:set>
                                  </p:childTnLst>
                                </p:cTn>
                              </p:par>
                              <p:par>
                                <p:cTn id="24" presetID="63" presetClass="path" presetSubtype="0" accel="50000" decel="50000" fill="hold" grpId="2" nodeType="withEffect">
                                  <p:stCondLst>
                                    <p:cond delay="0"/>
                                  </p:stCondLst>
                                  <p:childTnLst>
                                    <p:animMotion origin="layout" path="M 3.33333E-6 1.11111E-6 L 0.63333 1.11111E-6 " pathEditMode="relative" rAng="0" ptsTypes="AA">
                                      <p:cBhvr>
                                        <p:cTn id="25" dur="7000" fill="hold"/>
                                        <p:tgtEl>
                                          <p:spTgt spid="5"/>
                                        </p:tgtEl>
                                        <p:attrNameLst>
                                          <p:attrName>ppt_x</p:attrName>
                                          <p:attrName>ppt_y</p:attrName>
                                        </p:attrNameLst>
                                      </p:cBhvr>
                                      <p:rCtr x="31667" y="0"/>
                                    </p:animMotion>
                                  </p:childTnLst>
                                </p:cTn>
                              </p:par>
                              <p:par>
                                <p:cTn id="26" presetID="2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7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63333 1.11111E-6 L 0.31666 1.11111E-6 " pathEditMode="relative" rAng="0" ptsTypes="AA">
                                      <p:cBhvr>
                                        <p:cTn id="32" dur="2000" fill="hold"/>
                                        <p:tgtEl>
                                          <p:spTgt spid="2"/>
                                        </p:tgtEl>
                                        <p:attrNameLst>
                                          <p:attrName>ppt_x</p:attrName>
                                          <p:attrName>ppt_y</p:attrName>
                                        </p:attrNameLst>
                                      </p:cBhvr>
                                      <p:rCtr x="-15833" y="0"/>
                                    </p:animMotion>
                                  </p:childTnLst>
                                </p:cTn>
                              </p:par>
                            </p:childTnLst>
                          </p:cTn>
                        </p:par>
                        <p:par>
                          <p:cTn id="33" fill="hold">
                            <p:stCondLst>
                              <p:cond delay="2000"/>
                            </p:stCondLst>
                            <p:childTnLst>
                              <p:par>
                                <p:cTn id="34" presetID="1" presetClass="exit" presetSubtype="0" fill="hold" nodeType="afterEffect">
                                  <p:stCondLst>
                                    <p:cond delay="0"/>
                                  </p:stCondLst>
                                  <p:childTnLst>
                                    <p:set>
                                      <p:cBhvr>
                                        <p:cTn id="35" dur="1" fill="hold">
                                          <p:stCondLst>
                                            <p:cond delay="0"/>
                                          </p:stCondLst>
                                        </p:cTn>
                                        <p:tgtEl>
                                          <p:spTgt spid="2"/>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1" fill="hold" grpId="1" nodeType="clickEffect">
                                  <p:stCondLst>
                                    <p:cond delay="0"/>
                                  </p:stCondLst>
                                  <p:childTnLst>
                                    <p:animEffect transition="out" filter="wipe(up)">
                                      <p:cBhvr>
                                        <p:cTn id="48" dur="3000"/>
                                        <p:tgtEl>
                                          <p:spTgt spid="9"/>
                                        </p:tgtEl>
                                      </p:cBhvr>
                                    </p:animEffect>
                                    <p:set>
                                      <p:cBhvr>
                                        <p:cTn id="49" dur="1" fill="hold">
                                          <p:stCondLst>
                                            <p:cond delay="2999"/>
                                          </p:stCondLst>
                                        </p:cTn>
                                        <p:tgtEl>
                                          <p:spTgt spid="9"/>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3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1" nodeType="clickEffect">
                                  <p:stCondLst>
                                    <p:cond delay="0"/>
                                  </p:stCondLst>
                                  <p:childTnLst>
                                    <p:animEffect transition="out" filter="wipe(up)">
                                      <p:cBhvr>
                                        <p:cTn id="56" dur="3000"/>
                                        <p:tgtEl>
                                          <p:spTgt spid="10"/>
                                        </p:tgtEl>
                                      </p:cBhvr>
                                    </p:animEffect>
                                    <p:set>
                                      <p:cBhvr>
                                        <p:cTn id="57" dur="1" fill="hold">
                                          <p:stCondLst>
                                            <p:cond delay="2999"/>
                                          </p:stCondLst>
                                        </p:cTn>
                                        <p:tgtEl>
                                          <p:spTgt spid="10"/>
                                        </p:tgtEl>
                                        <p:attrNameLst>
                                          <p:attrName>style.visibility</p:attrName>
                                        </p:attrNameLst>
                                      </p:cBhvr>
                                      <p:to>
                                        <p:strVal val="hidden"/>
                                      </p:to>
                                    </p:set>
                                  </p:childTnLst>
                                </p:cTn>
                              </p:par>
                              <p:par>
                                <p:cTn id="58" presetID="22" presetClass="entr" presetSubtype="2"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30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2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2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9" grpId="0" animBg="1"/>
      <p:bldP spid="9" grpId="1" animBg="1"/>
      <p:bldP spid="10" grpId="0" animBg="1"/>
      <p:bldP spid="10" grpId="1" animBg="1"/>
      <p:bldP spid="36" grpId="0" animBg="1"/>
      <p:bldP spid="37" grpId="0"/>
      <p:bldP spid="38" grpId="0" animBg="1"/>
      <p:bldP spid="14" grpId="0" animBg="1"/>
      <p:bldP spid="15" grpId="0" animBg="1"/>
      <p:bldP spid="5" grpId="0" animBg="1"/>
      <p:bldP spid="5" grpId="1" animBg="1"/>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9364" y="2221180"/>
            <a:ext cx="1440873" cy="2057400"/>
          </a:xfrm>
          <a:prstGeom prst="rect">
            <a:avLst/>
          </a:prstGeom>
          <a:solidFill>
            <a:srgbClr val="00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p:cNvSpPr/>
          <p:nvPr/>
        </p:nvSpPr>
        <p:spPr>
          <a:xfrm>
            <a:off x="4949536" y="2221181"/>
            <a:ext cx="2133600" cy="2065565"/>
          </a:xfrm>
          <a:prstGeom prst="arc">
            <a:avLst>
              <a:gd name="adj1" fmla="val 16183380"/>
              <a:gd name="adj2" fmla="val 5407211"/>
            </a:avLst>
          </a:prstGeom>
          <a:solidFill>
            <a:srgbClr val="FFFF00"/>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H="1">
            <a:off x="4956463" y="2221182"/>
            <a:ext cx="2133600" cy="2065565"/>
          </a:xfrm>
          <a:prstGeom prst="arc">
            <a:avLst>
              <a:gd name="adj1" fmla="val 16183380"/>
              <a:gd name="adj2" fmla="val 5407211"/>
            </a:avLst>
          </a:prstGeom>
          <a:solidFill>
            <a:srgbClr val="FFFF00"/>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5292436" y="2600819"/>
            <a:ext cx="1447800" cy="1306286"/>
          </a:xfrm>
          <a:prstGeom prst="arc">
            <a:avLst>
              <a:gd name="adj1" fmla="val 10846955"/>
              <a:gd name="adj2" fmla="val 21599669"/>
            </a:avLst>
          </a:prstGeom>
          <a:solidFill>
            <a:srgbClr val="FFCCFF"/>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flipV="1">
            <a:off x="5292436" y="2600819"/>
            <a:ext cx="1447800" cy="1306286"/>
          </a:xfrm>
          <a:prstGeom prst="arc">
            <a:avLst>
              <a:gd name="adj1" fmla="val 10691885"/>
              <a:gd name="adj2" fmla="val 21599669"/>
            </a:avLst>
          </a:prstGeom>
          <a:solidFill>
            <a:srgbClr val="FFCCFF"/>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5424823" y="2344653"/>
            <a:ext cx="1350050" cy="523220"/>
          </a:xfrm>
          <a:prstGeom prst="rect">
            <a:avLst/>
          </a:prstGeom>
          <a:noFill/>
        </p:spPr>
        <p:txBody>
          <a:bodyPr wrap="none" rtlCol="0">
            <a:spAutoFit/>
          </a:bodyPr>
          <a:lstStyle/>
          <a:p>
            <a:r>
              <a:rPr lang="en-US" sz="2800" dirty="0">
                <a:latin typeface="Times New Roman" pitchFamily="18" charset="0"/>
                <a:cs typeface="Times New Roman" pitchFamily="18" charset="0"/>
              </a:rPr>
              <a:t>10 </a:t>
            </a:r>
            <a:r>
              <a:rPr lang="bn-IN" sz="2800" dirty="0">
                <a:latin typeface="NikoshBAN" pitchFamily="2" charset="0"/>
                <a:cs typeface="NikoshBAN" pitchFamily="2" charset="0"/>
              </a:rPr>
              <a:t>সে.মি.</a:t>
            </a:r>
            <a:endParaRPr lang="en-US" sz="2800" dirty="0">
              <a:latin typeface="Times New Roman" pitchFamily="18" charset="0"/>
              <a:cs typeface="Times New Roman" pitchFamily="18" charset="0"/>
            </a:endParaRPr>
          </a:p>
        </p:txBody>
      </p:sp>
      <p:sp>
        <p:nvSpPr>
          <p:cNvPr id="13" name="TextBox 12"/>
          <p:cNvSpPr txBox="1"/>
          <p:nvPr/>
        </p:nvSpPr>
        <p:spPr>
          <a:xfrm rot="16200000">
            <a:off x="5048528" y="3350111"/>
            <a:ext cx="1350050" cy="523220"/>
          </a:xfrm>
          <a:prstGeom prst="rect">
            <a:avLst/>
          </a:prstGeom>
          <a:noFill/>
        </p:spPr>
        <p:txBody>
          <a:bodyPr wrap="none" rtlCol="0">
            <a:spAutoFit/>
          </a:bodyPr>
          <a:lstStyle/>
          <a:p>
            <a:r>
              <a:rPr lang="en-US" sz="2800" dirty="0">
                <a:latin typeface="Times New Roman" pitchFamily="18" charset="0"/>
                <a:cs typeface="Times New Roman" pitchFamily="18" charset="0"/>
              </a:rPr>
              <a:t>18 </a:t>
            </a:r>
            <a:r>
              <a:rPr lang="bn-IN" sz="2800" dirty="0">
                <a:latin typeface="NikoshBAN" pitchFamily="2" charset="0"/>
                <a:cs typeface="NikoshBAN" pitchFamily="2" charset="0"/>
              </a:rPr>
              <a:t>সে.মি.</a:t>
            </a:r>
            <a:endParaRPr lang="en-US" sz="2800" dirty="0">
              <a:latin typeface="Times New Roman" pitchFamily="18" charset="0"/>
              <a:cs typeface="Times New Roman" pitchFamily="18" charset="0"/>
            </a:endParaRPr>
          </a:p>
        </p:txBody>
      </p:sp>
      <p:sp>
        <p:nvSpPr>
          <p:cNvPr id="4" name="TextBox 3"/>
          <p:cNvSpPr txBox="1"/>
          <p:nvPr/>
        </p:nvSpPr>
        <p:spPr>
          <a:xfrm>
            <a:off x="2667001" y="533400"/>
            <a:ext cx="6324599" cy="707886"/>
          </a:xfrm>
          <a:prstGeom prst="rect">
            <a:avLst/>
          </a:prstGeom>
          <a:solidFill>
            <a:srgbClr val="CCFFCC"/>
          </a:solidFill>
          <a:ln w="19050">
            <a:solidFill>
              <a:schemeClr val="tx1"/>
            </a:solidFill>
          </a:ln>
        </p:spPr>
        <p:txBody>
          <a:bodyPr wrap="square" rtlCol="0">
            <a:spAutoFit/>
          </a:bodyPr>
          <a:lstStyle/>
          <a:p>
            <a:pPr algn="ctr"/>
            <a:r>
              <a:rPr lang="bn-IN" sz="4000" dirty="0">
                <a:latin typeface="NikoshBAN" pitchFamily="2" charset="0"/>
                <a:cs typeface="NikoshBAN" pitchFamily="2" charset="0"/>
              </a:rPr>
              <a:t>জোড়ায় কাজ</a:t>
            </a:r>
            <a:r>
              <a:rPr lang="bn-BD" sz="4000" dirty="0">
                <a:latin typeface="NikoshBAN" pitchFamily="2" charset="0"/>
                <a:cs typeface="NikoshBAN" pitchFamily="2" charset="0"/>
              </a:rPr>
              <a:t> সময়ঃ ১২ মিনিট</a:t>
            </a:r>
            <a:endParaRPr lang="en-US" sz="4000" dirty="0">
              <a:latin typeface="NikoshBAN" pitchFamily="2" charset="0"/>
              <a:cs typeface="NikoshBAN" pitchFamily="2" charset="0"/>
            </a:endParaRPr>
          </a:p>
        </p:txBody>
      </p:sp>
      <p:sp>
        <p:nvSpPr>
          <p:cNvPr id="20" name="TextBox 19"/>
          <p:cNvSpPr txBox="1"/>
          <p:nvPr/>
        </p:nvSpPr>
        <p:spPr>
          <a:xfrm>
            <a:off x="2667001" y="5388114"/>
            <a:ext cx="6324599" cy="707886"/>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4000" dirty="0">
                <a:latin typeface="NikoshBAN" pitchFamily="2" charset="0"/>
                <a:cs typeface="NikoshBAN" pitchFamily="2" charset="0"/>
              </a:rPr>
              <a:t>চিত্রের ক্ষেত্রটির ক্ষেত্রফল নির্ণয় কর।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707696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1" nodeType="clickEffect">
                                  <p:stCondLst>
                                    <p:cond delay="0"/>
                                  </p:stCondLst>
                                  <p:childTnLst>
                                    <p:animMotion origin="layout" path="M 0.00035 4.44444E-6 L 0.08368 0.00347 " pathEditMode="relative" rAng="0" ptsTypes="AA">
                                      <p:cBhvr>
                                        <p:cTn id="23" dur="2000" fill="hold"/>
                                        <p:tgtEl>
                                          <p:spTgt spid="16"/>
                                        </p:tgtEl>
                                        <p:attrNameLst>
                                          <p:attrName>ppt_x</p:attrName>
                                          <p:attrName>ppt_y</p:attrName>
                                        </p:attrNameLst>
                                      </p:cBhvr>
                                      <p:rCtr x="4167" y="162"/>
                                    </p:animMotion>
                                  </p:childTnLst>
                                </p:cTn>
                              </p:par>
                              <p:par>
                                <p:cTn id="24" presetID="35" presetClass="path" presetSubtype="0" accel="50000" decel="50000" fill="hold" grpId="1" nodeType="withEffect">
                                  <p:stCondLst>
                                    <p:cond delay="0"/>
                                  </p:stCondLst>
                                  <p:childTnLst>
                                    <p:animMotion origin="layout" path="M -3.88889E-6 2.22222E-6 L -0.08368 2.22222E-6 " pathEditMode="relative" rAng="0" ptsTypes="AA">
                                      <p:cBhvr>
                                        <p:cTn id="25" dur="2000" fill="hold"/>
                                        <p:tgtEl>
                                          <p:spTgt spid="18"/>
                                        </p:tgtEl>
                                        <p:attrNameLst>
                                          <p:attrName>ppt_x</p:attrName>
                                          <p:attrName>ppt_y</p:attrName>
                                        </p:attrNameLst>
                                      </p:cBhvr>
                                      <p:rCtr x="-4184" y="0"/>
                                    </p:animMotion>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grpId="1" nodeType="clickEffect">
                                  <p:stCondLst>
                                    <p:cond delay="0"/>
                                  </p:stCondLst>
                                  <p:childTnLst>
                                    <p:animMotion origin="layout" path="M 5.55556E-7 1.85185E-6 L 0.00035 -0.15093 " pathEditMode="relative" rAng="0" ptsTypes="AA">
                                      <p:cBhvr>
                                        <p:cTn id="41" dur="2000" fill="hold"/>
                                        <p:tgtEl>
                                          <p:spTgt spid="8"/>
                                        </p:tgtEl>
                                        <p:attrNameLst>
                                          <p:attrName>ppt_x</p:attrName>
                                          <p:attrName>ppt_y</p:attrName>
                                        </p:attrNameLst>
                                      </p:cBhvr>
                                      <p:rCtr x="17" y="-7546"/>
                                    </p:animMotion>
                                  </p:childTnLst>
                                </p:cTn>
                              </p:par>
                              <p:par>
                                <p:cTn id="42" presetID="42" presetClass="path" presetSubtype="0" accel="50000" decel="50000" fill="hold" grpId="1" nodeType="withEffect">
                                  <p:stCondLst>
                                    <p:cond delay="0"/>
                                  </p:stCondLst>
                                  <p:childTnLst>
                                    <p:animMotion origin="layout" path="M 0.00035 0.00092 L 0.00035 0.14791 " pathEditMode="relative" rAng="0" ptsTypes="AA">
                                      <p:cBhvr>
                                        <p:cTn id="43" dur="2000" fill="hold"/>
                                        <p:tgtEl>
                                          <p:spTgt spid="9"/>
                                        </p:tgtEl>
                                        <p:attrNameLst>
                                          <p:attrName>ppt_x</p:attrName>
                                          <p:attrName>ppt_y</p:attrName>
                                        </p:attrNameLst>
                                      </p:cBhvr>
                                      <p:rCtr x="0" y="7338"/>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1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18" grpId="0" animBg="1"/>
      <p:bldP spid="18" grpId="1" animBg="1"/>
      <p:bldP spid="8" grpId="0" animBg="1"/>
      <p:bldP spid="8" grpId="1" animBg="1"/>
      <p:bldP spid="9" grpId="0" animBg="1"/>
      <p:bldP spid="9" grpId="1" animBg="1"/>
      <p:bldP spid="2" grpId="0"/>
      <p:bldP spid="13" grpId="0"/>
      <p:bldP spid="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418" y="752818"/>
            <a:ext cx="2142782" cy="2142782"/>
          </a:xfrm>
          <a:prstGeom prst="rect">
            <a:avLst/>
          </a:prstGeom>
          <a:ln w="28575">
            <a:solidFill>
              <a:schemeClr val="tx1"/>
            </a:solid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286" y="1828800"/>
            <a:ext cx="5819775" cy="1066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4379894"/>
            <a:ext cx="8192860" cy="954107"/>
          </a:xfrm>
          <a:prstGeom prst="rect">
            <a:avLst/>
          </a:prstGeom>
          <a:solidFill>
            <a:srgbClr val="FFCCFF"/>
          </a:solidFill>
          <a:ln w="19050">
            <a:solidFill>
              <a:schemeClr val="tx1"/>
            </a:solidFill>
          </a:ln>
        </p:spPr>
        <p:txBody>
          <a:bodyPr wrap="square" rtlCol="0">
            <a:spAutoFit/>
          </a:bodyPr>
          <a:lstStyle/>
          <a:p>
            <a:r>
              <a:rPr lang="en-US" sz="2800" dirty="0">
                <a:latin typeface="NikoshBAN" pitchFamily="2" charset="0"/>
                <a:cs typeface="NikoshBAN" pitchFamily="2" charset="0"/>
              </a:rPr>
              <a:t>*</a:t>
            </a:r>
            <a:r>
              <a:rPr lang="bn-IN" sz="2800" dirty="0">
                <a:latin typeface="NikoshBAN" pitchFamily="2" charset="0"/>
                <a:cs typeface="NikoshBAN" pitchFamily="2" charset="0"/>
              </a:rPr>
              <a:t>চিত্র দু</a:t>
            </a:r>
            <a:r>
              <a:rPr lang="en-US" sz="2800" dirty="0">
                <a:latin typeface="NikoshBAN" pitchFamily="2" charset="0"/>
                <a:cs typeface="NikoshBAN" pitchFamily="2" charset="0"/>
              </a:rPr>
              <a:t>’</a:t>
            </a:r>
            <a:r>
              <a:rPr lang="bn-IN" sz="2800" dirty="0">
                <a:latin typeface="NikoshBAN" pitchFamily="2" charset="0"/>
                <a:cs typeface="NikoshBAN" pitchFamily="2" charset="0"/>
              </a:rPr>
              <a:t>টির ক্ষেত্রফল সমান। ত্রিভুজক্ষেত্রের ক্ষেত্রফল</a:t>
            </a:r>
            <a:r>
              <a:rPr lang="en-US" sz="2800" dirty="0">
                <a:latin typeface="NikoshBAN" pitchFamily="2" charset="0"/>
                <a:cs typeface="NikoshBAN" pitchFamily="2" charset="0"/>
              </a:rPr>
              <a:t> </a:t>
            </a:r>
            <a:r>
              <a:rPr lang="en-US" sz="2800" dirty="0">
                <a:latin typeface="Times New Roman" pitchFamily="18" charset="0"/>
                <a:cs typeface="Times New Roman" pitchFamily="18" charset="0"/>
              </a:rPr>
              <a:t>314.16 </a:t>
            </a:r>
            <a:r>
              <a:rPr lang="bn-IN" sz="2800" dirty="0">
                <a:latin typeface="NikoshBAN" pitchFamily="2" charset="0"/>
                <a:cs typeface="NikoshBAN" pitchFamily="2" charset="0"/>
              </a:rPr>
              <a:t>বর্গমিটার।</a:t>
            </a:r>
            <a:endParaRPr lang="en-US" sz="2800" dirty="0">
              <a:latin typeface="NikoshBAN" pitchFamily="2" charset="0"/>
              <a:cs typeface="NikoshBAN" pitchFamily="2" charset="0"/>
            </a:endParaRPr>
          </a:p>
          <a:p>
            <a:r>
              <a:rPr lang="en-US" sz="2800" dirty="0">
                <a:latin typeface="NikoshBAN" pitchFamily="2" charset="0"/>
                <a:cs typeface="NikoshBAN" pitchFamily="2" charset="0"/>
              </a:rPr>
              <a:t> </a:t>
            </a:r>
            <a:r>
              <a:rPr lang="bn-IN" sz="2800" dirty="0">
                <a:latin typeface="NikoshBAN" pitchFamily="2" charset="0"/>
                <a:cs typeface="NikoshBAN" pitchFamily="2" charset="0"/>
              </a:rPr>
              <a:t> বৃত্তক্ষেত্রের পরিধি কত?</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124067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c 10"/>
          <p:cNvSpPr/>
          <p:nvPr/>
        </p:nvSpPr>
        <p:spPr>
          <a:xfrm rot="5400000" flipV="1">
            <a:off x="5222972" y="800102"/>
            <a:ext cx="5105399" cy="5029197"/>
          </a:xfrm>
          <a:prstGeom prst="arc">
            <a:avLst>
              <a:gd name="adj1" fmla="val 16200000"/>
              <a:gd name="adj2" fmla="val 21584259"/>
            </a:avLst>
          </a:prstGeom>
          <a:no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5400000" flipV="1">
            <a:off x="5222971" y="800102"/>
            <a:ext cx="5105399" cy="5029196"/>
          </a:xfrm>
          <a:prstGeom prst="arc">
            <a:avLst>
              <a:gd name="adj1" fmla="val 16200000"/>
              <a:gd name="adj2" fmla="val 21584259"/>
            </a:avLst>
          </a:prstGeom>
          <a:no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H="1">
            <a:off x="4351059" y="457425"/>
            <a:ext cx="4877249" cy="5029200"/>
          </a:xfrm>
          <a:prstGeom prst="arc">
            <a:avLst>
              <a:gd name="adj1" fmla="val 16214715"/>
              <a:gd name="adj2" fmla="val 21596420"/>
            </a:avLst>
          </a:prstGeom>
          <a:no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6000" y="4724400"/>
            <a:ext cx="7848600" cy="1569660"/>
          </a:xfrm>
          <a:prstGeom prst="rect">
            <a:avLst/>
          </a:prstGeom>
          <a:solidFill>
            <a:srgbClr val="F0ECF4"/>
          </a:solidFill>
          <a:ln w="19050">
            <a:solidFill>
              <a:schemeClr val="tx1"/>
            </a:solidFill>
          </a:ln>
        </p:spPr>
        <p:txBody>
          <a:bodyPr wrap="square" rtlCol="0">
            <a:spAutoFit/>
          </a:bodyPr>
          <a:lstStyle/>
          <a:p>
            <a:r>
              <a:rPr lang="bn-IN" sz="3200" dirty="0">
                <a:latin typeface="NikoshBAN" pitchFamily="2" charset="0"/>
                <a:cs typeface="NikoshBAN" pitchFamily="2" charset="0"/>
              </a:rPr>
              <a:t>ক. বৃত্তদ্বয়ের ব্যাস কত?</a:t>
            </a:r>
          </a:p>
          <a:p>
            <a:r>
              <a:rPr lang="bn-IN" sz="3200" dirty="0">
                <a:latin typeface="NikoshBAN" pitchFamily="2" charset="0"/>
                <a:cs typeface="NikoshBAN" pitchFamily="2" charset="0"/>
              </a:rPr>
              <a:t>খ. বৃত্তদ্বয়ের পরিধি নির্ণয় কর।</a:t>
            </a:r>
          </a:p>
          <a:p>
            <a:r>
              <a:rPr lang="bn-IN" sz="3200" dirty="0">
                <a:latin typeface="NikoshBAN" pitchFamily="2" charset="0"/>
                <a:cs typeface="NikoshBAN" pitchFamily="2" charset="0"/>
              </a:rPr>
              <a:t>গ. বৃত্তদ্বয়ের পরিধির মধ্যবর্তী এলাকার ক্ষেত্রফল কত?</a:t>
            </a:r>
          </a:p>
        </p:txBody>
      </p:sp>
      <p:sp>
        <p:nvSpPr>
          <p:cNvPr id="7" name="TextBox 6"/>
          <p:cNvSpPr txBox="1"/>
          <p:nvPr/>
        </p:nvSpPr>
        <p:spPr>
          <a:xfrm>
            <a:off x="3200401" y="1295400"/>
            <a:ext cx="184731" cy="369332"/>
          </a:xfrm>
          <a:prstGeom prst="rect">
            <a:avLst/>
          </a:prstGeom>
          <a:noFill/>
        </p:spPr>
        <p:txBody>
          <a:bodyPr wrap="none" rtlCol="0">
            <a:spAutoFit/>
          </a:bodyPr>
          <a:lstStyle/>
          <a:p>
            <a:endParaRPr lang="en-US">
              <a:latin typeface="Times New Roman" pitchFamily="18" charset="0"/>
              <a:cs typeface="Times New Roman"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8889"/>
          <a:stretch/>
        </p:blipFill>
        <p:spPr>
          <a:xfrm>
            <a:off x="4301176" y="826781"/>
            <a:ext cx="3928424" cy="3830304"/>
          </a:xfrm>
          <a:prstGeom prst="rect">
            <a:avLst/>
          </a:prstGeom>
        </p:spPr>
      </p:pic>
      <p:cxnSp>
        <p:nvCxnSpPr>
          <p:cNvPr id="10" name="Straight Connector 9"/>
          <p:cNvCxnSpPr/>
          <p:nvPr/>
        </p:nvCxnSpPr>
        <p:spPr>
          <a:xfrm>
            <a:off x="6272315" y="990601"/>
            <a:ext cx="0" cy="1751333"/>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29264" y="2791480"/>
            <a:ext cx="1609736" cy="523220"/>
          </a:xfrm>
          <a:prstGeom prst="rect">
            <a:avLst/>
          </a:prstGeom>
          <a:solidFill>
            <a:schemeClr val="accent4">
              <a:lumMod val="20000"/>
              <a:lumOff val="80000"/>
            </a:schemeClr>
          </a:solidFill>
        </p:spPr>
        <p:txBody>
          <a:bodyPr wrap="none" rtlCol="0">
            <a:spAutoFit/>
          </a:bodyPr>
          <a:lstStyle/>
          <a:p>
            <a:r>
              <a:rPr lang="en-US" sz="2800" dirty="0">
                <a:latin typeface="Times New Roman" pitchFamily="18" charset="0"/>
                <a:cs typeface="Times New Roman" pitchFamily="18" charset="0"/>
              </a:rPr>
              <a:t>r= 5</a:t>
            </a:r>
            <a:r>
              <a:rPr lang="bn-IN" sz="2800" dirty="0">
                <a:latin typeface="NikoshBAN" pitchFamily="2" charset="0"/>
                <a:cs typeface="NikoshBAN" pitchFamily="2" charset="0"/>
              </a:rPr>
              <a:t>মিঃমিঃ</a:t>
            </a:r>
            <a:endParaRPr lang="en-US" sz="2800" dirty="0">
              <a:latin typeface="Times New Roman" pitchFamily="18" charset="0"/>
              <a:cs typeface="Times New Roman" pitchFamily="18" charset="0"/>
            </a:endParaRPr>
          </a:p>
        </p:txBody>
      </p:sp>
      <p:sp>
        <p:nvSpPr>
          <p:cNvPr id="4" name="TextBox 3"/>
          <p:cNvSpPr txBox="1"/>
          <p:nvPr/>
        </p:nvSpPr>
        <p:spPr>
          <a:xfrm rot="16200000">
            <a:off x="5186994" y="1666542"/>
            <a:ext cx="1508746" cy="461665"/>
          </a:xfrm>
          <a:prstGeom prst="rect">
            <a:avLst/>
          </a:prstGeom>
          <a:solidFill>
            <a:schemeClr val="accent4">
              <a:lumMod val="20000"/>
              <a:lumOff val="80000"/>
            </a:schemeClr>
          </a:solidFill>
        </p:spPr>
        <p:txBody>
          <a:bodyPr wrap="none" rtlCol="0">
            <a:spAutoFit/>
          </a:bodyPr>
          <a:lstStyle/>
          <a:p>
            <a:r>
              <a:rPr lang="en-US" sz="2400" dirty="0">
                <a:latin typeface="Times New Roman" pitchFamily="18" charset="0"/>
                <a:cs typeface="Times New Roman" pitchFamily="18" charset="0"/>
              </a:rPr>
              <a:t>R= 9</a:t>
            </a:r>
            <a:r>
              <a:rPr lang="bn-IN" sz="2400" dirty="0">
                <a:latin typeface="NikoshBAN" pitchFamily="2" charset="0"/>
                <a:cs typeface="NikoshBAN" pitchFamily="2" charset="0"/>
              </a:rPr>
              <a:t>মিঃমিঃ</a:t>
            </a:r>
            <a:endParaRPr lang="en-US" sz="2400" dirty="0">
              <a:latin typeface="Times New Roman" pitchFamily="18" charset="0"/>
              <a:cs typeface="Times New Roman" pitchFamily="18" charset="0"/>
            </a:endParaRPr>
          </a:p>
        </p:txBody>
      </p:sp>
      <p:cxnSp>
        <p:nvCxnSpPr>
          <p:cNvPr id="5" name="Straight Connector 4"/>
          <p:cNvCxnSpPr/>
          <p:nvPr/>
        </p:nvCxnSpPr>
        <p:spPr>
          <a:xfrm>
            <a:off x="6272315" y="2741933"/>
            <a:ext cx="1192352"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74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bg/>
                                          </p:spTgt>
                                        </p:tgtEl>
                                        <p:attrNameLst>
                                          <p:attrName>style.visibility</p:attrName>
                                        </p:attrNameLst>
                                      </p:cBhvr>
                                      <p:to>
                                        <p:strVal val="visible"/>
                                      </p:to>
                                    </p:set>
                                    <p:animEffect transition="in" filter="wipe(left)">
                                      <p:cBhvr>
                                        <p:cTn id="34" dur="1000"/>
                                        <p:tgtEl>
                                          <p:spTgt spid="6">
                                            <p:bg/>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wipe(left)">
                                      <p:cBhvr>
                                        <p:cTn id="44" dur="10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wipe(left)">
                                      <p:cBhvr>
                                        <p:cTn id="4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267200" y="1295400"/>
            <a:ext cx="2590800" cy="24384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660572" y="1600200"/>
            <a:ext cx="9144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93771" y="1600200"/>
            <a:ext cx="914400" cy="914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0600" y="2743200"/>
            <a:ext cx="1524000" cy="60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7" idx="1"/>
          </p:cNvCxnSpPr>
          <p:nvPr/>
        </p:nvCxnSpPr>
        <p:spPr>
          <a:xfrm flipV="1">
            <a:off x="5965372" y="1612614"/>
            <a:ext cx="1219200" cy="50054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20" idx="1"/>
          </p:cNvCxnSpPr>
          <p:nvPr/>
        </p:nvCxnSpPr>
        <p:spPr>
          <a:xfrm flipV="1">
            <a:off x="5050972" y="850614"/>
            <a:ext cx="2133601" cy="1262545"/>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84572" y="1320226"/>
            <a:ext cx="2914580" cy="584775"/>
          </a:xfrm>
          <a:prstGeom prst="rect">
            <a:avLst/>
          </a:prstGeom>
          <a:solidFill>
            <a:srgbClr val="CCFFCC"/>
          </a:solidFill>
          <a:ln w="19050">
            <a:solidFill>
              <a:schemeClr val="tx1"/>
            </a:solidFill>
          </a:ln>
        </p:spPr>
        <p:txBody>
          <a:bodyPr wrap="none" rtlCol="0">
            <a:spAutoFit/>
          </a:bodyPr>
          <a:lstStyle/>
          <a:p>
            <a:pPr algn="ctr"/>
            <a:r>
              <a:rPr lang="bn-IN" sz="3200" dirty="0">
                <a:latin typeface="NikoshBAN" pitchFamily="2" charset="0"/>
                <a:cs typeface="NikoshBAN" pitchFamily="2" charset="0"/>
              </a:rPr>
              <a:t>ব্যাসার্ধ = </a:t>
            </a:r>
            <a:r>
              <a:rPr lang="en-US" sz="3200" dirty="0">
                <a:latin typeface="Times New Roman" pitchFamily="18" charset="0"/>
                <a:cs typeface="Times New Roman" pitchFamily="18" charset="0"/>
              </a:rPr>
              <a:t>1.5</a:t>
            </a:r>
            <a:r>
              <a:rPr lang="bn-IN" sz="3200" dirty="0">
                <a:latin typeface="NikoshBAN" pitchFamily="2" charset="0"/>
                <a:cs typeface="NikoshBAN" pitchFamily="2" charset="0"/>
              </a:rPr>
              <a:t> সে.মি.</a:t>
            </a:r>
            <a:endParaRPr lang="en-US" sz="3200" dirty="0">
              <a:latin typeface="NikoshBAN" pitchFamily="2" charset="0"/>
              <a:cs typeface="NikoshBAN" pitchFamily="2" charset="0"/>
            </a:endParaRPr>
          </a:p>
        </p:txBody>
      </p:sp>
      <p:sp>
        <p:nvSpPr>
          <p:cNvPr id="18" name="TextBox 17"/>
          <p:cNvSpPr txBox="1"/>
          <p:nvPr/>
        </p:nvSpPr>
        <p:spPr>
          <a:xfrm>
            <a:off x="7207405" y="2082226"/>
            <a:ext cx="2914580" cy="584775"/>
          </a:xfrm>
          <a:prstGeom prst="rect">
            <a:avLst/>
          </a:prstGeom>
          <a:solidFill>
            <a:srgbClr val="9FFFFF"/>
          </a:solidFill>
          <a:ln w="19050">
            <a:solidFill>
              <a:schemeClr val="tx1"/>
            </a:solidFill>
          </a:ln>
        </p:spPr>
        <p:txBody>
          <a:bodyPr wrap="none" rtlCol="0">
            <a:spAutoFit/>
          </a:bodyPr>
          <a:lstStyle/>
          <a:p>
            <a:pPr algn="ctr"/>
            <a:r>
              <a:rPr lang="bn-IN" sz="3200" dirty="0">
                <a:latin typeface="NikoshBAN" pitchFamily="2" charset="0"/>
                <a:cs typeface="NikoshBAN" pitchFamily="2" charset="0"/>
              </a:rPr>
              <a:t>ব্যাসার্ধ = </a:t>
            </a:r>
            <a:r>
              <a:rPr lang="en-US" sz="3200" dirty="0">
                <a:latin typeface="Times New Roman" pitchFamily="18" charset="0"/>
                <a:cs typeface="NikoshBAN" pitchFamily="2" charset="0"/>
              </a:rPr>
              <a:t>2</a:t>
            </a:r>
            <a:r>
              <a:rPr lang="en-US" sz="3200" dirty="0">
                <a:latin typeface="Times New Roman" pitchFamily="18" charset="0"/>
                <a:cs typeface="Times New Roman" pitchFamily="18" charset="0"/>
              </a:rPr>
              <a:t>.5</a:t>
            </a:r>
            <a:r>
              <a:rPr lang="bn-IN" sz="3200" dirty="0">
                <a:latin typeface="NikoshBAN" pitchFamily="2" charset="0"/>
                <a:cs typeface="NikoshBAN" pitchFamily="2" charset="0"/>
              </a:rPr>
              <a:t> সে.মি.</a:t>
            </a:r>
            <a:endParaRPr lang="en-US" sz="3200" dirty="0">
              <a:latin typeface="NikoshBAN" pitchFamily="2" charset="0"/>
              <a:cs typeface="NikoshBAN" pitchFamily="2" charset="0"/>
            </a:endParaRPr>
          </a:p>
        </p:txBody>
      </p:sp>
      <p:cxnSp>
        <p:nvCxnSpPr>
          <p:cNvPr id="19" name="Straight Arrow Connector 18"/>
          <p:cNvCxnSpPr>
            <a:endCxn id="18" idx="1"/>
          </p:cNvCxnSpPr>
          <p:nvPr/>
        </p:nvCxnSpPr>
        <p:spPr>
          <a:xfrm flipV="1">
            <a:off x="5441795" y="2374614"/>
            <a:ext cx="1765610" cy="292387"/>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41795" y="3048002"/>
            <a:ext cx="1765610"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07406" y="2808982"/>
            <a:ext cx="2904757" cy="1077218"/>
          </a:xfrm>
          <a:prstGeom prst="rect">
            <a:avLst/>
          </a:prstGeom>
          <a:solidFill>
            <a:srgbClr val="F0ECF4"/>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দৈর্ঘ্য = </a:t>
            </a:r>
            <a:r>
              <a:rPr lang="en-US" sz="3200" dirty="0">
                <a:latin typeface="Times New Roman" pitchFamily="18" charset="0"/>
                <a:cs typeface="Times New Roman" pitchFamily="18" charset="0"/>
              </a:rPr>
              <a:t>3</a:t>
            </a:r>
            <a:r>
              <a:rPr lang="bn-IN" sz="3200" dirty="0">
                <a:latin typeface="NikoshBAN" pitchFamily="2" charset="0"/>
                <a:cs typeface="NikoshBAN" pitchFamily="2" charset="0"/>
              </a:rPr>
              <a:t> সে.মি.</a:t>
            </a:r>
            <a:endParaRPr lang="en-US" sz="3200" dirty="0">
              <a:latin typeface="NikoshBAN" pitchFamily="2" charset="0"/>
              <a:cs typeface="NikoshBAN" pitchFamily="2" charset="0"/>
            </a:endParaRPr>
          </a:p>
          <a:p>
            <a:pPr algn="ctr"/>
            <a:r>
              <a:rPr lang="bn-IN" sz="3200" dirty="0">
                <a:latin typeface="NikoshBAN" pitchFamily="2" charset="0"/>
                <a:cs typeface="NikoshBAN" pitchFamily="2" charset="0"/>
              </a:rPr>
              <a:t>প্রস্থ = </a:t>
            </a:r>
            <a:r>
              <a:rPr lang="en-US" sz="3200" dirty="0">
                <a:latin typeface="Times New Roman" pitchFamily="18" charset="0"/>
                <a:cs typeface="Times New Roman" pitchFamily="18" charset="0"/>
              </a:rPr>
              <a:t>1</a:t>
            </a:r>
            <a:r>
              <a:rPr lang="bn-IN" sz="3200" dirty="0">
                <a:latin typeface="NikoshBAN" pitchFamily="2" charset="0"/>
                <a:cs typeface="NikoshBAN" pitchFamily="2" charset="0"/>
              </a:rPr>
              <a:t> সে.মি.</a:t>
            </a:r>
            <a:endParaRPr lang="en-US" sz="3200" dirty="0">
              <a:latin typeface="NikoshBAN" pitchFamily="2" charset="0"/>
              <a:cs typeface="NikoshBAN" pitchFamily="2" charset="0"/>
            </a:endParaRPr>
          </a:p>
        </p:txBody>
      </p:sp>
      <p:sp>
        <p:nvSpPr>
          <p:cNvPr id="32" name="TextBox 31"/>
          <p:cNvSpPr txBox="1"/>
          <p:nvPr/>
        </p:nvSpPr>
        <p:spPr>
          <a:xfrm>
            <a:off x="2209800" y="4486507"/>
            <a:ext cx="7902362" cy="1569660"/>
          </a:xfrm>
          <a:prstGeom prst="rect">
            <a:avLst/>
          </a:prstGeom>
          <a:solidFill>
            <a:srgbClr val="FFCCFF"/>
          </a:solidFill>
          <a:ln w="19050">
            <a:solidFill>
              <a:schemeClr val="tx1"/>
            </a:solidFill>
          </a:ln>
        </p:spPr>
        <p:txBody>
          <a:bodyPr wrap="square" rtlCol="0">
            <a:spAutoFit/>
          </a:bodyPr>
          <a:lstStyle/>
          <a:p>
            <a:r>
              <a:rPr lang="bn-IN" sz="3200" dirty="0">
                <a:latin typeface="NikoshBAN" pitchFamily="2" charset="0"/>
                <a:cs typeface="NikoshBAN" pitchFamily="2" charset="0"/>
              </a:rPr>
              <a:t>ক. </a:t>
            </a:r>
            <a:r>
              <a:rPr lang="en-US" sz="3200" dirty="0" err="1">
                <a:latin typeface="NikoshBAN" pitchFamily="2" charset="0"/>
                <a:cs typeface="NikoshBAN" pitchFamily="2" charset="0"/>
              </a:rPr>
              <a:t>নীল</a:t>
            </a:r>
            <a:r>
              <a:rPr lang="bn-IN" sz="3200" dirty="0">
                <a:latin typeface="NikoshBAN" pitchFamily="2" charset="0"/>
                <a:cs typeface="NikoshBAN" pitchFamily="2" charset="0"/>
              </a:rPr>
              <a:t> অংশের ক্ষেত্রফল কত?</a:t>
            </a:r>
          </a:p>
          <a:p>
            <a:r>
              <a:rPr lang="bn-IN" sz="3200" dirty="0">
                <a:latin typeface="NikoshBAN" pitchFamily="2" charset="0"/>
                <a:cs typeface="NikoshBAN" pitchFamily="2" charset="0"/>
              </a:rPr>
              <a:t>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হলুদ</a:t>
            </a:r>
            <a:r>
              <a:rPr lang="en-US" sz="3200" dirty="0">
                <a:latin typeface="NikoshBAN" pitchFamily="2" charset="0"/>
                <a:cs typeface="NikoshBAN" pitchFamily="2" charset="0"/>
              </a:rPr>
              <a:t> ও </a:t>
            </a:r>
            <a:r>
              <a:rPr lang="en-US" sz="3200" dirty="0" err="1">
                <a:latin typeface="NikoshBAN" pitchFamily="2" charset="0"/>
                <a:cs typeface="NikoshBAN" pitchFamily="2" charset="0"/>
              </a:rPr>
              <a:t>সবুজ</a:t>
            </a:r>
            <a:r>
              <a:rPr lang="bn-IN" sz="3200" dirty="0">
                <a:latin typeface="NikoshBAN" pitchFamily="2" charset="0"/>
                <a:cs typeface="NikoshBAN" pitchFamily="2" charset="0"/>
              </a:rPr>
              <a:t> অংশ দু</a:t>
            </a:r>
            <a:r>
              <a:rPr lang="en-US" sz="3200" dirty="0">
                <a:latin typeface="NikoshBAN" pitchFamily="2" charset="0"/>
                <a:cs typeface="NikoshBAN" pitchFamily="2" charset="0"/>
              </a:rPr>
              <a:t>’</a:t>
            </a:r>
            <a:r>
              <a:rPr lang="bn-IN" sz="3200" dirty="0">
                <a:latin typeface="NikoshBAN" pitchFamily="2" charset="0"/>
                <a:cs typeface="NikoshBAN" pitchFamily="2" charset="0"/>
              </a:rPr>
              <a:t>টির পরিধি কত?</a:t>
            </a:r>
          </a:p>
          <a:p>
            <a:r>
              <a:rPr lang="bn-IN" sz="3200" dirty="0">
                <a:latin typeface="NikoshBAN" pitchFamily="2" charset="0"/>
                <a:cs typeface="NikoshBAN" pitchFamily="2" charset="0"/>
              </a:rPr>
              <a:t>ঘ. </a:t>
            </a:r>
            <a:r>
              <a:rPr lang="en-US" sz="3200" dirty="0" err="1">
                <a:latin typeface="NikoshBAN" pitchFamily="2" charset="0"/>
                <a:cs typeface="NikoshBAN" pitchFamily="2" charset="0"/>
              </a:rPr>
              <a:t>গোলাপী</a:t>
            </a:r>
            <a:r>
              <a:rPr lang="bn-IN" sz="3200" dirty="0">
                <a:latin typeface="NikoshBAN" pitchFamily="2" charset="0"/>
                <a:cs typeface="NikoshBAN" pitchFamily="2" charset="0"/>
              </a:rPr>
              <a:t>  অংশের ক্ষেত্রফল কত? </a:t>
            </a:r>
            <a:endParaRPr lang="en-US" sz="3200" dirty="0">
              <a:latin typeface="NikoshBAN" pitchFamily="2" charset="0"/>
              <a:cs typeface="NikoshBAN" pitchFamily="2" charset="0"/>
            </a:endParaRPr>
          </a:p>
        </p:txBody>
      </p:sp>
      <p:sp>
        <p:nvSpPr>
          <p:cNvPr id="20" name="TextBox 19"/>
          <p:cNvSpPr txBox="1"/>
          <p:nvPr/>
        </p:nvSpPr>
        <p:spPr>
          <a:xfrm>
            <a:off x="7184572" y="558226"/>
            <a:ext cx="2914580" cy="584775"/>
          </a:xfrm>
          <a:prstGeom prst="rect">
            <a:avLst/>
          </a:prstGeom>
          <a:solidFill>
            <a:srgbClr val="CCFFCC"/>
          </a:solidFill>
          <a:ln w="19050">
            <a:solidFill>
              <a:schemeClr val="tx1"/>
            </a:solidFill>
          </a:ln>
        </p:spPr>
        <p:txBody>
          <a:bodyPr wrap="none" rtlCol="0">
            <a:spAutoFit/>
          </a:bodyPr>
          <a:lstStyle/>
          <a:p>
            <a:pPr algn="ctr"/>
            <a:r>
              <a:rPr lang="bn-IN" sz="3200" dirty="0">
                <a:latin typeface="NikoshBAN" pitchFamily="2" charset="0"/>
                <a:cs typeface="NikoshBAN" pitchFamily="2" charset="0"/>
              </a:rPr>
              <a:t>ব্যাসার্ধ = </a:t>
            </a:r>
            <a:r>
              <a:rPr lang="en-US" sz="3200" dirty="0">
                <a:latin typeface="Times New Roman" pitchFamily="18" charset="0"/>
                <a:cs typeface="Times New Roman" pitchFamily="18" charset="0"/>
              </a:rPr>
              <a:t>1.6</a:t>
            </a:r>
            <a:r>
              <a:rPr lang="bn-IN" sz="3200" dirty="0">
                <a:latin typeface="NikoshBAN" pitchFamily="2" charset="0"/>
                <a:cs typeface="NikoshBAN" pitchFamily="2" charset="0"/>
              </a:rPr>
              <a:t> সে.মি.</a:t>
            </a:r>
            <a:endParaRPr lang="en-US" sz="3200" dirty="0">
              <a:latin typeface="NikoshBAN" pitchFamily="2" charset="0"/>
              <a:cs typeface="NikoshBAN" pitchFamily="2" charset="0"/>
            </a:endParaRPr>
          </a:p>
        </p:txBody>
      </p:sp>
      <p:sp>
        <p:nvSpPr>
          <p:cNvPr id="16" name="TextBox 15"/>
          <p:cNvSpPr txBox="1"/>
          <p:nvPr/>
        </p:nvSpPr>
        <p:spPr>
          <a:xfrm>
            <a:off x="1524000" y="30541"/>
            <a:ext cx="5410200" cy="830997"/>
          </a:xfrm>
          <a:prstGeom prst="rect">
            <a:avLst/>
          </a:prstGeom>
          <a:solidFill>
            <a:srgbClr val="E7FFFF"/>
          </a:solidFill>
          <a:ln w="28575">
            <a:solidFill>
              <a:schemeClr val="tx1"/>
            </a:solidFill>
          </a:ln>
        </p:spPr>
        <p:txBody>
          <a:bodyPr wrap="square" rtlCol="0">
            <a:spAutoFit/>
          </a:bodyPr>
          <a:lstStyle/>
          <a:p>
            <a:pPr algn="ctr"/>
            <a:r>
              <a:rPr lang="bn-IN" sz="4800" dirty="0">
                <a:latin typeface="NikoshBAN" pitchFamily="2" charset="0"/>
                <a:cs typeface="NikoshBAN" pitchFamily="2" charset="0"/>
              </a:rPr>
              <a:t>দলীয় কাজ</a:t>
            </a:r>
            <a:r>
              <a:rPr lang="bn-BD" sz="4800" dirty="0">
                <a:latin typeface="NikoshBAN" pitchFamily="2" charset="0"/>
                <a:cs typeface="NikoshBAN" pitchFamily="2" charset="0"/>
              </a:rPr>
              <a:t> </a:t>
            </a:r>
            <a:r>
              <a:rPr lang="bn-BD" sz="3600" dirty="0">
                <a:latin typeface="NikoshBAN" pitchFamily="2" charset="0"/>
                <a:cs typeface="NikoshBAN" pitchFamily="2" charset="0"/>
              </a:rPr>
              <a:t>সময়ঃ২০মিনিট</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8956572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2000"/>
                                        <p:tgtEl>
                                          <p:spTgt spid="15"/>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2000"/>
                                        <p:tgtEl>
                                          <p:spTgt spid="12"/>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2000"/>
                                        <p:tgtEl>
                                          <p:spTgt spid="19"/>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2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2000"/>
                                        <p:tgtEl>
                                          <p:spTgt spid="22"/>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20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2">
                                            <p:bg/>
                                          </p:spTgt>
                                        </p:tgtEl>
                                        <p:attrNameLst>
                                          <p:attrName>style.visibility</p:attrName>
                                        </p:attrNameLst>
                                      </p:cBhvr>
                                      <p:to>
                                        <p:strVal val="visible"/>
                                      </p:to>
                                    </p:set>
                                    <p:animEffect transition="in" filter="wipe(left)">
                                      <p:cBhvr>
                                        <p:cTn id="70" dur="2000"/>
                                        <p:tgtEl>
                                          <p:spTgt spid="32">
                                            <p:bg/>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Effect transition="in" filter="wipe(left)">
                                      <p:cBhvr>
                                        <p:cTn id="75" dur="2000"/>
                                        <p:tgtEl>
                                          <p:spTgt spid="32">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2">
                                            <p:txEl>
                                              <p:pRg st="1" end="1"/>
                                            </p:txEl>
                                          </p:spTgt>
                                        </p:tgtEl>
                                        <p:attrNameLst>
                                          <p:attrName>style.visibility</p:attrName>
                                        </p:attrNameLst>
                                      </p:cBhvr>
                                      <p:to>
                                        <p:strVal val="visible"/>
                                      </p:to>
                                    </p:set>
                                    <p:animEffect transition="in" filter="wipe(left)">
                                      <p:cBhvr>
                                        <p:cTn id="80" dur="2000"/>
                                        <p:tgtEl>
                                          <p:spTgt spid="3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2">
                                            <p:txEl>
                                              <p:pRg st="2" end="2"/>
                                            </p:txEl>
                                          </p:spTgt>
                                        </p:tgtEl>
                                        <p:attrNameLst>
                                          <p:attrName>style.visibility</p:attrName>
                                        </p:attrNameLst>
                                      </p:cBhvr>
                                      <p:to>
                                        <p:strVal val="visible"/>
                                      </p:to>
                                    </p:set>
                                    <p:animEffect transition="in" filter="wipe(left)">
                                      <p:cBhvr>
                                        <p:cTn id="85" dur="20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animBg="1"/>
      <p:bldP spid="18" grpId="0" animBg="1"/>
      <p:bldP spid="24" grpId="0" animBg="1"/>
      <p:bldP spid="32" grpId="0" build="p" animBg="1"/>
      <p:bldP spid="20"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87514"/>
            <a:ext cx="7772400" cy="707886"/>
          </a:xfrm>
          <a:prstGeom prst="rect">
            <a:avLst/>
          </a:prstGeom>
          <a:solidFill>
            <a:srgbClr val="FFCCFF"/>
          </a:solidFill>
          <a:ln w="19050">
            <a:solidFill>
              <a:schemeClr val="tx1"/>
            </a:solidFill>
          </a:ln>
        </p:spPr>
        <p:txBody>
          <a:bodyPr wrap="square" rtlCol="0">
            <a:spAutoFit/>
          </a:bodyPr>
          <a:lstStyle/>
          <a:p>
            <a:pPr algn="ctr"/>
            <a:r>
              <a:rPr lang="bn-IN" sz="4000" dirty="0">
                <a:latin typeface="NikoshBAN" pitchFamily="2" charset="0"/>
                <a:cs typeface="NikoshBAN" pitchFamily="2" charset="0"/>
              </a:rPr>
              <a:t>মূল্যায়ন</a:t>
            </a:r>
            <a:endParaRPr lang="en-US" sz="40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48" t="9047" r="9682" b="9842"/>
          <a:stretch/>
        </p:blipFill>
        <p:spPr>
          <a:xfrm>
            <a:off x="2118794" y="1531144"/>
            <a:ext cx="3748606" cy="3741284"/>
          </a:xfrm>
          <a:prstGeom prst="rect">
            <a:avLst/>
          </a:prstGeom>
          <a:effectLst/>
        </p:spPr>
      </p:pic>
      <p:sp>
        <p:nvSpPr>
          <p:cNvPr id="5" name="TextBox 4"/>
          <p:cNvSpPr txBox="1"/>
          <p:nvPr/>
        </p:nvSpPr>
        <p:spPr>
          <a:xfrm>
            <a:off x="2539761" y="3074551"/>
            <a:ext cx="2941831" cy="584775"/>
          </a:xfrm>
          <a:prstGeom prst="rect">
            <a:avLst/>
          </a:prstGeom>
          <a:noFill/>
        </p:spPr>
        <p:txBody>
          <a:bodyPr wrap="none" rtlCol="0">
            <a:spAutoFit/>
          </a:bodyPr>
          <a:lstStyle/>
          <a:p>
            <a:r>
              <a:rPr lang="bn-IN" sz="3200" dirty="0">
                <a:latin typeface="NikoshBAN" pitchFamily="2" charset="0"/>
                <a:cs typeface="NikoshBAN" pitchFamily="2" charset="0"/>
              </a:rPr>
              <a:t>পরিধি = </a:t>
            </a:r>
            <a:r>
              <a:rPr lang="en-US" sz="3200" dirty="0">
                <a:latin typeface="Times New Roman" pitchFamily="18" charset="0"/>
                <a:cs typeface="Times New Roman" pitchFamily="18" charset="0"/>
              </a:rPr>
              <a:t>154 </a:t>
            </a:r>
            <a:r>
              <a:rPr lang="bn-IN" sz="3200" dirty="0">
                <a:latin typeface="NikoshBAN" pitchFamily="2" charset="0"/>
                <a:cs typeface="NikoshBAN" pitchFamily="2" charset="0"/>
              </a:rPr>
              <a:t>মি.মি.</a:t>
            </a:r>
            <a:endParaRPr lang="en-US" sz="3200" dirty="0">
              <a:latin typeface="NikoshBAN" pitchFamily="2" charset="0"/>
              <a:cs typeface="NikoshBAN" pitchFamily="2" charset="0"/>
            </a:endParaRPr>
          </a:p>
        </p:txBody>
      </p:sp>
      <p:sp>
        <p:nvSpPr>
          <p:cNvPr id="6" name="TextBox 5"/>
          <p:cNvSpPr txBox="1"/>
          <p:nvPr/>
        </p:nvSpPr>
        <p:spPr>
          <a:xfrm>
            <a:off x="6629397" y="1837962"/>
            <a:ext cx="3352804" cy="584775"/>
          </a:xfrm>
          <a:prstGeom prst="rect">
            <a:avLst/>
          </a:prstGeom>
          <a:solidFill>
            <a:srgbClr val="CCFFCC"/>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ব্যাসার্ধ কত?</a:t>
            </a:r>
            <a:endParaRPr lang="en-US" sz="3200" dirty="0">
              <a:latin typeface="NikoshBAN" pitchFamily="2" charset="0"/>
              <a:cs typeface="NikoshBAN" pitchFamily="2" charset="0"/>
            </a:endParaRPr>
          </a:p>
        </p:txBody>
      </p:sp>
      <p:sp>
        <p:nvSpPr>
          <p:cNvPr id="7" name="TextBox 6"/>
          <p:cNvSpPr txBox="1"/>
          <p:nvPr/>
        </p:nvSpPr>
        <p:spPr>
          <a:xfrm>
            <a:off x="6651173" y="3109399"/>
            <a:ext cx="3352800" cy="584775"/>
          </a:xfrm>
          <a:prstGeom prst="rect">
            <a:avLst/>
          </a:prstGeom>
          <a:solidFill>
            <a:srgbClr val="CCFFCC"/>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ব্যাস কত?</a:t>
            </a:r>
            <a:endParaRPr lang="en-US" sz="3200" dirty="0">
              <a:latin typeface="NikoshBAN" pitchFamily="2" charset="0"/>
              <a:cs typeface="NikoshBAN" pitchFamily="2" charset="0"/>
            </a:endParaRPr>
          </a:p>
        </p:txBody>
      </p:sp>
      <p:sp>
        <p:nvSpPr>
          <p:cNvPr id="8" name="TextBox 7"/>
          <p:cNvSpPr txBox="1"/>
          <p:nvPr/>
        </p:nvSpPr>
        <p:spPr>
          <a:xfrm>
            <a:off x="6629400" y="4374680"/>
            <a:ext cx="3352802" cy="584775"/>
          </a:xfrm>
          <a:prstGeom prst="rect">
            <a:avLst/>
          </a:prstGeom>
          <a:solidFill>
            <a:srgbClr val="CCFFCC"/>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ক্ষেত্রফল কত?</a:t>
            </a:r>
            <a:endParaRPr lang="en-US" sz="3200" dirty="0">
              <a:latin typeface="NikoshBAN" pitchFamily="2" charset="0"/>
              <a:cs typeface="NikoshBAN" pitchFamily="2" charset="0"/>
            </a:endParaRPr>
          </a:p>
        </p:txBody>
      </p:sp>
      <p:cxnSp>
        <p:nvCxnSpPr>
          <p:cNvPr id="12" name="Straight Arrow Connector 11"/>
          <p:cNvCxnSpPr>
            <a:endCxn id="7" idx="1"/>
          </p:cNvCxnSpPr>
          <p:nvPr/>
        </p:nvCxnSpPr>
        <p:spPr>
          <a:xfrm flipV="1">
            <a:off x="5715001" y="3401787"/>
            <a:ext cx="936173"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9400" y="3733801"/>
            <a:ext cx="3352798" cy="584775"/>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3200" dirty="0">
                <a:latin typeface="Times New Roman" pitchFamily="18" charset="0"/>
                <a:cs typeface="Times New Roman" pitchFamily="18" charset="0"/>
              </a:rPr>
              <a:t>49</a:t>
            </a:r>
            <a:r>
              <a:rPr lang="en-US" sz="3200" dirty="0">
                <a:latin typeface="NikoshBAN" pitchFamily="2" charset="0"/>
                <a:cs typeface="NikoshBAN" pitchFamily="2" charset="0"/>
              </a:rPr>
              <a:t> </a:t>
            </a:r>
            <a:r>
              <a:rPr lang="bn-IN" sz="3200" dirty="0">
                <a:latin typeface="NikoshBAN" pitchFamily="2" charset="0"/>
                <a:cs typeface="NikoshBAN" pitchFamily="2" charset="0"/>
              </a:rPr>
              <a:t>মি.মি.</a:t>
            </a:r>
            <a:endParaRPr lang="en-US" sz="3200" dirty="0">
              <a:latin typeface="NikoshBAN" pitchFamily="2" charset="0"/>
              <a:cs typeface="NikoshBAN" pitchFamily="2" charset="0"/>
            </a:endParaRPr>
          </a:p>
        </p:txBody>
      </p:sp>
      <p:cxnSp>
        <p:nvCxnSpPr>
          <p:cNvPr id="16" name="Straight Arrow Connector 15"/>
          <p:cNvCxnSpPr>
            <a:endCxn id="6" idx="1"/>
          </p:cNvCxnSpPr>
          <p:nvPr/>
        </p:nvCxnSpPr>
        <p:spPr>
          <a:xfrm flipV="1">
            <a:off x="5715001" y="2130349"/>
            <a:ext cx="914397" cy="1271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8" idx="1"/>
          </p:cNvCxnSpPr>
          <p:nvPr/>
        </p:nvCxnSpPr>
        <p:spPr>
          <a:xfrm>
            <a:off x="5715000" y="3401787"/>
            <a:ext cx="914400" cy="12652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29398" y="2463226"/>
            <a:ext cx="3352802" cy="584775"/>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3200" dirty="0">
                <a:latin typeface="Times New Roman" pitchFamily="18" charset="0"/>
                <a:cs typeface="Times New Roman" pitchFamily="18" charset="0"/>
              </a:rPr>
              <a:t>24.5</a:t>
            </a:r>
            <a:r>
              <a:rPr lang="bn-IN" sz="3200" dirty="0">
                <a:latin typeface="NikoshBAN" pitchFamily="2" charset="0"/>
                <a:cs typeface="NikoshBAN" pitchFamily="2" charset="0"/>
              </a:rPr>
              <a:t> মি.মি.</a:t>
            </a:r>
            <a:endParaRPr lang="en-US" sz="3200" dirty="0">
              <a:latin typeface="NikoshBAN" pitchFamily="2" charset="0"/>
              <a:cs typeface="NikoshBAN" pitchFamily="2" charset="0"/>
            </a:endParaRPr>
          </a:p>
        </p:txBody>
      </p:sp>
      <p:sp>
        <p:nvSpPr>
          <p:cNvPr id="31" name="TextBox 30"/>
          <p:cNvSpPr txBox="1"/>
          <p:nvPr/>
        </p:nvSpPr>
        <p:spPr>
          <a:xfrm>
            <a:off x="6629401" y="4977826"/>
            <a:ext cx="3352801" cy="584775"/>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3200" dirty="0">
                <a:latin typeface="Times New Roman" pitchFamily="18" charset="0"/>
                <a:cs typeface="Times New Roman" pitchFamily="18" charset="0"/>
              </a:rPr>
              <a:t>1885.7454</a:t>
            </a:r>
            <a:r>
              <a:rPr lang="en-US" sz="3200" dirty="0">
                <a:latin typeface="NikoshBAN" pitchFamily="2" charset="0"/>
                <a:cs typeface="NikoshBAN" pitchFamily="2" charset="0"/>
              </a:rPr>
              <a:t> </a:t>
            </a:r>
            <a:r>
              <a:rPr lang="bn-IN" sz="3200" dirty="0">
                <a:latin typeface="NikoshBAN" pitchFamily="2" charset="0"/>
                <a:cs typeface="NikoshBAN" pitchFamily="2" charset="0"/>
              </a:rPr>
              <a:t>বর্গ সে.মি.</a:t>
            </a:r>
            <a:endParaRPr lang="en-US" sz="3200" dirty="0">
              <a:latin typeface="NikoshBAN" pitchFamily="2" charset="0"/>
              <a:cs typeface="NikoshBAN" pitchFamily="2" charset="0"/>
            </a:endParaRPr>
          </a:p>
        </p:txBody>
      </p:sp>
      <p:sp>
        <p:nvSpPr>
          <p:cNvPr id="46" name="TextBox 45"/>
          <p:cNvSpPr txBox="1"/>
          <p:nvPr/>
        </p:nvSpPr>
        <p:spPr>
          <a:xfrm>
            <a:off x="6629396" y="5650846"/>
            <a:ext cx="3352802" cy="584775"/>
          </a:xfrm>
          <a:prstGeom prst="rect">
            <a:avLst/>
          </a:prstGeom>
          <a:solidFill>
            <a:srgbClr val="CCFFCC"/>
          </a:solidFill>
          <a:ln w="19050">
            <a:solidFill>
              <a:schemeClr val="tx1"/>
            </a:solidFill>
          </a:ln>
        </p:spPr>
        <p:txBody>
          <a:bodyPr wrap="square" rtlCol="0">
            <a:spAutoFit/>
          </a:bodyPr>
          <a:lstStyle/>
          <a:p>
            <a:pPr algn="ctr"/>
            <a:r>
              <a:rPr lang="en-US" sz="3200" dirty="0">
                <a:latin typeface="NikoshBAN" pitchFamily="2" charset="0"/>
                <a:cs typeface="NikoshBAN" pitchFamily="2" charset="0"/>
                <a:sym typeface="Symbol"/>
              </a:rPr>
              <a:t></a:t>
            </a:r>
            <a:r>
              <a:rPr lang="bn-IN" sz="3200" dirty="0">
                <a:latin typeface="NikoshBAN" pitchFamily="2" charset="0"/>
                <a:cs typeface="NikoshBAN" pitchFamily="2" charset="0"/>
              </a:rPr>
              <a:t>ব্যাসার্ধের বর্গ</a:t>
            </a:r>
            <a:endParaRPr lang="en-US" sz="3200" dirty="0">
              <a:latin typeface="NikoshBAN" pitchFamily="2" charset="0"/>
              <a:cs typeface="NikoshBAN" pitchFamily="2" charset="0"/>
            </a:endParaRPr>
          </a:p>
        </p:txBody>
      </p:sp>
      <p:sp>
        <p:nvSpPr>
          <p:cNvPr id="47" name="TextBox 46"/>
          <p:cNvSpPr txBox="1"/>
          <p:nvPr/>
        </p:nvSpPr>
        <p:spPr>
          <a:xfrm>
            <a:off x="2209801" y="5650846"/>
            <a:ext cx="4397825" cy="584775"/>
          </a:xfrm>
          <a:prstGeom prst="rect">
            <a:avLst/>
          </a:prstGeom>
          <a:solidFill>
            <a:srgbClr val="FFCCFF"/>
          </a:solidFill>
          <a:ln w="19050">
            <a:solidFill>
              <a:schemeClr val="tx1"/>
            </a:solidFill>
          </a:ln>
        </p:spPr>
        <p:txBody>
          <a:bodyPr wrap="square" rtlCol="0">
            <a:spAutoFit/>
          </a:bodyPr>
          <a:lstStyle/>
          <a:p>
            <a:pPr algn="ctr"/>
            <a:r>
              <a:rPr lang="bn-IN" sz="3200" dirty="0">
                <a:latin typeface="NikoshBAN" pitchFamily="2" charset="0"/>
                <a:cs typeface="NikoshBAN" pitchFamily="2" charset="0"/>
              </a:rPr>
              <a:t>বৃত্তক্ষেত্রের ক্ষেত্রফলের সূত্র কী?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156181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2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2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2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2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2000"/>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15" grpId="0" animBg="1"/>
      <p:bldP spid="30" grpId="0" animBg="1"/>
      <p:bldP spid="31"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0"/>
            <a:ext cx="2209800" cy="707886"/>
          </a:xfrm>
          <a:prstGeom prst="rect">
            <a:avLst/>
          </a:prstGeom>
          <a:solidFill>
            <a:schemeClr val="bg2">
              <a:lumMod val="75000"/>
            </a:schemeClr>
          </a:solidFill>
          <a:ln w="19050">
            <a:solidFill>
              <a:schemeClr val="bg1">
                <a:lumMod val="95000"/>
              </a:schemeClr>
            </a:solidFill>
          </a:ln>
          <a:scene3d>
            <a:camera prst="orthographicFront"/>
            <a:lightRig rig="threePt" dir="t"/>
          </a:scene3d>
          <a:sp3d>
            <a:bevelT prst="angle"/>
          </a:sp3d>
        </p:spPr>
        <p:txBody>
          <a:bodyPr wrap="square" rtlCol="0">
            <a:spAutoFit/>
          </a:bodyPr>
          <a:lstStyle/>
          <a:p>
            <a:pPr algn="ctr"/>
            <a:r>
              <a:rPr lang="bn-IN" sz="4000" b="1" dirty="0">
                <a:solidFill>
                  <a:srgbClr val="0000CC"/>
                </a:solidFill>
                <a:latin typeface="NikoshBAN" pitchFamily="2" charset="0"/>
                <a:cs typeface="NikoshBAN" pitchFamily="2" charset="0"/>
              </a:rPr>
              <a:t>বাড়ির কাজ</a:t>
            </a:r>
            <a:endParaRPr lang="en-US" sz="4000" b="1" dirty="0">
              <a:solidFill>
                <a:srgbClr val="0000CC"/>
              </a:solidFill>
              <a:latin typeface="NikoshBAN" pitchFamily="2" charset="0"/>
              <a:cs typeface="NikoshBAN" pitchFamily="2" charset="0"/>
            </a:endParaRPr>
          </a:p>
        </p:txBody>
      </p:sp>
      <p:sp>
        <p:nvSpPr>
          <p:cNvPr id="3" name="TextBox 2"/>
          <p:cNvSpPr txBox="1"/>
          <p:nvPr/>
        </p:nvSpPr>
        <p:spPr>
          <a:xfrm>
            <a:off x="0" y="3733800"/>
            <a:ext cx="12192000" cy="3046988"/>
          </a:xfrm>
          <a:prstGeom prst="rect">
            <a:avLst/>
          </a:prstGeom>
          <a:blipFill>
            <a:blip r:embed="rId3"/>
            <a:tile tx="0" ty="0" sx="100000" sy="100000" flip="none" algn="tl"/>
          </a:blipFill>
          <a:ln w="19050">
            <a:noFill/>
          </a:ln>
          <a:scene3d>
            <a:camera prst="orthographicFront"/>
            <a:lightRig rig="threePt" dir="t"/>
          </a:scene3d>
          <a:sp3d>
            <a:bevelT prst="angle"/>
          </a:sp3d>
        </p:spPr>
        <p:txBody>
          <a:bodyPr wrap="square" rtlCol="0">
            <a:spAutoFit/>
          </a:bodyPr>
          <a:lstStyle/>
          <a:p>
            <a:r>
              <a:rPr lang="en-US" sz="3200" dirty="0">
                <a:latin typeface="NikoshBAN" pitchFamily="2" charset="0"/>
                <a:cs typeface="NikoshBAN" pitchFamily="2" charset="0"/>
              </a:rPr>
              <a:t>* </a:t>
            </a:r>
            <a:r>
              <a:rPr lang="bn-IN" sz="3200" b="1" dirty="0">
                <a:solidFill>
                  <a:srgbClr val="0000CC"/>
                </a:solidFill>
                <a:latin typeface="NikoshBAN" pitchFamily="2" charset="0"/>
                <a:cs typeface="NikoshBAN" pitchFamily="2" charset="0"/>
              </a:rPr>
              <a:t>একজন মালী </a:t>
            </a:r>
            <a:r>
              <a:rPr lang="en-US" sz="3200" b="1" dirty="0">
                <a:solidFill>
                  <a:srgbClr val="0000CC"/>
                </a:solidFill>
                <a:latin typeface="Times New Roman" pitchFamily="18" charset="0"/>
                <a:cs typeface="Times New Roman" pitchFamily="18" charset="0"/>
              </a:rPr>
              <a:t>21</a:t>
            </a:r>
            <a:r>
              <a:rPr lang="bn-IN" sz="3200" b="1" dirty="0">
                <a:solidFill>
                  <a:srgbClr val="0000CC"/>
                </a:solidFill>
                <a:latin typeface="NikoshBAN" pitchFamily="2" charset="0"/>
                <a:cs typeface="NikoshBAN" pitchFamily="2" charset="0"/>
              </a:rPr>
              <a:t> মি.</a:t>
            </a:r>
            <a:r>
              <a:rPr lang="en-US" sz="3200" b="1" dirty="0">
                <a:solidFill>
                  <a:srgbClr val="0000CC"/>
                </a:solidFill>
                <a:latin typeface="NikoshBAN" pitchFamily="2" charset="0"/>
                <a:cs typeface="NikoshBAN" pitchFamily="2" charset="0"/>
              </a:rPr>
              <a:t> </a:t>
            </a:r>
            <a:r>
              <a:rPr lang="bn-IN" sz="3200" b="1" dirty="0">
                <a:solidFill>
                  <a:srgbClr val="0000CC"/>
                </a:solidFill>
                <a:latin typeface="NikoshBAN" pitchFamily="2" charset="0"/>
                <a:cs typeface="NikoshBAN" pitchFamily="2" charset="0"/>
              </a:rPr>
              <a:t>ব্যাসার্ধের বৃত্তাকার বাগানের চারদিকে</a:t>
            </a:r>
            <a:endParaRPr lang="en-US" sz="3200" b="1" dirty="0">
              <a:solidFill>
                <a:srgbClr val="0000CC"/>
              </a:solidFill>
              <a:latin typeface="NikoshBAN" pitchFamily="2" charset="0"/>
              <a:cs typeface="NikoshBAN" pitchFamily="2" charset="0"/>
            </a:endParaRPr>
          </a:p>
          <a:p>
            <a:r>
              <a:rPr lang="en-US" sz="3200" b="1" dirty="0">
                <a:solidFill>
                  <a:srgbClr val="0000CC"/>
                </a:solidFill>
                <a:latin typeface="NikoshBAN" pitchFamily="2" charset="0"/>
                <a:cs typeface="NikoshBAN" pitchFamily="2" charset="0"/>
              </a:rPr>
              <a:t>   </a:t>
            </a:r>
            <a:r>
              <a:rPr lang="bn-IN" sz="3200" b="1" dirty="0">
                <a:solidFill>
                  <a:srgbClr val="0000CC"/>
                </a:solidFill>
                <a:latin typeface="NikoshBAN" pitchFamily="2" charset="0"/>
                <a:cs typeface="NikoshBAN" pitchFamily="2" charset="0"/>
              </a:rPr>
              <a:t>দুইবার ঘুরিয়ে দড়ির বেড়া দিল। প্রতি মিটার দড়ির মূল্য</a:t>
            </a:r>
            <a:r>
              <a:rPr lang="en-US" sz="3200" b="1" dirty="0">
                <a:solidFill>
                  <a:srgbClr val="0000CC"/>
                </a:solidFill>
                <a:latin typeface="Times New Roman" pitchFamily="18" charset="0"/>
                <a:cs typeface="Times New Roman" pitchFamily="18" charset="0"/>
              </a:rPr>
              <a:t>18</a:t>
            </a:r>
          </a:p>
          <a:p>
            <a:r>
              <a:rPr lang="en-US" sz="3200" b="1" dirty="0">
                <a:solidFill>
                  <a:srgbClr val="0000CC"/>
                </a:solidFill>
                <a:latin typeface="NikoshBAN" pitchFamily="2" charset="0"/>
                <a:cs typeface="NikoshBAN" pitchFamily="2" charset="0"/>
              </a:rPr>
              <a:t>   </a:t>
            </a:r>
            <a:r>
              <a:rPr lang="bn-IN" sz="3200" b="1" dirty="0">
                <a:solidFill>
                  <a:srgbClr val="0000CC"/>
                </a:solidFill>
                <a:latin typeface="NikoshBAN" pitchFamily="2" charset="0"/>
                <a:cs typeface="NikoshBAN" pitchFamily="2" charset="0"/>
              </a:rPr>
              <a:t>টাকা।</a:t>
            </a:r>
          </a:p>
          <a:p>
            <a:r>
              <a:rPr lang="bn-IN" sz="3200" b="1" dirty="0">
                <a:solidFill>
                  <a:srgbClr val="0000CC"/>
                </a:solidFill>
                <a:latin typeface="NikoshBAN" pitchFamily="2" charset="0"/>
                <a:cs typeface="NikoshBAN" pitchFamily="2" charset="0"/>
              </a:rPr>
              <a:t>ক. বৃত্তাকার বাগানের ব্যাস কত?</a:t>
            </a:r>
          </a:p>
          <a:p>
            <a:r>
              <a:rPr lang="bn-IN" sz="3200" b="1" dirty="0">
                <a:solidFill>
                  <a:srgbClr val="0000CC"/>
                </a:solidFill>
                <a:latin typeface="NikoshBAN" pitchFamily="2" charset="0"/>
                <a:cs typeface="NikoshBAN" pitchFamily="2" charset="0"/>
              </a:rPr>
              <a:t>খ. বৃত্তাকার বাগানের ক্ষেত্রফল কত?</a:t>
            </a:r>
          </a:p>
          <a:p>
            <a:r>
              <a:rPr lang="bn-IN" sz="3200" b="1" dirty="0">
                <a:solidFill>
                  <a:srgbClr val="0000CC"/>
                </a:solidFill>
                <a:latin typeface="NikoshBAN" pitchFamily="2" charset="0"/>
                <a:cs typeface="NikoshBAN" pitchFamily="2" charset="0"/>
              </a:rPr>
              <a:t>গ. মালীকে কত টাকার দড়ি কিনতে হল?</a:t>
            </a:r>
            <a:endParaRPr lang="en-US" sz="3200" b="1" dirty="0">
              <a:solidFill>
                <a:srgbClr val="0000CC"/>
              </a:solidFill>
              <a:latin typeface="NikoshBAN" pitchFamily="2" charset="0"/>
              <a:cs typeface="NikoshBAN" pitchFamily="2"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625" t="14445" r="3212" b="8889"/>
          <a:stretch/>
        </p:blipFill>
        <p:spPr>
          <a:xfrm>
            <a:off x="4190999" y="0"/>
            <a:ext cx="8001001" cy="3733800"/>
          </a:xfrm>
          <a:prstGeom prst="rect">
            <a:avLst/>
          </a:prstGeom>
          <a:scene3d>
            <a:camera prst="orthographicFront"/>
            <a:lightRig rig="threePt" dir="t"/>
          </a:scene3d>
          <a:sp3d>
            <a:bevelT prst="angle"/>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28825"/>
            <a:ext cx="4190999" cy="1704975"/>
          </a:xfrm>
          <a:prstGeom prst="rect">
            <a:avLst/>
          </a:prstGeom>
        </p:spPr>
      </p:pic>
    </p:spTree>
    <p:extLst>
      <p:ext uri="{BB962C8B-B14F-4D97-AF65-F5344CB8AC3E}">
        <p14:creationId xmlns:p14="http://schemas.microsoft.com/office/powerpoint/2010/main" val="236014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a:bevelT prst="angle"/>
          </a:sp3d>
        </p:spPr>
      </p:pic>
      <p:sp>
        <p:nvSpPr>
          <p:cNvPr id="3" name="TextBox 2"/>
          <p:cNvSpPr txBox="1"/>
          <p:nvPr/>
        </p:nvSpPr>
        <p:spPr>
          <a:xfrm>
            <a:off x="4267200" y="2659560"/>
            <a:ext cx="3352800" cy="769441"/>
          </a:xfrm>
          <a:prstGeom prst="rect">
            <a:avLst/>
          </a:prstGeom>
          <a:noFill/>
        </p:spPr>
        <p:txBody>
          <a:bodyPr wrap="square" rtlCol="0">
            <a:spAutoFit/>
          </a:bodyPr>
          <a:lstStyle/>
          <a:p>
            <a:r>
              <a:rPr lang="bn-BD" sz="4400" b="1" dirty="0">
                <a:solidFill>
                  <a:srgbClr val="FF0000"/>
                </a:solidFill>
                <a:latin typeface="NikoshBAN" panose="02000000000000000000" pitchFamily="2" charset="0"/>
                <a:cs typeface="NikoshBAN" panose="02000000000000000000" pitchFamily="2" charset="0"/>
              </a:rPr>
              <a:t>ধন্যবাদ সবাইকে </a:t>
            </a:r>
            <a:endParaRPr lang="en-US" sz="4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07621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200"/>
          </a:xfrm>
          <a:prstGeom prst="rect">
            <a:avLst/>
          </a:prstGeom>
          <a:scene3d>
            <a:camera prst="orthographicFront"/>
            <a:lightRig rig="threePt" dir="t"/>
          </a:scene3d>
          <a:sp3d>
            <a:bevelT prst="angle"/>
          </a:sp3d>
        </p:spPr>
      </p:pic>
      <p:sp>
        <p:nvSpPr>
          <p:cNvPr id="4" name="TextBox 3"/>
          <p:cNvSpPr txBox="1"/>
          <p:nvPr/>
        </p:nvSpPr>
        <p:spPr>
          <a:xfrm>
            <a:off x="4419600" y="203758"/>
            <a:ext cx="2971800"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prst="angle"/>
          </a:sp3d>
        </p:spPr>
        <p:txBody>
          <a:bodyPr wrap="square" rtlCol="0">
            <a:spAutoFit/>
          </a:bodyPr>
          <a:lstStyle/>
          <a:p>
            <a:pPr algn="ctr"/>
            <a:r>
              <a:rPr lang="bn-BD" sz="3200" b="1" dirty="0">
                <a:latin typeface="NikoshBAN" panose="02000000000000000000" pitchFamily="2" charset="0"/>
                <a:cs typeface="NikoshBAN" panose="02000000000000000000" pitchFamily="2" charset="0"/>
              </a:rPr>
              <a:t>প</a:t>
            </a:r>
            <a:r>
              <a:rPr lang="en-US" sz="3200" b="1" dirty="0" err="1">
                <a:latin typeface="NikoshBAN" panose="02000000000000000000" pitchFamily="2" charset="0"/>
                <a:cs typeface="NikoshBAN" panose="02000000000000000000" pitchFamily="2" charset="0"/>
              </a:rPr>
              <a:t>রিচিতি</a:t>
            </a:r>
            <a:endParaRPr lang="en-US" sz="32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4378" r="11250"/>
          <a:stretch/>
        </p:blipFill>
        <p:spPr>
          <a:xfrm flipH="1">
            <a:off x="2743200" y="990600"/>
            <a:ext cx="1295400" cy="1447800"/>
          </a:xfrm>
          <a:prstGeom prst="rect">
            <a:avLst/>
          </a:prstGeom>
          <a:scene3d>
            <a:camera prst="orthographicFront"/>
            <a:lightRig rig="threePt" dir="t"/>
          </a:scene3d>
          <a:sp3d>
            <a:bevelT prst="angle"/>
          </a:sp3d>
        </p:spPr>
      </p:pic>
      <p:sp>
        <p:nvSpPr>
          <p:cNvPr id="6" name="TextBox 5"/>
          <p:cNvSpPr txBox="1"/>
          <p:nvPr/>
        </p:nvSpPr>
        <p:spPr>
          <a:xfrm>
            <a:off x="1752600" y="2899626"/>
            <a:ext cx="3810000" cy="1938992"/>
          </a:xfrm>
          <a:prstGeom prst="rect">
            <a:avLst/>
          </a:prstGeom>
          <a:noFill/>
        </p:spPr>
        <p:txBody>
          <a:bodyPr wrap="square" rtlCol="0">
            <a:spAutoFit/>
          </a:bodyPr>
          <a:lstStyle/>
          <a:p>
            <a:r>
              <a:rPr lang="bn-BD" sz="2400" b="1" dirty="0">
                <a:solidFill>
                  <a:srgbClr val="0000CC"/>
                </a:solidFill>
                <a:latin typeface="NikoshBAN" panose="02000000000000000000" pitchFamily="2" charset="0"/>
                <a:cs typeface="NikoshBAN" panose="02000000000000000000" pitchFamily="2" charset="0"/>
              </a:rPr>
              <a:t>মোঃ মাহাবুর রশিদ</a:t>
            </a:r>
          </a:p>
          <a:p>
            <a:r>
              <a:rPr lang="bn-BD" sz="2000" b="1" dirty="0">
                <a:latin typeface="NikoshBAN" panose="02000000000000000000" pitchFamily="2" charset="0"/>
                <a:cs typeface="NikoshBAN" panose="02000000000000000000" pitchFamily="2" charset="0"/>
              </a:rPr>
              <a:t>সহকারি শিক্ষক(গণিত) </a:t>
            </a:r>
          </a:p>
          <a:p>
            <a:r>
              <a:rPr lang="bn-BD" sz="2400" b="1" dirty="0">
                <a:solidFill>
                  <a:schemeClr val="bg1"/>
                </a:solidFill>
                <a:latin typeface="NikoshBAN" panose="02000000000000000000" pitchFamily="2" charset="0"/>
                <a:cs typeface="NikoshBAN" panose="02000000000000000000" pitchFamily="2" charset="0"/>
              </a:rPr>
              <a:t>বরেন্দ্র একাডেমী মাধ্যমিক বিদ্যালয়</a:t>
            </a:r>
          </a:p>
          <a:p>
            <a:r>
              <a:rPr lang="bn-BD" sz="2000" b="1" dirty="0">
                <a:solidFill>
                  <a:srgbClr val="FFFF00"/>
                </a:solidFill>
                <a:latin typeface="NikoshBAN" panose="02000000000000000000" pitchFamily="2" charset="0"/>
                <a:cs typeface="NikoshBAN" panose="02000000000000000000" pitchFamily="2" charset="0"/>
              </a:rPr>
              <a:t>নিয়ামতপুর, নওগাঁ</a:t>
            </a:r>
          </a:p>
          <a:p>
            <a:r>
              <a:rPr lang="bn-BD" sz="1600" b="1" dirty="0">
                <a:solidFill>
                  <a:srgbClr val="002060"/>
                </a:solidFill>
                <a:latin typeface="NikoshBAN" panose="02000000000000000000" pitchFamily="2" charset="0"/>
                <a:cs typeface="NikoshBAN" panose="02000000000000000000" pitchFamily="2" charset="0"/>
              </a:rPr>
              <a:t>মোবাইল নং ০১৭৪১-১৯৮৪৮০</a:t>
            </a:r>
          </a:p>
          <a:p>
            <a:r>
              <a:rPr lang="en-US" sz="1600" b="1" dirty="0">
                <a:solidFill>
                  <a:srgbClr val="0000CC"/>
                </a:solidFill>
                <a:latin typeface="Times New Roman" panose="02020603050405020304" pitchFamily="18" charset="0"/>
                <a:cs typeface="Times New Roman" panose="02020603050405020304" pitchFamily="18" charset="0"/>
              </a:rPr>
              <a:t>Email: mahaburrashidict56@gmail.com</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585996" y="3922745"/>
            <a:ext cx="3505200" cy="53651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1" y="990601"/>
            <a:ext cx="1070243" cy="1447799"/>
          </a:xfrm>
          <a:prstGeom prst="rect">
            <a:avLst/>
          </a:prstGeom>
          <a:effectLst>
            <a:outerShdw blurRad="76200" dist="12700" dir="2700000" sy="-23000" kx="-800400" algn="bl" rotWithShape="0">
              <a:prstClr val="black">
                <a:alpha val="20000"/>
              </a:prstClr>
            </a:outerShdw>
          </a:effectLst>
        </p:spPr>
      </p:pic>
      <p:sp>
        <p:nvSpPr>
          <p:cNvPr id="10" name="TextBox 9"/>
          <p:cNvSpPr txBox="1"/>
          <p:nvPr/>
        </p:nvSpPr>
        <p:spPr>
          <a:xfrm>
            <a:off x="7114592" y="2714960"/>
            <a:ext cx="2209800" cy="2308324"/>
          </a:xfrm>
          <a:prstGeom prst="rect">
            <a:avLst/>
          </a:prstGeom>
          <a:noFill/>
        </p:spPr>
        <p:txBody>
          <a:bodyPr wrap="square" rtlCol="0">
            <a:spAutoFit/>
          </a:bodyPr>
          <a:lstStyle/>
          <a:p>
            <a:pPr algn="ctr"/>
            <a:r>
              <a:rPr lang="bn-BD" sz="2400" b="1" dirty="0">
                <a:solidFill>
                  <a:srgbClr val="0000CC"/>
                </a:solidFill>
                <a:latin typeface="NikoshBAN" panose="02000000000000000000" pitchFamily="2" charset="0"/>
                <a:cs typeface="NikoshBAN" panose="02000000000000000000" pitchFamily="2" charset="0"/>
              </a:rPr>
              <a:t>শ্রেণীঃ ৮ম</a:t>
            </a:r>
          </a:p>
          <a:p>
            <a:pPr algn="ctr"/>
            <a:r>
              <a:rPr lang="bn-BD" sz="2400" b="1" dirty="0">
                <a:latin typeface="NikoshBAN" panose="02000000000000000000" pitchFamily="2" charset="0"/>
                <a:cs typeface="NikoshBAN" panose="02000000000000000000" pitchFamily="2" charset="0"/>
              </a:rPr>
              <a:t>বিষয়ঃ গণিত</a:t>
            </a:r>
          </a:p>
          <a:p>
            <a:pPr algn="ctr"/>
            <a:r>
              <a:rPr lang="bn-BD" sz="2400" b="1" dirty="0">
                <a:solidFill>
                  <a:srgbClr val="FFFF00"/>
                </a:solidFill>
                <a:latin typeface="NikoshBAN" panose="02000000000000000000" pitchFamily="2" charset="0"/>
                <a:cs typeface="NikoshBAN" panose="02000000000000000000" pitchFamily="2" charset="0"/>
              </a:rPr>
              <a:t>অধ্যায়ঃ ১০ম</a:t>
            </a:r>
          </a:p>
          <a:p>
            <a:pPr algn="ctr"/>
            <a:r>
              <a:rPr lang="bn-BD" sz="2400" b="1" dirty="0">
                <a:solidFill>
                  <a:srgbClr val="002060"/>
                </a:solidFill>
                <a:latin typeface="NikoshBAN" panose="02000000000000000000" pitchFamily="2" charset="0"/>
                <a:cs typeface="NikoshBAN" panose="02000000000000000000" pitchFamily="2" charset="0"/>
              </a:rPr>
              <a:t>পাঠঃ বৃত্ত</a:t>
            </a:r>
          </a:p>
          <a:p>
            <a:pPr algn="ctr"/>
            <a:r>
              <a:rPr lang="bn-BD" sz="2400" b="1" dirty="0">
                <a:latin typeface="NikoshBAN" panose="02000000000000000000" pitchFamily="2" charset="0"/>
                <a:cs typeface="NikoshBAN" panose="02000000000000000000" pitchFamily="2" charset="0"/>
              </a:rPr>
              <a:t>সময়ঃ ৪৫ মিনিট</a:t>
            </a:r>
          </a:p>
          <a:p>
            <a:pPr algn="ctr"/>
            <a:r>
              <a:rPr lang="bn-BD" sz="2400" b="1" dirty="0">
                <a:solidFill>
                  <a:schemeClr val="accent2">
                    <a:lumMod val="20000"/>
                    <a:lumOff val="80000"/>
                  </a:schemeClr>
                </a:solidFill>
                <a:latin typeface="NikoshBAN" panose="02000000000000000000" pitchFamily="2" charset="0"/>
                <a:cs typeface="NikoshBAN" panose="02000000000000000000" pitchFamily="2" charset="0"/>
              </a:rPr>
              <a:t>তাং ২০/০৯/২০২০ </a:t>
            </a:r>
            <a:endParaRPr lang="en-US" sz="2400" b="1" dirty="0">
              <a:solidFill>
                <a:schemeClr val="accent2">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0035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566059"/>
            <a:ext cx="2746433" cy="2746433"/>
          </a:xfrm>
          <a:prstGeom prst="rect">
            <a:avLst/>
          </a:prstGeom>
          <a:ln w="19050">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552" t="5716" r="14831" b="5714"/>
          <a:stretch/>
        </p:blipFill>
        <p:spPr>
          <a:xfrm>
            <a:off x="7561154" y="3312490"/>
            <a:ext cx="2649646" cy="2463714"/>
          </a:xfrm>
          <a:prstGeom prst="rect">
            <a:avLst/>
          </a:prstGeom>
          <a:ln w="19050">
            <a:solidFill>
              <a:schemeClr val="tx1"/>
            </a:solid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664" t="11112" r="7505" b="8095"/>
          <a:stretch/>
        </p:blipFill>
        <p:spPr>
          <a:xfrm>
            <a:off x="2057401" y="3312490"/>
            <a:ext cx="2746433" cy="2463714"/>
          </a:xfrm>
          <a:prstGeom prst="rect">
            <a:avLst/>
          </a:prstGeom>
          <a:ln w="19050">
            <a:solidFill>
              <a:schemeClr val="tx1"/>
            </a:solidFill>
          </a:ln>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10252"/>
          <a:stretch/>
        </p:blipFill>
        <p:spPr>
          <a:xfrm>
            <a:off x="7561154" y="566057"/>
            <a:ext cx="2649646" cy="2746435"/>
          </a:xfrm>
          <a:prstGeom prst="rect">
            <a:avLst/>
          </a:prstGeom>
          <a:ln w="19050">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033" y="1975041"/>
            <a:ext cx="2644022" cy="2746435"/>
          </a:xfrm>
          <a:prstGeom prst="rect">
            <a:avLst/>
          </a:prstGeom>
          <a:ln>
            <a:solidFill>
              <a:schemeClr val="tx1"/>
            </a:solidFill>
          </a:ln>
        </p:spPr>
      </p:pic>
      <p:sp>
        <p:nvSpPr>
          <p:cNvPr id="9" name="TextBox 8"/>
          <p:cNvSpPr txBox="1"/>
          <p:nvPr/>
        </p:nvSpPr>
        <p:spPr>
          <a:xfrm>
            <a:off x="4876034" y="-45389"/>
            <a:ext cx="2757321" cy="461665"/>
          </a:xfrm>
          <a:prstGeom prst="rect">
            <a:avLst/>
          </a:prstGeom>
          <a:noFill/>
        </p:spPr>
        <p:txBody>
          <a:bodyPr wrap="square" rtlCol="0">
            <a:spAutoFit/>
          </a:bodyPr>
          <a:lstStyle/>
          <a:p>
            <a:pPr algn="ctr"/>
            <a:r>
              <a:rPr lang="bn-BD" sz="2400" b="1" dirty="0">
                <a:solidFill>
                  <a:srgbClr val="0000CC"/>
                </a:solidFill>
                <a:latin typeface="NikoshBAN" panose="02000000000000000000" pitchFamily="2" charset="0"/>
                <a:cs typeface="NikoshBAN" panose="02000000000000000000" pitchFamily="2" charset="0"/>
              </a:rPr>
              <a:t>নিচের ছবিগুলো লক্ষ্য করি </a:t>
            </a:r>
            <a:endParaRPr lang="en-US" sz="2400" b="1" dirty="0">
              <a:solidFill>
                <a:srgbClr val="0000CC"/>
              </a:solidFill>
              <a:latin typeface="NikoshBAN" panose="02000000000000000000" pitchFamily="2" charset="0"/>
              <a:cs typeface="NikoshBAN" panose="02000000000000000000" pitchFamily="2" charset="0"/>
            </a:endParaRPr>
          </a:p>
        </p:txBody>
      </p:sp>
      <p:sp>
        <p:nvSpPr>
          <p:cNvPr id="11" name="TextBox 10"/>
          <p:cNvSpPr txBox="1"/>
          <p:nvPr/>
        </p:nvSpPr>
        <p:spPr>
          <a:xfrm>
            <a:off x="4724401" y="152400"/>
            <a:ext cx="4161577" cy="369332"/>
          </a:xfrm>
          <a:prstGeom prst="rect">
            <a:avLst/>
          </a:prstGeom>
          <a:noFill/>
        </p:spPr>
        <p:txBody>
          <a:bodyPr wrap="square" rtlCol="0">
            <a:spAutoFit/>
          </a:bodyPr>
          <a:lstStyle/>
          <a:p>
            <a:endParaRPr lang="en-US" dirty="0"/>
          </a:p>
        </p:txBody>
      </p:sp>
      <p:sp>
        <p:nvSpPr>
          <p:cNvPr id="12" name="TextBox 11"/>
          <p:cNvSpPr txBox="1"/>
          <p:nvPr/>
        </p:nvSpPr>
        <p:spPr>
          <a:xfrm>
            <a:off x="4495800" y="-56272"/>
            <a:ext cx="4953000" cy="461665"/>
          </a:xfrm>
          <a:prstGeom prst="rect">
            <a:avLst/>
          </a:prstGeom>
          <a:noFill/>
        </p:spPr>
        <p:txBody>
          <a:bodyPr wrap="square" rtlCol="0">
            <a:spAutoFit/>
          </a:bodyPr>
          <a:lstStyle/>
          <a:p>
            <a:r>
              <a:rPr lang="bn-BD" sz="2400" b="1" dirty="0">
                <a:solidFill>
                  <a:srgbClr val="0000CC"/>
                </a:solidFill>
                <a:latin typeface="NikoshBAN" panose="02000000000000000000" pitchFamily="2" charset="0"/>
                <a:cs typeface="NikoshBAN" panose="02000000000000000000" pitchFamily="2" charset="0"/>
              </a:rPr>
              <a:t>এদের প্রত্যেকের একটি নির্দিষ্ট ও আয়তন আছে। </a:t>
            </a:r>
            <a:endParaRPr lang="en-US" sz="2400" b="1" dirty="0">
              <a:solidFill>
                <a:srgbClr val="0000CC"/>
              </a:solidFill>
              <a:latin typeface="NikoshBAN" panose="02000000000000000000" pitchFamily="2" charset="0"/>
              <a:cs typeface="NikoshBAN" panose="02000000000000000000" pitchFamily="2" charset="0"/>
            </a:endParaRPr>
          </a:p>
        </p:txBody>
      </p:sp>
      <p:sp>
        <p:nvSpPr>
          <p:cNvPr id="13" name="TextBox 12"/>
          <p:cNvSpPr txBox="1"/>
          <p:nvPr/>
        </p:nvSpPr>
        <p:spPr>
          <a:xfrm>
            <a:off x="1981200" y="5924490"/>
            <a:ext cx="2057400" cy="400110"/>
          </a:xfrm>
          <a:prstGeom prst="rect">
            <a:avLst/>
          </a:prstGeom>
          <a:noFill/>
        </p:spPr>
        <p:txBody>
          <a:bodyPr wrap="square" rtlCol="0">
            <a:spAutoFit/>
          </a:bodyPr>
          <a:lstStyle/>
          <a:p>
            <a:r>
              <a:rPr lang="bn-BD" sz="2000" b="1" dirty="0">
                <a:solidFill>
                  <a:srgbClr val="0000CC"/>
                </a:solidFill>
                <a:latin typeface="NikoshBAN" panose="02000000000000000000" pitchFamily="2" charset="0"/>
                <a:cs typeface="NikoshBAN" panose="02000000000000000000" pitchFamily="2" charset="0"/>
              </a:rPr>
              <a:t>প্রত্যেক্টি বস্তুর নাম কী? </a:t>
            </a:r>
            <a:endParaRPr lang="en-US" sz="2000" b="1" dirty="0">
              <a:solidFill>
                <a:srgbClr val="0000CC"/>
              </a:solidFill>
              <a:latin typeface="NikoshBAN" panose="02000000000000000000" pitchFamily="2" charset="0"/>
              <a:cs typeface="NikoshBAN" panose="02000000000000000000" pitchFamily="2" charset="0"/>
            </a:endParaRPr>
          </a:p>
        </p:txBody>
      </p:sp>
      <p:sp>
        <p:nvSpPr>
          <p:cNvPr id="14" name="TextBox 13"/>
          <p:cNvSpPr txBox="1"/>
          <p:nvPr/>
        </p:nvSpPr>
        <p:spPr>
          <a:xfrm>
            <a:off x="4272727" y="5924490"/>
            <a:ext cx="1981967" cy="369332"/>
          </a:xfrm>
          <a:prstGeom prst="rect">
            <a:avLst/>
          </a:prstGeom>
          <a:noFill/>
        </p:spPr>
        <p:txBody>
          <a:bodyPr wrap="square" rtlCol="0">
            <a:spAutoFit/>
          </a:bodyPr>
          <a:lstStyle/>
          <a:p>
            <a:r>
              <a:rPr lang="bn-BD" b="1" dirty="0">
                <a:solidFill>
                  <a:srgbClr val="0000CC"/>
                </a:solidFill>
                <a:latin typeface="NikoshBAN" panose="02000000000000000000" pitchFamily="2" charset="0"/>
                <a:cs typeface="NikoshBAN" panose="02000000000000000000" pitchFamily="2" charset="0"/>
              </a:rPr>
              <a:t>বুস্তুগুলোর আকার কেমন? </a:t>
            </a:r>
            <a:endParaRPr lang="en-US" b="1" dirty="0">
              <a:solidFill>
                <a:srgbClr val="0000CC"/>
              </a:solidFill>
              <a:latin typeface="NikoshBAN" panose="02000000000000000000" pitchFamily="2" charset="0"/>
              <a:cs typeface="NikoshBAN" panose="02000000000000000000" pitchFamily="2" charset="0"/>
            </a:endParaRPr>
          </a:p>
        </p:txBody>
      </p:sp>
      <p:sp>
        <p:nvSpPr>
          <p:cNvPr id="15" name="TextBox 14"/>
          <p:cNvSpPr txBox="1"/>
          <p:nvPr/>
        </p:nvSpPr>
        <p:spPr>
          <a:xfrm>
            <a:off x="7315200" y="6324600"/>
            <a:ext cx="3657600" cy="381000"/>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16" name="TextBox 15"/>
          <p:cNvSpPr txBox="1"/>
          <p:nvPr/>
        </p:nvSpPr>
        <p:spPr>
          <a:xfrm>
            <a:off x="6326218" y="5903501"/>
            <a:ext cx="3895469" cy="369332"/>
          </a:xfrm>
          <a:prstGeom prst="rect">
            <a:avLst/>
          </a:prstGeom>
          <a:noFill/>
        </p:spPr>
        <p:txBody>
          <a:bodyPr wrap="square" rtlCol="0">
            <a:spAutoFit/>
          </a:bodyPr>
          <a:lstStyle/>
          <a:p>
            <a:r>
              <a:rPr lang="bn-BD" b="1" dirty="0">
                <a:solidFill>
                  <a:srgbClr val="0000CC"/>
                </a:solidFill>
                <a:latin typeface="NikoshBAN" panose="02000000000000000000" pitchFamily="2" charset="0"/>
                <a:cs typeface="NikoshBAN" panose="02000000000000000000" pitchFamily="2" charset="0"/>
              </a:rPr>
              <a:t>গোলাকার এলাকার পরিমাণ কীভাবে বের করা যায়? </a:t>
            </a:r>
            <a:endParaRPr lang="en-US" b="1"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769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xit" presetSubtype="4" fill="hold" grpId="1" nodeType="clickEffect">
                                  <p:stCondLst>
                                    <p:cond delay="0"/>
                                  </p:stCondLst>
                                  <p:childTnLst>
                                    <p:anim calcmode="lin" valueType="num">
                                      <p:cBhvr additive="base">
                                        <p:cTn id="44" dur="500"/>
                                        <p:tgtEl>
                                          <p:spTgt spid="9"/>
                                        </p:tgtEl>
                                        <p:attrNameLst>
                                          <p:attrName>ppt_y</p:attrName>
                                        </p:attrNameLst>
                                      </p:cBhvr>
                                      <p:tavLst>
                                        <p:tav tm="0">
                                          <p:val>
                                            <p:strVal val="#ppt_y"/>
                                          </p:val>
                                        </p:tav>
                                        <p:tav tm="100000">
                                          <p:val>
                                            <p:strVal val="#ppt_y+#ppt_h*1.125000"/>
                                          </p:val>
                                        </p:tav>
                                      </p:tavLst>
                                    </p:anim>
                                    <p:animEffect transition="out" filter="wipe(down)">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12"/>
                                        </p:tgtEl>
                                        <p:attrNameLst>
                                          <p:attrName>style.visibility</p:attrName>
                                        </p:attrNameLst>
                                      </p:cBhvr>
                                      <p:to>
                                        <p:strVal val="visible"/>
                                      </p:to>
                                    </p:set>
                                    <p:anim by="(-#ppt_w*2)" calcmode="lin" valueType="num">
                                      <p:cBhvr rctx="PPT">
                                        <p:cTn id="51" dur="500" autoRev="1" fill="hold">
                                          <p:stCondLst>
                                            <p:cond delay="0"/>
                                          </p:stCondLst>
                                        </p:cTn>
                                        <p:tgtEl>
                                          <p:spTgt spid="12"/>
                                        </p:tgtEl>
                                        <p:attrNameLst>
                                          <p:attrName>ppt_w</p:attrName>
                                        </p:attrNameLst>
                                      </p:cBhvr>
                                    </p:anim>
                                    <p:anim by="(#ppt_w*0.50)" calcmode="lin" valueType="num">
                                      <p:cBhvr>
                                        <p:cTn id="52" dur="500" decel="50000" autoRev="1" fill="hold">
                                          <p:stCondLst>
                                            <p:cond delay="0"/>
                                          </p:stCondLst>
                                        </p:cTn>
                                        <p:tgtEl>
                                          <p:spTgt spid="12"/>
                                        </p:tgtEl>
                                        <p:attrNameLst>
                                          <p:attrName>ppt_x</p:attrName>
                                        </p:attrNameLst>
                                      </p:cBhvr>
                                    </p:anim>
                                    <p:anim from="(-#ppt_h/2)" to="(#ppt_y)" calcmode="lin" valueType="num">
                                      <p:cBhvr>
                                        <p:cTn id="53" dur="1000" fill="hold">
                                          <p:stCondLst>
                                            <p:cond delay="0"/>
                                          </p:stCondLst>
                                        </p:cTn>
                                        <p:tgtEl>
                                          <p:spTgt spid="12"/>
                                        </p:tgtEl>
                                        <p:attrNameLst>
                                          <p:attrName>ppt_y</p:attrName>
                                        </p:attrNameLst>
                                      </p:cBhvr>
                                    </p:anim>
                                    <p:animRot by="21600000">
                                      <p:cBhvr>
                                        <p:cTn id="54" dur="1000" fill="hold">
                                          <p:stCondLst>
                                            <p:cond delay="0"/>
                                          </p:stCondLst>
                                        </p:cTn>
                                        <p:tgtEl>
                                          <p:spTgt spid="12"/>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grpId="0" nodeType="clickEffect">
                                  <p:stCondLst>
                                    <p:cond delay="0"/>
                                  </p:stCondLst>
                                  <p:iterate type="lt">
                                    <p:tmPct val="10000"/>
                                  </p:iterate>
                                  <p:childTnLst>
                                    <p:set>
                                      <p:cBhvr>
                                        <p:cTn id="58" dur="1" fill="hold">
                                          <p:stCondLst>
                                            <p:cond delay="0"/>
                                          </p:stCondLst>
                                        </p:cTn>
                                        <p:tgtEl>
                                          <p:spTgt spid="13"/>
                                        </p:tgtEl>
                                        <p:attrNameLst>
                                          <p:attrName>style.visibility</p:attrName>
                                        </p:attrNameLst>
                                      </p:cBhvr>
                                      <p:to>
                                        <p:strVal val="visible"/>
                                      </p:to>
                                    </p:set>
                                    <p:anim by="(-#ppt_w*2)" calcmode="lin" valueType="num">
                                      <p:cBhvr rctx="PPT">
                                        <p:cTn id="59" dur="500" autoRev="1" fill="hold">
                                          <p:stCondLst>
                                            <p:cond delay="0"/>
                                          </p:stCondLst>
                                        </p:cTn>
                                        <p:tgtEl>
                                          <p:spTgt spid="13"/>
                                        </p:tgtEl>
                                        <p:attrNameLst>
                                          <p:attrName>ppt_w</p:attrName>
                                        </p:attrNameLst>
                                      </p:cBhvr>
                                    </p:anim>
                                    <p:anim by="(#ppt_w*0.50)" calcmode="lin" valueType="num">
                                      <p:cBhvr>
                                        <p:cTn id="60" dur="500" decel="50000" autoRev="1" fill="hold">
                                          <p:stCondLst>
                                            <p:cond delay="0"/>
                                          </p:stCondLst>
                                        </p:cTn>
                                        <p:tgtEl>
                                          <p:spTgt spid="13"/>
                                        </p:tgtEl>
                                        <p:attrNameLst>
                                          <p:attrName>ppt_x</p:attrName>
                                        </p:attrNameLst>
                                      </p:cBhvr>
                                    </p:anim>
                                    <p:anim from="(-#ppt_h/2)" to="(#ppt_y)" calcmode="lin" valueType="num">
                                      <p:cBhvr>
                                        <p:cTn id="61" dur="1000" fill="hold">
                                          <p:stCondLst>
                                            <p:cond delay="0"/>
                                          </p:stCondLst>
                                        </p:cTn>
                                        <p:tgtEl>
                                          <p:spTgt spid="13"/>
                                        </p:tgtEl>
                                        <p:attrNameLst>
                                          <p:attrName>ppt_y</p:attrName>
                                        </p:attrNameLst>
                                      </p:cBhvr>
                                    </p:anim>
                                    <p:animRot by="21600000">
                                      <p:cBhvr>
                                        <p:cTn id="62" dur="1000" fill="hold">
                                          <p:stCondLst>
                                            <p:cond delay="0"/>
                                          </p:stCondLst>
                                        </p:cTn>
                                        <p:tgtEl>
                                          <p:spTgt spid="13"/>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 by="(-#ppt_w*2)" calcmode="lin" valueType="num">
                                      <p:cBhvr rctx="PPT">
                                        <p:cTn id="67" dur="500" autoRev="1" fill="hold">
                                          <p:stCondLst>
                                            <p:cond delay="0"/>
                                          </p:stCondLst>
                                        </p:cTn>
                                        <p:tgtEl>
                                          <p:spTgt spid="14"/>
                                        </p:tgtEl>
                                        <p:attrNameLst>
                                          <p:attrName>ppt_w</p:attrName>
                                        </p:attrNameLst>
                                      </p:cBhvr>
                                    </p:anim>
                                    <p:anim by="(#ppt_w*0.50)" calcmode="lin" valueType="num">
                                      <p:cBhvr>
                                        <p:cTn id="68" dur="500" decel="50000" autoRev="1" fill="hold">
                                          <p:stCondLst>
                                            <p:cond delay="0"/>
                                          </p:stCondLst>
                                        </p:cTn>
                                        <p:tgtEl>
                                          <p:spTgt spid="14"/>
                                        </p:tgtEl>
                                        <p:attrNameLst>
                                          <p:attrName>ppt_x</p:attrName>
                                        </p:attrNameLst>
                                      </p:cBhvr>
                                    </p:anim>
                                    <p:anim from="(-#ppt_h/2)" to="(#ppt_y)" calcmode="lin" valueType="num">
                                      <p:cBhvr>
                                        <p:cTn id="69" dur="1000" fill="hold">
                                          <p:stCondLst>
                                            <p:cond delay="0"/>
                                          </p:stCondLst>
                                        </p:cTn>
                                        <p:tgtEl>
                                          <p:spTgt spid="14"/>
                                        </p:tgtEl>
                                        <p:attrNameLst>
                                          <p:attrName>ppt_y</p:attrName>
                                        </p:attrNameLst>
                                      </p:cBhvr>
                                    </p:anim>
                                    <p:animRot by="21600000">
                                      <p:cBhvr>
                                        <p:cTn id="70" dur="1000" fill="hold">
                                          <p:stCondLst>
                                            <p:cond delay="0"/>
                                          </p:stCondLst>
                                        </p:cTn>
                                        <p:tgtEl>
                                          <p:spTgt spid="14"/>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grpId="0" nodeType="clickEffect">
                                  <p:stCondLst>
                                    <p:cond delay="0"/>
                                  </p:stCondLst>
                                  <p:iterate type="lt">
                                    <p:tmPct val="10000"/>
                                  </p:iterate>
                                  <p:childTnLst>
                                    <p:set>
                                      <p:cBhvr>
                                        <p:cTn id="74" dur="1" fill="hold">
                                          <p:stCondLst>
                                            <p:cond delay="0"/>
                                          </p:stCondLst>
                                        </p:cTn>
                                        <p:tgtEl>
                                          <p:spTgt spid="16"/>
                                        </p:tgtEl>
                                        <p:attrNameLst>
                                          <p:attrName>style.visibility</p:attrName>
                                        </p:attrNameLst>
                                      </p:cBhvr>
                                      <p:to>
                                        <p:strVal val="visible"/>
                                      </p:to>
                                    </p:set>
                                    <p:anim by="(-#ppt_w*2)" calcmode="lin" valueType="num">
                                      <p:cBhvr rctx="PPT">
                                        <p:cTn id="75" dur="500" autoRev="1" fill="hold">
                                          <p:stCondLst>
                                            <p:cond delay="0"/>
                                          </p:stCondLst>
                                        </p:cTn>
                                        <p:tgtEl>
                                          <p:spTgt spid="16"/>
                                        </p:tgtEl>
                                        <p:attrNameLst>
                                          <p:attrName>ppt_w</p:attrName>
                                        </p:attrNameLst>
                                      </p:cBhvr>
                                    </p:anim>
                                    <p:anim by="(#ppt_w*0.50)" calcmode="lin" valueType="num">
                                      <p:cBhvr>
                                        <p:cTn id="76" dur="500" decel="50000" autoRev="1" fill="hold">
                                          <p:stCondLst>
                                            <p:cond delay="0"/>
                                          </p:stCondLst>
                                        </p:cTn>
                                        <p:tgtEl>
                                          <p:spTgt spid="16"/>
                                        </p:tgtEl>
                                        <p:attrNameLst>
                                          <p:attrName>ppt_x</p:attrName>
                                        </p:attrNameLst>
                                      </p:cBhvr>
                                    </p:anim>
                                    <p:anim from="(-#ppt_h/2)" to="(#ppt_y)" calcmode="lin" valueType="num">
                                      <p:cBhvr>
                                        <p:cTn id="77" dur="1000" fill="hold">
                                          <p:stCondLst>
                                            <p:cond delay="0"/>
                                          </p:stCondLst>
                                        </p:cTn>
                                        <p:tgtEl>
                                          <p:spTgt spid="16"/>
                                        </p:tgtEl>
                                        <p:attrNameLst>
                                          <p:attrName>ppt_y</p:attrName>
                                        </p:attrNameLst>
                                      </p:cBhvr>
                                    </p:anim>
                                    <p:animRot by="21600000">
                                      <p:cBhvr>
                                        <p:cTn id="78"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66800"/>
            <a:ext cx="6019800" cy="3733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343400" y="1790700"/>
            <a:ext cx="2514600" cy="2286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29000" y="5081603"/>
            <a:ext cx="5257800"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পতাকাটি তৈরী করতে কী কী কাপড় লাগবে ?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3124200" y="5033303"/>
            <a:ext cx="5181600"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সবুজ কাপড় কতটুকু লাগবে?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3009900" y="5081603"/>
            <a:ext cx="5410200" cy="523220"/>
          </a:xfrm>
          <a:prstGeom prst="rect">
            <a:avLst/>
          </a:prstGeom>
          <a:noFill/>
        </p:spPr>
        <p:txBody>
          <a:bodyPr wrap="square" rtlCol="0">
            <a:spAutoFit/>
          </a:bodyPr>
          <a:lstStyle/>
          <a:p>
            <a:pPr algn="ctr"/>
            <a:r>
              <a:rPr lang="bn-BD" sz="2800" dirty="0">
                <a:latin typeface="NikoshBAN" panose="02000000000000000000" pitchFamily="2" charset="0"/>
                <a:cs typeface="NikoshBAN" panose="02000000000000000000" pitchFamily="2" charset="0"/>
              </a:rPr>
              <a:t>লাল কাপড় কতটুকু লাগবে ? </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3124200" y="152401"/>
            <a:ext cx="5943600" cy="584775"/>
          </a:xfrm>
          <a:prstGeom prst="rect">
            <a:avLst/>
          </a:prstGeom>
          <a:noFill/>
        </p:spPr>
        <p:txBody>
          <a:bodyPr wrap="square" rtlCol="0">
            <a:spAutoFit/>
          </a:bodyPr>
          <a:lstStyle/>
          <a:p>
            <a:pPr algn="ctr"/>
            <a:r>
              <a:rPr lang="bn-BD" sz="3200" b="1" dirty="0">
                <a:solidFill>
                  <a:srgbClr val="0000CC"/>
                </a:solidFill>
                <a:latin typeface="NikoshBAN" panose="02000000000000000000" pitchFamily="2" charset="0"/>
                <a:cs typeface="NikoshBAN" panose="02000000000000000000" pitchFamily="2" charset="0"/>
              </a:rPr>
              <a:t>ছবিটি লক্ষ্য কর ও বোঝার চেষ্টা করঃ </a:t>
            </a:r>
            <a:endParaRPr lang="en-US" sz="3200" b="1"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1754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 calcmode="lin" valueType="num">
                                      <p:cBhvr>
                                        <p:cTn id="3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xit" presetSubtype="0" fill="hold" grpId="1" nodeType="clickEffect">
                                  <p:stCondLst>
                                    <p:cond delay="0"/>
                                  </p:stCondLst>
                                  <p:iterate type="lt">
                                    <p:tmPct val="10000"/>
                                  </p:iterate>
                                  <p:childTnLst>
                                    <p:anim calcmode="lin" valueType="num">
                                      <p:cBhvr>
                                        <p:cTn id="45" dur="50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6" dur="500"/>
                                        <p:tgtEl>
                                          <p:spTgt spid="4"/>
                                        </p:tgtEl>
                                        <p:attrNameLst>
                                          <p:attrName>ppt_y</p:attrName>
                                        </p:attrNameLst>
                                      </p:cBhvr>
                                      <p:tavLst>
                                        <p:tav tm="0">
                                          <p:val>
                                            <p:strVal val="ppt_y"/>
                                          </p:val>
                                        </p:tav>
                                        <p:tav tm="100000">
                                          <p:val>
                                            <p:strVal val="ppt_y"/>
                                          </p:val>
                                        </p:tav>
                                      </p:tavLst>
                                    </p:anim>
                                    <p:anim calcmode="lin" valueType="num">
                                      <p:cBhvr>
                                        <p:cTn id="47" dur="500"/>
                                        <p:tgtEl>
                                          <p:spTgt spid="4"/>
                                        </p:tgtEl>
                                        <p:attrNameLst>
                                          <p:attrName>ppt_h</p:attrName>
                                        </p:attrNameLst>
                                      </p:cBhvr>
                                      <p:tavLst>
                                        <p:tav tm="0">
                                          <p:val>
                                            <p:strVal val="ppt_h"/>
                                          </p:val>
                                        </p:tav>
                                        <p:tav tm="50000">
                                          <p:val>
                                            <p:strVal val="ppt_h+.01"/>
                                          </p:val>
                                        </p:tav>
                                        <p:tav tm="100000">
                                          <p:val>
                                            <p:strVal val="ppt_h/10"/>
                                          </p:val>
                                        </p:tav>
                                      </p:tavLst>
                                    </p:anim>
                                    <p:anim calcmode="lin" valueType="num">
                                      <p:cBhvr>
                                        <p:cTn id="48" dur="500"/>
                                        <p:tgtEl>
                                          <p:spTgt spid="4"/>
                                        </p:tgtEl>
                                        <p:attrNameLst>
                                          <p:attrName>ppt_w</p:attrName>
                                        </p:attrNameLst>
                                      </p:cBhvr>
                                      <p:tavLst>
                                        <p:tav tm="0">
                                          <p:val>
                                            <p:strVal val="ppt_w"/>
                                          </p:val>
                                        </p:tav>
                                        <p:tav tm="50000">
                                          <p:val>
                                            <p:strVal val="ppt_w+.01"/>
                                          </p:val>
                                        </p:tav>
                                        <p:tav tm="100000">
                                          <p:val>
                                            <p:strVal val="ppt_w/10"/>
                                          </p:val>
                                        </p:tav>
                                      </p:tavLst>
                                    </p:anim>
                                    <p:animEffect transition="out" filter="fade">
                                      <p:cBhvr>
                                        <p:cTn id="49" dur="500" tmFilter="0,0; .5, 0; 1, 1"/>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5"/>
                                        </p:tgtEl>
                                        <p:attrNameLst>
                                          <p:attrName>ppt_y</p:attrName>
                                        </p:attrNameLst>
                                      </p:cBhvr>
                                      <p:tavLst>
                                        <p:tav tm="0">
                                          <p:val>
                                            <p:strVal val="#ppt_y"/>
                                          </p:val>
                                        </p:tav>
                                        <p:tav tm="100000">
                                          <p:val>
                                            <p:strVal val="#ppt_y"/>
                                          </p:val>
                                        </p:tav>
                                      </p:tavLst>
                                    </p:anim>
                                    <p:anim calcmode="lin" valueType="num">
                                      <p:cBhvr>
                                        <p:cTn id="5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xit" presetSubtype="0" fill="hold" grpId="1" nodeType="clickEffect">
                                  <p:stCondLst>
                                    <p:cond delay="0"/>
                                  </p:stCondLst>
                                  <p:iterate type="lt">
                                    <p:tmPct val="10000"/>
                                  </p:iterate>
                                  <p:childTnLst>
                                    <p:anim calcmode="lin" valueType="num">
                                      <p:cBhvr>
                                        <p:cTn id="63" dur="50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4" dur="500"/>
                                        <p:tgtEl>
                                          <p:spTgt spid="5"/>
                                        </p:tgtEl>
                                        <p:attrNameLst>
                                          <p:attrName>ppt_y</p:attrName>
                                        </p:attrNameLst>
                                      </p:cBhvr>
                                      <p:tavLst>
                                        <p:tav tm="0">
                                          <p:val>
                                            <p:strVal val="ppt_y"/>
                                          </p:val>
                                        </p:tav>
                                        <p:tav tm="100000">
                                          <p:val>
                                            <p:strVal val="ppt_y"/>
                                          </p:val>
                                        </p:tav>
                                      </p:tavLst>
                                    </p:anim>
                                    <p:anim calcmode="lin" valueType="num">
                                      <p:cBhvr>
                                        <p:cTn id="65" dur="500"/>
                                        <p:tgtEl>
                                          <p:spTgt spid="5"/>
                                        </p:tgtEl>
                                        <p:attrNameLst>
                                          <p:attrName>ppt_h</p:attrName>
                                        </p:attrNameLst>
                                      </p:cBhvr>
                                      <p:tavLst>
                                        <p:tav tm="0">
                                          <p:val>
                                            <p:strVal val="ppt_h"/>
                                          </p:val>
                                        </p:tav>
                                        <p:tav tm="50000">
                                          <p:val>
                                            <p:strVal val="ppt_h+.01"/>
                                          </p:val>
                                        </p:tav>
                                        <p:tav tm="100000">
                                          <p:val>
                                            <p:strVal val="ppt_h/10"/>
                                          </p:val>
                                        </p:tav>
                                      </p:tavLst>
                                    </p:anim>
                                    <p:anim calcmode="lin" valueType="num">
                                      <p:cBhvr>
                                        <p:cTn id="66" dur="500"/>
                                        <p:tgtEl>
                                          <p:spTgt spid="5"/>
                                        </p:tgtEl>
                                        <p:attrNameLst>
                                          <p:attrName>ppt_w</p:attrName>
                                        </p:attrNameLst>
                                      </p:cBhvr>
                                      <p:tavLst>
                                        <p:tav tm="0">
                                          <p:val>
                                            <p:strVal val="ppt_w"/>
                                          </p:val>
                                        </p:tav>
                                        <p:tav tm="50000">
                                          <p:val>
                                            <p:strVal val="ppt_w+.01"/>
                                          </p:val>
                                        </p:tav>
                                        <p:tav tm="100000">
                                          <p:val>
                                            <p:strVal val="ppt_w/10"/>
                                          </p:val>
                                        </p:tav>
                                      </p:tavLst>
                                    </p:anim>
                                    <p:animEffect transition="out" filter="fade">
                                      <p:cBhvr>
                                        <p:cTn id="67" dur="500" tmFilter="0,0; .5, 0; 1, 1"/>
                                        <p:tgtEl>
                                          <p:spTgt spid="5"/>
                                        </p:tgtEl>
                                      </p:cBhvr>
                                    </p:animEffect>
                                    <p:set>
                                      <p:cBhvr>
                                        <p:cTn id="68" dur="1" fill="hold">
                                          <p:stCondLst>
                                            <p:cond delay="499"/>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15" presetClass="exit" presetSubtype="0" fill="hold" grpId="1" nodeType="clickEffect">
                                  <p:stCondLst>
                                    <p:cond delay="0"/>
                                  </p:stCondLst>
                                  <p:childTnLst>
                                    <p:anim calcmode="lin" valueType="num">
                                      <p:cBhvr>
                                        <p:cTn id="80" dur="1000"/>
                                        <p:tgtEl>
                                          <p:spTgt spid="6"/>
                                        </p:tgtEl>
                                        <p:attrNameLst>
                                          <p:attrName>ppt_w</p:attrName>
                                        </p:attrNameLst>
                                      </p:cBhvr>
                                      <p:tavLst>
                                        <p:tav tm="0">
                                          <p:val>
                                            <p:strVal val="ppt_w"/>
                                          </p:val>
                                        </p:tav>
                                        <p:tav tm="100000">
                                          <p:val>
                                            <p:fltVal val="0"/>
                                          </p:val>
                                        </p:tav>
                                      </p:tavLst>
                                    </p:anim>
                                    <p:anim calcmode="lin" valueType="num">
                                      <p:cBhvr>
                                        <p:cTn id="81" dur="1000"/>
                                        <p:tgtEl>
                                          <p:spTgt spid="6"/>
                                        </p:tgtEl>
                                        <p:attrNameLst>
                                          <p:attrName>ppt_h</p:attrName>
                                        </p:attrNameLst>
                                      </p:cBhvr>
                                      <p:tavLst>
                                        <p:tav tm="0">
                                          <p:val>
                                            <p:strVal val="ppt_h"/>
                                          </p:val>
                                        </p:tav>
                                        <p:tav tm="100000">
                                          <p:val>
                                            <p:fltVal val="0"/>
                                          </p:val>
                                        </p:tav>
                                      </p:tavLst>
                                    </p:anim>
                                    <p:anim calcmode="lin" valueType="num">
                                      <p:cBhvr>
                                        <p:cTn id="82"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3"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p:bldP spid="5" grpId="1"/>
      <p:bldP spid="6" grpId="0"/>
      <p:bldP spid="6"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23181" y="1356181"/>
            <a:ext cx="4145639" cy="4145639"/>
          </a:xfrm>
          <a:prstGeom prst="rect">
            <a:avLst/>
          </a:prstGeom>
        </p:spPr>
      </p:pic>
      <p:sp>
        <p:nvSpPr>
          <p:cNvPr id="3" name="Oval 2"/>
          <p:cNvSpPr/>
          <p:nvPr/>
        </p:nvSpPr>
        <p:spPr>
          <a:xfrm>
            <a:off x="4419599" y="1752599"/>
            <a:ext cx="3352800" cy="33528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70779" y="275282"/>
            <a:ext cx="4145639" cy="646331"/>
          </a:xfrm>
          <a:prstGeom prst="rect">
            <a:avLst/>
          </a:prstGeom>
          <a:noFill/>
        </p:spPr>
        <p:txBody>
          <a:bodyPr wrap="square" rtlCol="0">
            <a:spAutoFit/>
          </a:bodyPr>
          <a:lstStyle/>
          <a:p>
            <a:pPr algn="ctr"/>
            <a:r>
              <a:rPr lang="bn-BD" sz="3600" b="1" dirty="0">
                <a:solidFill>
                  <a:srgbClr val="0000CC"/>
                </a:solidFill>
                <a:latin typeface="NikoshBAN" panose="02000000000000000000" pitchFamily="2" charset="0"/>
                <a:cs typeface="NikoshBAN" panose="02000000000000000000" pitchFamily="2" charset="0"/>
              </a:rPr>
              <a:t>লক্ষ্য করঃ  </a:t>
            </a:r>
            <a:endParaRPr lang="en-US" sz="3600" b="1" dirty="0">
              <a:solidFill>
                <a:srgbClr val="0000CC"/>
              </a:solidFill>
              <a:latin typeface="NikoshBAN" panose="02000000000000000000" pitchFamily="2" charset="0"/>
              <a:cs typeface="NikoshBAN" panose="02000000000000000000" pitchFamily="2" charset="0"/>
            </a:endParaRPr>
          </a:p>
        </p:txBody>
      </p:sp>
      <p:sp>
        <p:nvSpPr>
          <p:cNvPr id="5" name="TextBox 4"/>
          <p:cNvSpPr txBox="1"/>
          <p:nvPr/>
        </p:nvSpPr>
        <p:spPr>
          <a:xfrm>
            <a:off x="4571998" y="299306"/>
            <a:ext cx="2743200" cy="584775"/>
          </a:xfrm>
          <a:prstGeom prst="rect">
            <a:avLst/>
          </a:prstGeom>
          <a:noFill/>
        </p:spPr>
        <p:txBody>
          <a:bodyPr wrap="square" rtlCol="0">
            <a:spAutoFit/>
          </a:bodyPr>
          <a:lstStyle/>
          <a:p>
            <a:pPr algn="ctr"/>
            <a:r>
              <a:rPr lang="bn-BD" sz="3200" b="1" dirty="0">
                <a:solidFill>
                  <a:srgbClr val="0000CC"/>
                </a:solidFill>
                <a:latin typeface="NikoshBAN" panose="02000000000000000000" pitchFamily="2" charset="0"/>
                <a:cs typeface="NikoshBAN" panose="02000000000000000000" pitchFamily="2" charset="0"/>
              </a:rPr>
              <a:t>এটি কী ? </a:t>
            </a:r>
            <a:endParaRPr lang="en-US" sz="3200" b="1" dirty="0">
              <a:solidFill>
                <a:srgbClr val="0000CC"/>
              </a:solidFill>
              <a:latin typeface="NikoshBAN" panose="02000000000000000000" pitchFamily="2" charset="0"/>
              <a:cs typeface="NikoshBAN" panose="02000000000000000000" pitchFamily="2" charset="0"/>
            </a:endParaRPr>
          </a:p>
        </p:txBody>
      </p:sp>
      <p:sp>
        <p:nvSpPr>
          <p:cNvPr id="6" name="TextBox 5"/>
          <p:cNvSpPr txBox="1"/>
          <p:nvPr/>
        </p:nvSpPr>
        <p:spPr>
          <a:xfrm>
            <a:off x="4952999" y="306061"/>
            <a:ext cx="2286000" cy="584775"/>
          </a:xfrm>
          <a:prstGeom prst="rect">
            <a:avLst/>
          </a:prstGeom>
          <a:noFill/>
        </p:spPr>
        <p:txBody>
          <a:bodyPr wrap="square" rtlCol="0">
            <a:spAutoFit/>
          </a:bodyPr>
          <a:lstStyle/>
          <a:p>
            <a:pPr algn="ctr"/>
            <a:r>
              <a:rPr lang="bn-BD" sz="3200" b="1" dirty="0">
                <a:solidFill>
                  <a:srgbClr val="0000CC"/>
                </a:solidFill>
                <a:latin typeface="NikoshBAN" panose="02000000000000000000" pitchFamily="2" charset="0"/>
                <a:cs typeface="NikoshBAN" panose="02000000000000000000" pitchFamily="2" charset="0"/>
              </a:rPr>
              <a:t>একটি বৃত্তক্ষেত্র</a:t>
            </a:r>
            <a:endParaRPr lang="en-US" sz="3200" b="1"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8968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4"/>
                                        </p:tgtEl>
                                        <p:attrNameLst>
                                          <p:attrName>ppt_w</p:attrName>
                                        </p:attrNameLst>
                                      </p:cBhvr>
                                      <p:tavLst>
                                        <p:tav tm="0">
                                          <p:val>
                                            <p:strVal val="ppt_w"/>
                                          </p:val>
                                        </p:tav>
                                        <p:tav tm="100000">
                                          <p:val>
                                            <p:fltVal val="0"/>
                                          </p:val>
                                        </p:tav>
                                      </p:tavLst>
                                    </p:anim>
                                    <p:anim calcmode="lin" valueType="num">
                                      <p:cBhvr>
                                        <p:cTn id="26" dur="500"/>
                                        <p:tgtEl>
                                          <p:spTgt spid="4"/>
                                        </p:tgtEl>
                                        <p:attrNameLst>
                                          <p:attrName>ppt_h</p:attrName>
                                        </p:attrNameLst>
                                      </p:cBhvr>
                                      <p:tavLst>
                                        <p:tav tm="0">
                                          <p:val>
                                            <p:strVal val="ppt_h"/>
                                          </p:val>
                                        </p:tav>
                                        <p:tav tm="100000">
                                          <p:val>
                                            <p:fltVal val="0"/>
                                          </p:val>
                                        </p:tav>
                                      </p:tavLst>
                                    </p:anim>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5"/>
                                        </p:tgtEl>
                                        <p:attrNameLst>
                                          <p:attrName>ppt_w</p:attrName>
                                        </p:attrNameLst>
                                      </p:cBhvr>
                                      <p:tavLst>
                                        <p:tav tm="0">
                                          <p:val>
                                            <p:strVal val="ppt_w"/>
                                          </p:val>
                                        </p:tav>
                                        <p:tav tm="100000">
                                          <p:val>
                                            <p:fltVal val="0"/>
                                          </p:val>
                                        </p:tav>
                                      </p:tavLst>
                                    </p:anim>
                                    <p:anim calcmode="lin" valueType="num">
                                      <p:cBhvr>
                                        <p:cTn id="40" dur="500"/>
                                        <p:tgtEl>
                                          <p:spTgt spid="5"/>
                                        </p:tgtEl>
                                        <p:attrNameLst>
                                          <p:attrName>ppt_h</p:attrName>
                                        </p:attrNameLst>
                                      </p:cBhvr>
                                      <p:tavLst>
                                        <p:tav tm="0">
                                          <p:val>
                                            <p:strVal val="ppt_h"/>
                                          </p:val>
                                        </p:tav>
                                        <p:tav tm="100000">
                                          <p:val>
                                            <p:fltVal val="0"/>
                                          </p:val>
                                        </p:tav>
                                      </p:tavLst>
                                    </p:anim>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6"/>
                                        </p:tgtEl>
                                        <p:attrNameLst>
                                          <p:attrName>ppt_w</p:attrName>
                                        </p:attrNameLst>
                                      </p:cBhvr>
                                      <p:tavLst>
                                        <p:tav tm="0">
                                          <p:val>
                                            <p:strVal val="ppt_w"/>
                                          </p:val>
                                        </p:tav>
                                        <p:tav tm="100000">
                                          <p:val>
                                            <p:fltVal val="0"/>
                                          </p:val>
                                        </p:tav>
                                      </p:tavLst>
                                    </p:anim>
                                    <p:anim calcmode="lin" valueType="num">
                                      <p:cBhvr>
                                        <p:cTn id="54" dur="500"/>
                                        <p:tgtEl>
                                          <p:spTgt spid="6"/>
                                        </p:tgtEl>
                                        <p:attrNameLst>
                                          <p:attrName>ppt_h</p:attrName>
                                        </p:attrNameLst>
                                      </p:cBhvr>
                                      <p:tavLst>
                                        <p:tav tm="0">
                                          <p:val>
                                            <p:strVal val="ppt_h"/>
                                          </p:val>
                                        </p:tav>
                                        <p:tav tm="100000">
                                          <p:val>
                                            <p:fltVal val="0"/>
                                          </p:val>
                                        </p:tav>
                                      </p:tavLst>
                                    </p:anim>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p:bldP spid="5"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1"/>
            <a:ext cx="12191999" cy="6858000"/>
          </a:xfrm>
          <a:prstGeom prst="rect">
            <a:avLst/>
          </a:prstGeom>
        </p:spPr>
      </p:pic>
      <p:sp>
        <p:nvSpPr>
          <p:cNvPr id="5" name="TextBox 4"/>
          <p:cNvSpPr txBox="1"/>
          <p:nvPr/>
        </p:nvSpPr>
        <p:spPr>
          <a:xfrm>
            <a:off x="2" y="914402"/>
            <a:ext cx="12191997" cy="5016758"/>
          </a:xfrm>
          <a:prstGeom prst="rect">
            <a:avLst/>
          </a:prstGeom>
          <a:noFill/>
          <a:ln w="19050">
            <a:solidFill>
              <a:schemeClr val="tx1">
                <a:lumMod val="75000"/>
                <a:lumOff val="25000"/>
              </a:schemeClr>
            </a:solidFill>
          </a:ln>
        </p:spPr>
        <p:txBody>
          <a:bodyPr wrap="square" rtlCol="0">
            <a:spAutoFit/>
          </a:bodyPr>
          <a:lstStyle/>
          <a:p>
            <a:endParaRPr lang="en-US" sz="3200" dirty="0">
              <a:latin typeface="NikoshBAN" pitchFamily="2" charset="0"/>
              <a:cs typeface="NikoshBAN" pitchFamily="2" charset="0"/>
            </a:endParaRPr>
          </a:p>
          <a:p>
            <a:r>
              <a:rPr lang="en-US" sz="3200" dirty="0">
                <a:solidFill>
                  <a:srgbClr val="00B0F0"/>
                </a:solidFill>
                <a:latin typeface="NikoshBAN" pitchFamily="2" charset="0"/>
                <a:cs typeface="NikoshBAN" pitchFamily="2" charset="0"/>
              </a:rPr>
              <a:t>   </a:t>
            </a:r>
            <a:r>
              <a:rPr lang="bn-IN" sz="3200" dirty="0">
                <a:solidFill>
                  <a:srgbClr val="00B0F0"/>
                </a:solidFill>
                <a:latin typeface="NikoshBAN" pitchFamily="2" charset="0"/>
                <a:cs typeface="NikoshBAN" pitchFamily="2" charset="0"/>
              </a:rPr>
              <a:t>এই পাঠ শেষে শিক্ষার্থীরা</a:t>
            </a:r>
            <a:r>
              <a:rPr lang="en-US" sz="3200" dirty="0">
                <a:solidFill>
                  <a:srgbClr val="00B0F0"/>
                </a:solidFill>
                <a:latin typeface="NikoshBAN" pitchFamily="2" charset="0"/>
                <a:cs typeface="NikoshBAN" pitchFamily="2" charset="0"/>
              </a:rPr>
              <a:t>…</a:t>
            </a:r>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a:p>
            <a:pPr marL="457200" indent="-457200">
              <a:buFont typeface="Wingdings" panose="05000000000000000000" pitchFamily="2" charset="2"/>
              <a:buChar char="Ø"/>
            </a:pPr>
            <a:r>
              <a:rPr lang="bn-IN" sz="3200" b="1" dirty="0">
                <a:solidFill>
                  <a:schemeClr val="bg1"/>
                </a:solidFill>
                <a:latin typeface="NikoshBAN" pitchFamily="2" charset="0"/>
                <a:cs typeface="NikoshBAN" pitchFamily="2" charset="0"/>
              </a:rPr>
              <a:t> বৃত্তের ধার</a:t>
            </a:r>
            <a:r>
              <a:rPr lang="en-US" sz="3200" b="1" dirty="0" err="1">
                <a:solidFill>
                  <a:schemeClr val="bg1"/>
                </a:solidFill>
                <a:latin typeface="NikoshBAN" pitchFamily="2" charset="0"/>
                <a:cs typeface="NikoshBAN" pitchFamily="2" charset="0"/>
              </a:rPr>
              <a:t>ণা</a:t>
            </a:r>
            <a:r>
              <a:rPr lang="bn-IN" sz="3200" b="1" dirty="0">
                <a:solidFill>
                  <a:schemeClr val="bg1"/>
                </a:solidFill>
                <a:latin typeface="NikoshBAN" pitchFamily="2" charset="0"/>
                <a:cs typeface="NikoshBAN" pitchFamily="2" charset="0"/>
              </a:rPr>
              <a:t> ব্যাখ্যা করতে করবে</a:t>
            </a:r>
            <a:r>
              <a:rPr lang="en-US" sz="3200" b="1" dirty="0">
                <a:solidFill>
                  <a:schemeClr val="bg1"/>
                </a:solidFill>
                <a:latin typeface="NikoshBAN" pitchFamily="2" charset="0"/>
                <a:cs typeface="NikoshBAN" pitchFamily="2" charset="0"/>
              </a:rPr>
              <a:t>;</a:t>
            </a:r>
            <a:endParaRPr lang="bn-IN" sz="3200" b="1" dirty="0">
              <a:solidFill>
                <a:schemeClr val="bg1"/>
              </a:solidFill>
              <a:latin typeface="NikoshBAN" pitchFamily="2" charset="0"/>
              <a:cs typeface="NikoshBAN" pitchFamily="2" charset="0"/>
            </a:endParaRPr>
          </a:p>
          <a:p>
            <a:pPr marL="457200" indent="-457200">
              <a:buFont typeface="Wingdings" panose="05000000000000000000" pitchFamily="2" charset="2"/>
              <a:buChar char="Ø"/>
            </a:pPr>
            <a:r>
              <a:rPr lang="bn-IN" sz="3200" b="1" dirty="0">
                <a:solidFill>
                  <a:schemeClr val="bg1"/>
                </a:solidFill>
                <a:latin typeface="NikoshBAN" pitchFamily="2" charset="0"/>
                <a:cs typeface="NikoshBAN" pitchFamily="2" charset="0"/>
              </a:rPr>
              <a:t> পাই(</a:t>
            </a:r>
            <a:r>
              <a:rPr lang="en-US" sz="3200" b="1" dirty="0">
                <a:solidFill>
                  <a:schemeClr val="bg1"/>
                </a:solidFill>
                <a:latin typeface="NikoshBAN" pitchFamily="2" charset="0"/>
                <a:cs typeface="NikoshBAN" pitchFamily="2" charset="0"/>
                <a:sym typeface="Symbol"/>
              </a:rPr>
              <a:t></a:t>
            </a:r>
            <a:r>
              <a:rPr lang="bn-IN" sz="3200" b="1" dirty="0">
                <a:solidFill>
                  <a:schemeClr val="bg1"/>
                </a:solidFill>
                <a:latin typeface="NikoshBAN" pitchFamily="2" charset="0"/>
                <a:cs typeface="NikoshBAN" pitchFamily="2" charset="0"/>
                <a:sym typeface="Symbol"/>
              </a:rPr>
              <a:t>) এর </a:t>
            </a:r>
            <a:r>
              <a:rPr lang="bn-IN" sz="3200" b="1" dirty="0">
                <a:solidFill>
                  <a:schemeClr val="bg1"/>
                </a:solidFill>
                <a:latin typeface="NikoshBAN" pitchFamily="2" charset="0"/>
                <a:cs typeface="NikoshBAN" pitchFamily="2" charset="0"/>
              </a:rPr>
              <a:t>ধার</a:t>
            </a:r>
            <a:r>
              <a:rPr lang="en-US" sz="3200" b="1" dirty="0" err="1">
                <a:solidFill>
                  <a:schemeClr val="bg1"/>
                </a:solidFill>
                <a:latin typeface="NikoshBAN" pitchFamily="2" charset="0"/>
                <a:cs typeface="NikoshBAN" pitchFamily="2" charset="0"/>
              </a:rPr>
              <a:t>ণা</a:t>
            </a:r>
            <a:r>
              <a:rPr lang="bn-IN" sz="3200" b="1" dirty="0">
                <a:solidFill>
                  <a:schemeClr val="bg1"/>
                </a:solidFill>
                <a:latin typeface="NikoshBAN" pitchFamily="2" charset="0"/>
                <a:cs typeface="NikoshBAN" pitchFamily="2" charset="0"/>
                <a:sym typeface="Symbol"/>
              </a:rPr>
              <a:t> বর্ণনা করতে পারবে</a:t>
            </a:r>
            <a:r>
              <a:rPr lang="en-US" sz="3200" b="1" dirty="0">
                <a:solidFill>
                  <a:schemeClr val="bg1"/>
                </a:solidFill>
                <a:latin typeface="NikoshBAN" pitchFamily="2" charset="0"/>
                <a:cs typeface="NikoshBAN" pitchFamily="2" charset="0"/>
                <a:sym typeface="Symbol"/>
              </a:rPr>
              <a:t>;</a:t>
            </a:r>
          </a:p>
          <a:p>
            <a:pPr marL="457200" indent="-457200">
              <a:buFont typeface="Wingdings" panose="05000000000000000000" pitchFamily="2" charset="2"/>
              <a:buChar char="Ø"/>
            </a:pPr>
            <a:r>
              <a:rPr lang="bn-IN" sz="3200" b="1" dirty="0">
                <a:solidFill>
                  <a:schemeClr val="bg1"/>
                </a:solidFill>
                <a:latin typeface="NikoshBAN" pitchFamily="2" charset="0"/>
                <a:cs typeface="NikoshBAN" pitchFamily="2" charset="0"/>
                <a:sym typeface="Symbol"/>
              </a:rPr>
              <a:t>বৃত্তাকার ক্ষেত্রের পরিসীমা নির্ণয় করতে পারবে</a:t>
            </a:r>
            <a:r>
              <a:rPr lang="en-US" sz="3200" b="1" dirty="0">
                <a:solidFill>
                  <a:schemeClr val="bg1"/>
                </a:solidFill>
                <a:latin typeface="NikoshBAN" pitchFamily="2" charset="0"/>
                <a:cs typeface="NikoshBAN" pitchFamily="2" charset="0"/>
                <a:sym typeface="Symbol"/>
              </a:rPr>
              <a:t>;</a:t>
            </a:r>
            <a:endParaRPr lang="bn-IN" sz="3200" b="1" dirty="0">
              <a:solidFill>
                <a:schemeClr val="bg1"/>
              </a:solidFill>
              <a:latin typeface="NikoshBAN" pitchFamily="2" charset="0"/>
              <a:cs typeface="NikoshBAN" pitchFamily="2" charset="0"/>
              <a:sym typeface="Symbol"/>
            </a:endParaRPr>
          </a:p>
          <a:p>
            <a:pPr marL="457200" indent="-457200">
              <a:buFont typeface="Wingdings" panose="05000000000000000000" pitchFamily="2" charset="2"/>
              <a:buChar char="Ø"/>
            </a:pPr>
            <a:r>
              <a:rPr lang="bn-IN" sz="3200" b="1" dirty="0">
                <a:solidFill>
                  <a:schemeClr val="bg1"/>
                </a:solidFill>
                <a:latin typeface="NikoshBAN" pitchFamily="2" charset="0"/>
                <a:cs typeface="NikoshBAN" pitchFamily="2" charset="0"/>
                <a:sym typeface="Symbol"/>
              </a:rPr>
              <a:t> বৃত্তাকার ক্ষেত্রের ক্ষেত্রফল নির্ণয়ের সূত্র গঠন করতে পারবে</a:t>
            </a:r>
            <a:r>
              <a:rPr lang="en-US" sz="3200" b="1" dirty="0">
                <a:solidFill>
                  <a:schemeClr val="bg1"/>
                </a:solidFill>
                <a:latin typeface="NikoshBAN" pitchFamily="2" charset="0"/>
                <a:cs typeface="NikoshBAN" pitchFamily="2" charset="0"/>
                <a:sym typeface="Symbol"/>
              </a:rPr>
              <a:t>;</a:t>
            </a:r>
            <a:endParaRPr lang="bn-IN" sz="3200" b="1" dirty="0">
              <a:solidFill>
                <a:schemeClr val="bg1"/>
              </a:solidFill>
              <a:latin typeface="NikoshBAN" pitchFamily="2" charset="0"/>
              <a:cs typeface="NikoshBAN" pitchFamily="2" charset="0"/>
              <a:sym typeface="Symbol"/>
            </a:endParaRPr>
          </a:p>
          <a:p>
            <a:pPr marL="457200" indent="-457200">
              <a:buFont typeface="Wingdings" panose="05000000000000000000" pitchFamily="2" charset="2"/>
              <a:buChar char="Ø"/>
            </a:pPr>
            <a:r>
              <a:rPr lang="bn-IN" sz="3200" b="1" dirty="0">
                <a:solidFill>
                  <a:schemeClr val="bg1"/>
                </a:solidFill>
                <a:latin typeface="NikoshBAN" pitchFamily="2" charset="0"/>
                <a:cs typeface="NikoshBAN" pitchFamily="2" charset="0"/>
                <a:sym typeface="Symbol"/>
              </a:rPr>
              <a:t>বৃত্তের ক্ষেত্রফল সংক্রান্ত সমস্যার সমাধান করতে পারবে।</a:t>
            </a:r>
          </a:p>
          <a:p>
            <a:r>
              <a:rPr lang="bn-IN" sz="3200" dirty="0">
                <a:latin typeface="NikoshBAN" pitchFamily="2" charset="0"/>
                <a:cs typeface="NikoshBAN" pitchFamily="2" charset="0"/>
                <a:sym typeface="Symbol"/>
              </a:rPr>
              <a:t> </a:t>
            </a:r>
          </a:p>
          <a:p>
            <a:endParaRPr lang="en-US" sz="3200" dirty="0">
              <a:latin typeface="NikoshBAN" pitchFamily="2" charset="0"/>
              <a:cs typeface="NikoshBAN" pitchFamily="2" charset="0"/>
            </a:endParaRPr>
          </a:p>
        </p:txBody>
      </p:sp>
      <p:sp>
        <p:nvSpPr>
          <p:cNvPr id="6" name="TextBox 5"/>
          <p:cNvSpPr txBox="1"/>
          <p:nvPr/>
        </p:nvSpPr>
        <p:spPr>
          <a:xfrm>
            <a:off x="3303209" y="123150"/>
            <a:ext cx="3124200" cy="646331"/>
          </a:xfrm>
          <a:prstGeom prst="rect">
            <a:avLst/>
          </a:prstGeom>
          <a:noFill/>
        </p:spPr>
        <p:txBody>
          <a:bodyPr wrap="square" rtlCol="0">
            <a:spAutoFit/>
          </a:bodyPr>
          <a:lstStyle/>
          <a:p>
            <a:pPr algn="ctr"/>
            <a:r>
              <a:rPr lang="bn-BD" sz="3600" b="1" dirty="0">
                <a:solidFill>
                  <a:srgbClr val="FFFF00"/>
                </a:solidFill>
                <a:latin typeface="NikoshBAN" panose="02000000000000000000" pitchFamily="2" charset="0"/>
                <a:cs typeface="NikoshBAN" panose="02000000000000000000" pitchFamily="2" charset="0"/>
              </a:rPr>
              <a:t>শিখনফল</a:t>
            </a:r>
            <a:r>
              <a:rPr lang="bn-BD"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86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5">
                                            <p:txEl>
                                              <p:pRg st="3" end="3"/>
                                            </p:txEl>
                                          </p:spTgt>
                                        </p:tgtEl>
                                        <p:attrNameLst>
                                          <p:attrName>style.visibility</p:attrName>
                                        </p:attrNameLst>
                                      </p:cBhvr>
                                      <p:to>
                                        <p:strVal val="visible"/>
                                      </p:to>
                                    </p:set>
                                    <p:anim by="(-#ppt_w*2)" calcmode="lin" valueType="num">
                                      <p:cBhvr rctx="PPT">
                                        <p:cTn id="22" dur="500" autoRev="1" fill="hold">
                                          <p:stCondLst>
                                            <p:cond delay="0"/>
                                          </p:stCondLst>
                                        </p:cTn>
                                        <p:tgtEl>
                                          <p:spTgt spid="5">
                                            <p:txEl>
                                              <p:pRg st="3" end="3"/>
                                            </p:txEl>
                                          </p:spTgt>
                                        </p:tgtEl>
                                        <p:attrNameLst>
                                          <p:attrName>ppt_w</p:attrName>
                                        </p:attrNameLst>
                                      </p:cBhvr>
                                    </p:anim>
                                    <p:anim by="(#ppt_w*0.50)" calcmode="lin" valueType="num">
                                      <p:cBhvr>
                                        <p:cTn id="23" dur="500" decel="50000" autoRev="1" fill="hold">
                                          <p:stCondLst>
                                            <p:cond delay="0"/>
                                          </p:stCondLst>
                                        </p:cTn>
                                        <p:tgtEl>
                                          <p:spTgt spid="5">
                                            <p:txEl>
                                              <p:pRg st="3" end="3"/>
                                            </p:txEl>
                                          </p:spTgt>
                                        </p:tgtEl>
                                        <p:attrNameLst>
                                          <p:attrName>ppt_x</p:attrName>
                                        </p:attrNameLst>
                                      </p:cBhvr>
                                    </p:anim>
                                    <p:anim from="(-#ppt_h/2)" to="(#ppt_y)" calcmode="lin" valueType="num">
                                      <p:cBhvr>
                                        <p:cTn id="24" dur="1000" fill="hold">
                                          <p:stCondLst>
                                            <p:cond delay="0"/>
                                          </p:stCondLst>
                                        </p:cTn>
                                        <p:tgtEl>
                                          <p:spTgt spid="5">
                                            <p:txEl>
                                              <p:pRg st="3" end="3"/>
                                            </p:txEl>
                                          </p:spTgt>
                                        </p:tgtEl>
                                        <p:attrNameLst>
                                          <p:attrName>ppt_y</p:attrName>
                                        </p:attrNameLst>
                                      </p:cBhvr>
                                    </p:anim>
                                    <p:animRot by="21600000">
                                      <p:cBhvr>
                                        <p:cTn id="25" dur="1000" fill="hold">
                                          <p:stCondLst>
                                            <p:cond delay="0"/>
                                          </p:stCondLst>
                                        </p:cTn>
                                        <p:tgtEl>
                                          <p:spTgt spid="5">
                                            <p:txEl>
                                              <p:pRg st="3" end="3"/>
                                            </p:txEl>
                                          </p:spTgt>
                                        </p:tgtEl>
                                        <p:attrNameLst>
                                          <p:attrName>r</p:attrName>
                                        </p:attrNameLst>
                                      </p:cBhvr>
                                    </p:animRot>
                                  </p:childTnLst>
                                </p:cTn>
                              </p:par>
                              <p:par>
                                <p:cTn id="26" presetID="56" presetClass="entr" presetSubtype="0" fill="hold" nodeType="withEffect">
                                  <p:stCondLst>
                                    <p:cond delay="0"/>
                                  </p:stCondLst>
                                  <p:iterate type="lt">
                                    <p:tmPct val="10000"/>
                                  </p:iterate>
                                  <p:childTnLst>
                                    <p:set>
                                      <p:cBhvr>
                                        <p:cTn id="27" dur="1" fill="hold">
                                          <p:stCondLst>
                                            <p:cond delay="0"/>
                                          </p:stCondLst>
                                        </p:cTn>
                                        <p:tgtEl>
                                          <p:spTgt spid="5">
                                            <p:txEl>
                                              <p:pRg st="4" end="4"/>
                                            </p:txEl>
                                          </p:spTgt>
                                        </p:tgtEl>
                                        <p:attrNameLst>
                                          <p:attrName>style.visibility</p:attrName>
                                        </p:attrNameLst>
                                      </p:cBhvr>
                                      <p:to>
                                        <p:strVal val="visible"/>
                                      </p:to>
                                    </p:set>
                                    <p:anim by="(-#ppt_w*2)" calcmode="lin" valueType="num">
                                      <p:cBhvr rctx="PPT">
                                        <p:cTn id="28" dur="500" autoRev="1" fill="hold">
                                          <p:stCondLst>
                                            <p:cond delay="0"/>
                                          </p:stCondLst>
                                        </p:cTn>
                                        <p:tgtEl>
                                          <p:spTgt spid="5">
                                            <p:txEl>
                                              <p:pRg st="4" end="4"/>
                                            </p:txEl>
                                          </p:spTgt>
                                        </p:tgtEl>
                                        <p:attrNameLst>
                                          <p:attrName>ppt_w</p:attrName>
                                        </p:attrNameLst>
                                      </p:cBhvr>
                                    </p:anim>
                                    <p:anim by="(#ppt_w*0.50)" calcmode="lin" valueType="num">
                                      <p:cBhvr>
                                        <p:cTn id="29" dur="500" decel="50000" autoRev="1" fill="hold">
                                          <p:stCondLst>
                                            <p:cond delay="0"/>
                                          </p:stCondLst>
                                        </p:cTn>
                                        <p:tgtEl>
                                          <p:spTgt spid="5">
                                            <p:txEl>
                                              <p:pRg st="4" end="4"/>
                                            </p:txEl>
                                          </p:spTgt>
                                        </p:tgtEl>
                                        <p:attrNameLst>
                                          <p:attrName>ppt_x</p:attrName>
                                        </p:attrNameLst>
                                      </p:cBhvr>
                                    </p:anim>
                                    <p:anim from="(-#ppt_h/2)" to="(#ppt_y)" calcmode="lin" valueType="num">
                                      <p:cBhvr>
                                        <p:cTn id="30" dur="1000" fill="hold">
                                          <p:stCondLst>
                                            <p:cond delay="0"/>
                                          </p:stCondLst>
                                        </p:cTn>
                                        <p:tgtEl>
                                          <p:spTgt spid="5">
                                            <p:txEl>
                                              <p:pRg st="4" end="4"/>
                                            </p:txEl>
                                          </p:spTgt>
                                        </p:tgtEl>
                                        <p:attrNameLst>
                                          <p:attrName>ppt_y</p:attrName>
                                        </p:attrNameLst>
                                      </p:cBhvr>
                                    </p:anim>
                                    <p:animRot by="21600000">
                                      <p:cBhvr>
                                        <p:cTn id="31" dur="1000" fill="hold">
                                          <p:stCondLst>
                                            <p:cond delay="0"/>
                                          </p:stCondLst>
                                        </p:cTn>
                                        <p:tgtEl>
                                          <p:spTgt spid="5">
                                            <p:txEl>
                                              <p:pRg st="4" end="4"/>
                                            </p:txEl>
                                          </p:spTgt>
                                        </p:tgtEl>
                                        <p:attrNameLst>
                                          <p:attrName>r</p:attrName>
                                        </p:attrNameLst>
                                      </p:cBhvr>
                                    </p:animRot>
                                  </p:childTnLst>
                                </p:cTn>
                              </p:par>
                              <p:par>
                                <p:cTn id="32" presetID="56" presetClass="entr" presetSubtype="0" fill="hold" nodeType="withEffect">
                                  <p:stCondLst>
                                    <p:cond delay="0"/>
                                  </p:stCondLst>
                                  <p:iterate type="lt">
                                    <p:tmPct val="10000"/>
                                  </p:iterate>
                                  <p:childTnLst>
                                    <p:set>
                                      <p:cBhvr>
                                        <p:cTn id="33" dur="1" fill="hold">
                                          <p:stCondLst>
                                            <p:cond delay="0"/>
                                          </p:stCondLst>
                                        </p:cTn>
                                        <p:tgtEl>
                                          <p:spTgt spid="5">
                                            <p:txEl>
                                              <p:pRg st="5" end="5"/>
                                            </p:txEl>
                                          </p:spTgt>
                                        </p:tgtEl>
                                        <p:attrNameLst>
                                          <p:attrName>style.visibility</p:attrName>
                                        </p:attrNameLst>
                                      </p:cBhvr>
                                      <p:to>
                                        <p:strVal val="visible"/>
                                      </p:to>
                                    </p:set>
                                    <p:anim by="(-#ppt_w*2)" calcmode="lin" valueType="num">
                                      <p:cBhvr rctx="PPT">
                                        <p:cTn id="34" dur="500" autoRev="1" fill="hold">
                                          <p:stCondLst>
                                            <p:cond delay="0"/>
                                          </p:stCondLst>
                                        </p:cTn>
                                        <p:tgtEl>
                                          <p:spTgt spid="5">
                                            <p:txEl>
                                              <p:pRg st="5" end="5"/>
                                            </p:txEl>
                                          </p:spTgt>
                                        </p:tgtEl>
                                        <p:attrNameLst>
                                          <p:attrName>ppt_w</p:attrName>
                                        </p:attrNameLst>
                                      </p:cBhvr>
                                    </p:anim>
                                    <p:anim by="(#ppt_w*0.50)" calcmode="lin" valueType="num">
                                      <p:cBhvr>
                                        <p:cTn id="35" dur="500" decel="50000" autoRev="1" fill="hold">
                                          <p:stCondLst>
                                            <p:cond delay="0"/>
                                          </p:stCondLst>
                                        </p:cTn>
                                        <p:tgtEl>
                                          <p:spTgt spid="5">
                                            <p:txEl>
                                              <p:pRg st="5" end="5"/>
                                            </p:txEl>
                                          </p:spTgt>
                                        </p:tgtEl>
                                        <p:attrNameLst>
                                          <p:attrName>ppt_x</p:attrName>
                                        </p:attrNameLst>
                                      </p:cBhvr>
                                    </p:anim>
                                    <p:anim from="(-#ppt_h/2)" to="(#ppt_y)" calcmode="lin" valueType="num">
                                      <p:cBhvr>
                                        <p:cTn id="36" dur="1000" fill="hold">
                                          <p:stCondLst>
                                            <p:cond delay="0"/>
                                          </p:stCondLst>
                                        </p:cTn>
                                        <p:tgtEl>
                                          <p:spTgt spid="5">
                                            <p:txEl>
                                              <p:pRg st="5" end="5"/>
                                            </p:txEl>
                                          </p:spTgt>
                                        </p:tgtEl>
                                        <p:attrNameLst>
                                          <p:attrName>ppt_y</p:attrName>
                                        </p:attrNameLst>
                                      </p:cBhvr>
                                    </p:anim>
                                    <p:animRot by="21600000">
                                      <p:cBhvr>
                                        <p:cTn id="37" dur="1000" fill="hold">
                                          <p:stCondLst>
                                            <p:cond delay="0"/>
                                          </p:stCondLst>
                                        </p:cTn>
                                        <p:tgtEl>
                                          <p:spTgt spid="5">
                                            <p:txEl>
                                              <p:pRg st="5" end="5"/>
                                            </p:txEl>
                                          </p:spTgt>
                                        </p:tgtEl>
                                        <p:attrNameLst>
                                          <p:attrName>r</p:attrName>
                                        </p:attrNameLst>
                                      </p:cBhvr>
                                    </p:animRot>
                                  </p:childTnLst>
                                </p:cTn>
                              </p:par>
                              <p:par>
                                <p:cTn id="38" presetID="56" presetClass="entr" presetSubtype="0" fill="hold" nodeType="withEffect">
                                  <p:stCondLst>
                                    <p:cond delay="0"/>
                                  </p:stCondLst>
                                  <p:iterate type="lt">
                                    <p:tmPct val="10000"/>
                                  </p:iterate>
                                  <p:childTnLst>
                                    <p:set>
                                      <p:cBhvr>
                                        <p:cTn id="39" dur="1" fill="hold">
                                          <p:stCondLst>
                                            <p:cond delay="0"/>
                                          </p:stCondLst>
                                        </p:cTn>
                                        <p:tgtEl>
                                          <p:spTgt spid="5">
                                            <p:txEl>
                                              <p:pRg st="6" end="6"/>
                                            </p:txEl>
                                          </p:spTgt>
                                        </p:tgtEl>
                                        <p:attrNameLst>
                                          <p:attrName>style.visibility</p:attrName>
                                        </p:attrNameLst>
                                      </p:cBhvr>
                                      <p:to>
                                        <p:strVal val="visible"/>
                                      </p:to>
                                    </p:set>
                                    <p:anim by="(-#ppt_w*2)" calcmode="lin" valueType="num">
                                      <p:cBhvr rctx="PPT">
                                        <p:cTn id="40" dur="500" autoRev="1" fill="hold">
                                          <p:stCondLst>
                                            <p:cond delay="0"/>
                                          </p:stCondLst>
                                        </p:cTn>
                                        <p:tgtEl>
                                          <p:spTgt spid="5">
                                            <p:txEl>
                                              <p:pRg st="6" end="6"/>
                                            </p:txEl>
                                          </p:spTgt>
                                        </p:tgtEl>
                                        <p:attrNameLst>
                                          <p:attrName>ppt_w</p:attrName>
                                        </p:attrNameLst>
                                      </p:cBhvr>
                                    </p:anim>
                                    <p:anim by="(#ppt_w*0.50)" calcmode="lin" valueType="num">
                                      <p:cBhvr>
                                        <p:cTn id="41" dur="500" decel="50000" autoRev="1" fill="hold">
                                          <p:stCondLst>
                                            <p:cond delay="0"/>
                                          </p:stCondLst>
                                        </p:cTn>
                                        <p:tgtEl>
                                          <p:spTgt spid="5">
                                            <p:txEl>
                                              <p:pRg st="6" end="6"/>
                                            </p:txEl>
                                          </p:spTgt>
                                        </p:tgtEl>
                                        <p:attrNameLst>
                                          <p:attrName>ppt_x</p:attrName>
                                        </p:attrNameLst>
                                      </p:cBhvr>
                                    </p:anim>
                                    <p:anim from="(-#ppt_h/2)" to="(#ppt_y)" calcmode="lin" valueType="num">
                                      <p:cBhvr>
                                        <p:cTn id="42" dur="1000" fill="hold">
                                          <p:stCondLst>
                                            <p:cond delay="0"/>
                                          </p:stCondLst>
                                        </p:cTn>
                                        <p:tgtEl>
                                          <p:spTgt spid="5">
                                            <p:txEl>
                                              <p:pRg st="6" end="6"/>
                                            </p:txEl>
                                          </p:spTgt>
                                        </p:tgtEl>
                                        <p:attrNameLst>
                                          <p:attrName>ppt_y</p:attrName>
                                        </p:attrNameLst>
                                      </p:cBhvr>
                                    </p:anim>
                                    <p:animRot by="21600000">
                                      <p:cBhvr>
                                        <p:cTn id="43" dur="1000" fill="hold">
                                          <p:stCondLst>
                                            <p:cond delay="0"/>
                                          </p:stCondLst>
                                        </p:cTn>
                                        <p:tgtEl>
                                          <p:spTgt spid="5">
                                            <p:txEl>
                                              <p:pRg st="6" end="6"/>
                                            </p:txEl>
                                          </p:spTgt>
                                        </p:tgtEl>
                                        <p:attrNameLst>
                                          <p:attrName>r</p:attrName>
                                        </p:attrNameLst>
                                      </p:cBhvr>
                                    </p:animRot>
                                  </p:childTnLst>
                                </p:cTn>
                              </p:par>
                              <p:par>
                                <p:cTn id="44" presetID="56" presetClass="entr" presetSubtype="0" fill="hold" nodeType="withEffect">
                                  <p:stCondLst>
                                    <p:cond delay="0"/>
                                  </p:stCondLst>
                                  <p:iterate type="lt">
                                    <p:tmPct val="10000"/>
                                  </p:iterate>
                                  <p:childTnLst>
                                    <p:set>
                                      <p:cBhvr>
                                        <p:cTn id="45" dur="1" fill="hold">
                                          <p:stCondLst>
                                            <p:cond delay="0"/>
                                          </p:stCondLst>
                                        </p:cTn>
                                        <p:tgtEl>
                                          <p:spTgt spid="5">
                                            <p:txEl>
                                              <p:pRg st="7" end="7"/>
                                            </p:txEl>
                                          </p:spTgt>
                                        </p:tgtEl>
                                        <p:attrNameLst>
                                          <p:attrName>style.visibility</p:attrName>
                                        </p:attrNameLst>
                                      </p:cBhvr>
                                      <p:to>
                                        <p:strVal val="visible"/>
                                      </p:to>
                                    </p:set>
                                    <p:anim by="(-#ppt_w*2)" calcmode="lin" valueType="num">
                                      <p:cBhvr rctx="PPT">
                                        <p:cTn id="46" dur="500" autoRev="1" fill="hold">
                                          <p:stCondLst>
                                            <p:cond delay="0"/>
                                          </p:stCondLst>
                                        </p:cTn>
                                        <p:tgtEl>
                                          <p:spTgt spid="5">
                                            <p:txEl>
                                              <p:pRg st="7" end="7"/>
                                            </p:txEl>
                                          </p:spTgt>
                                        </p:tgtEl>
                                        <p:attrNameLst>
                                          <p:attrName>ppt_w</p:attrName>
                                        </p:attrNameLst>
                                      </p:cBhvr>
                                    </p:anim>
                                    <p:anim by="(#ppt_w*0.50)" calcmode="lin" valueType="num">
                                      <p:cBhvr>
                                        <p:cTn id="47" dur="500" decel="50000" autoRev="1" fill="hold">
                                          <p:stCondLst>
                                            <p:cond delay="0"/>
                                          </p:stCondLst>
                                        </p:cTn>
                                        <p:tgtEl>
                                          <p:spTgt spid="5">
                                            <p:txEl>
                                              <p:pRg st="7" end="7"/>
                                            </p:txEl>
                                          </p:spTgt>
                                        </p:tgtEl>
                                        <p:attrNameLst>
                                          <p:attrName>ppt_x</p:attrName>
                                        </p:attrNameLst>
                                      </p:cBhvr>
                                    </p:anim>
                                    <p:anim from="(-#ppt_h/2)" to="(#ppt_y)" calcmode="lin" valueType="num">
                                      <p:cBhvr>
                                        <p:cTn id="48" dur="1000" fill="hold">
                                          <p:stCondLst>
                                            <p:cond delay="0"/>
                                          </p:stCondLst>
                                        </p:cTn>
                                        <p:tgtEl>
                                          <p:spTgt spid="5">
                                            <p:txEl>
                                              <p:pRg st="7" end="7"/>
                                            </p:txEl>
                                          </p:spTgt>
                                        </p:tgtEl>
                                        <p:attrNameLst>
                                          <p:attrName>ppt_y</p:attrName>
                                        </p:attrNameLst>
                                      </p:cBhvr>
                                    </p:anim>
                                    <p:animRot by="21600000">
                                      <p:cBhvr>
                                        <p:cTn id="49" dur="1000" fill="hold">
                                          <p:stCondLst>
                                            <p:cond delay="0"/>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94175" y="1088901"/>
            <a:ext cx="4712570" cy="472439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239576" y="2625313"/>
            <a:ext cx="3450771"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9574" y="3451100"/>
            <a:ext cx="3450772" cy="0"/>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84837" y="3158711"/>
            <a:ext cx="793807" cy="584775"/>
          </a:xfrm>
          <a:prstGeom prst="rect">
            <a:avLst/>
          </a:prstGeom>
          <a:noFill/>
        </p:spPr>
        <p:txBody>
          <a:bodyPr wrap="none" rtlCol="0">
            <a:spAutoFit/>
          </a:bodyPr>
          <a:lstStyle/>
          <a:p>
            <a:pPr algn="ctr"/>
            <a:r>
              <a:rPr lang="bn-IN" sz="3200" dirty="0">
                <a:latin typeface="NikoshBAN" pitchFamily="2" charset="0"/>
                <a:cs typeface="NikoshBAN" pitchFamily="2" charset="0"/>
              </a:rPr>
              <a:t>কেন্দ্র</a:t>
            </a:r>
            <a:endParaRPr lang="en-US" sz="3200" dirty="0">
              <a:latin typeface="NikoshBAN" pitchFamily="2" charset="0"/>
              <a:cs typeface="NikoshBAN" pitchFamily="2" charset="0"/>
            </a:endParaRPr>
          </a:p>
        </p:txBody>
      </p:sp>
      <p:sp>
        <p:nvSpPr>
          <p:cNvPr id="15" name="TextBox 14"/>
          <p:cNvSpPr txBox="1"/>
          <p:nvPr/>
        </p:nvSpPr>
        <p:spPr>
          <a:xfrm>
            <a:off x="8927214" y="2332926"/>
            <a:ext cx="753732" cy="584775"/>
          </a:xfrm>
          <a:prstGeom prst="rect">
            <a:avLst/>
          </a:prstGeom>
          <a:noFill/>
        </p:spPr>
        <p:txBody>
          <a:bodyPr wrap="none" rtlCol="0">
            <a:spAutoFit/>
          </a:bodyPr>
          <a:lstStyle/>
          <a:p>
            <a:pPr algn="ctr"/>
            <a:r>
              <a:rPr lang="bn-IN" sz="3200" dirty="0">
                <a:latin typeface="NikoshBAN" pitchFamily="2" charset="0"/>
                <a:cs typeface="NikoshBAN" pitchFamily="2" charset="0"/>
              </a:rPr>
              <a:t>ব্যাস</a:t>
            </a:r>
            <a:endParaRPr lang="en-US" sz="3200" dirty="0">
              <a:latin typeface="NikoshBAN" pitchFamily="2" charset="0"/>
              <a:cs typeface="NikoshBAN" pitchFamily="2" charset="0"/>
            </a:endParaRPr>
          </a:p>
        </p:txBody>
      </p:sp>
      <p:cxnSp>
        <p:nvCxnSpPr>
          <p:cNvPr id="16" name="Straight Arrow Connector 15"/>
          <p:cNvCxnSpPr>
            <a:endCxn id="17" idx="1"/>
          </p:cNvCxnSpPr>
          <p:nvPr/>
        </p:nvCxnSpPr>
        <p:spPr>
          <a:xfrm>
            <a:off x="3886201" y="1883667"/>
            <a:ext cx="4952681" cy="124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38882" y="1603692"/>
            <a:ext cx="1015021" cy="584775"/>
          </a:xfrm>
          <a:prstGeom prst="rect">
            <a:avLst/>
          </a:prstGeom>
          <a:noFill/>
        </p:spPr>
        <p:txBody>
          <a:bodyPr wrap="none" rtlCol="0">
            <a:spAutoFit/>
          </a:bodyPr>
          <a:lstStyle/>
          <a:p>
            <a:pPr algn="ctr"/>
            <a:r>
              <a:rPr lang="bn-IN" sz="3200" dirty="0">
                <a:latin typeface="NikoshBAN" pitchFamily="2" charset="0"/>
                <a:cs typeface="NikoshBAN" pitchFamily="2" charset="0"/>
              </a:rPr>
              <a:t>ব্যাসার্ধ</a:t>
            </a:r>
            <a:endParaRPr lang="en-US" sz="3200" dirty="0">
              <a:latin typeface="NikoshBAN" pitchFamily="2" charset="0"/>
              <a:cs typeface="NikoshBAN" pitchFamily="2" charset="0"/>
            </a:endParaRPr>
          </a:p>
        </p:txBody>
      </p:sp>
      <p:cxnSp>
        <p:nvCxnSpPr>
          <p:cNvPr id="18" name="Straight Arrow Connector 17"/>
          <p:cNvCxnSpPr/>
          <p:nvPr/>
        </p:nvCxnSpPr>
        <p:spPr>
          <a:xfrm>
            <a:off x="3737346" y="1698500"/>
            <a:ext cx="1492332" cy="17526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894176" y="1088900"/>
            <a:ext cx="4712569" cy="4724399"/>
          </a:xfrm>
          <a:prstGeom prst="ellipse">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cxnSp>
        <p:nvCxnSpPr>
          <p:cNvPr id="24" name="Straight Arrow Connector 23"/>
          <p:cNvCxnSpPr/>
          <p:nvPr/>
        </p:nvCxnSpPr>
        <p:spPr>
          <a:xfrm>
            <a:off x="5259141" y="1088900"/>
            <a:ext cx="3450771"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727741" y="912406"/>
            <a:ext cx="950902" cy="584775"/>
          </a:xfrm>
          <a:prstGeom prst="rect">
            <a:avLst/>
          </a:prstGeom>
          <a:noFill/>
        </p:spPr>
        <p:txBody>
          <a:bodyPr wrap="none" rtlCol="0">
            <a:spAutoFit/>
          </a:bodyPr>
          <a:lstStyle/>
          <a:p>
            <a:pPr algn="ctr"/>
            <a:r>
              <a:rPr lang="bn-IN" sz="3200" dirty="0">
                <a:latin typeface="NikoshBAN" pitchFamily="2" charset="0"/>
                <a:cs typeface="NikoshBAN" pitchFamily="2" charset="0"/>
              </a:rPr>
              <a:t>পরিধি</a:t>
            </a:r>
            <a:endParaRPr lang="en-US" sz="3200" dirty="0">
              <a:latin typeface="NikoshBAN" pitchFamily="2" charset="0"/>
              <a:cs typeface="NikoshBAN" pitchFamily="2" charset="0"/>
            </a:endParaRPr>
          </a:p>
        </p:txBody>
      </p:sp>
      <p:cxnSp>
        <p:nvCxnSpPr>
          <p:cNvPr id="26" name="Straight Arrow Connector 25"/>
          <p:cNvCxnSpPr/>
          <p:nvPr/>
        </p:nvCxnSpPr>
        <p:spPr>
          <a:xfrm>
            <a:off x="2975346" y="2776410"/>
            <a:ext cx="1524000" cy="288449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737347" y="4190946"/>
            <a:ext cx="499039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699302" y="4606513"/>
            <a:ext cx="1173719" cy="584775"/>
          </a:xfrm>
          <a:prstGeom prst="rect">
            <a:avLst/>
          </a:prstGeom>
          <a:noFill/>
        </p:spPr>
        <p:txBody>
          <a:bodyPr wrap="none" rtlCol="0">
            <a:spAutoFit/>
          </a:bodyPr>
          <a:lstStyle/>
          <a:p>
            <a:pPr algn="ctr"/>
            <a:r>
              <a:rPr lang="bn-IN" sz="3200" dirty="0">
                <a:latin typeface="NikoshBAN" pitchFamily="2" charset="0"/>
                <a:cs typeface="NikoshBAN" pitchFamily="2" charset="0"/>
              </a:rPr>
              <a:t>বৃত্তক্ষেত্র</a:t>
            </a:r>
            <a:endParaRPr lang="en-US" sz="3200" dirty="0">
              <a:latin typeface="NikoshBAN" pitchFamily="2" charset="0"/>
              <a:cs typeface="NikoshBAN" pitchFamily="2" charset="0"/>
            </a:endParaRPr>
          </a:p>
        </p:txBody>
      </p:sp>
      <p:cxnSp>
        <p:nvCxnSpPr>
          <p:cNvPr id="36" name="Straight Arrow Connector 35"/>
          <p:cNvCxnSpPr/>
          <p:nvPr/>
        </p:nvCxnSpPr>
        <p:spPr>
          <a:xfrm>
            <a:off x="4648201" y="4898900"/>
            <a:ext cx="4079541"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912085" y="3926268"/>
            <a:ext cx="622286" cy="584775"/>
          </a:xfrm>
          <a:prstGeom prst="rect">
            <a:avLst/>
          </a:prstGeom>
          <a:noFill/>
        </p:spPr>
        <p:txBody>
          <a:bodyPr wrap="none" rtlCol="0">
            <a:spAutoFit/>
          </a:bodyPr>
          <a:lstStyle/>
          <a:p>
            <a:pPr algn="ctr"/>
            <a:r>
              <a:rPr lang="bn-IN" sz="3200" dirty="0">
                <a:latin typeface="NikoshBAN" pitchFamily="2" charset="0"/>
                <a:cs typeface="NikoshBAN" pitchFamily="2" charset="0"/>
              </a:rPr>
              <a:t>জ্যা</a:t>
            </a:r>
            <a:endParaRPr lang="en-US" sz="3200" dirty="0">
              <a:latin typeface="NikoshBAN" pitchFamily="2" charset="0"/>
              <a:cs typeface="NikoshBAN" pitchFamily="2" charset="0"/>
            </a:endParaRPr>
          </a:p>
        </p:txBody>
      </p:sp>
      <p:grpSp>
        <p:nvGrpSpPr>
          <p:cNvPr id="43" name="Group 42"/>
          <p:cNvGrpSpPr/>
          <p:nvPr/>
        </p:nvGrpSpPr>
        <p:grpSpPr>
          <a:xfrm>
            <a:off x="4962978" y="685800"/>
            <a:ext cx="533400" cy="5551934"/>
            <a:chOff x="2514600" y="2740478"/>
            <a:chExt cx="533400" cy="3012622"/>
          </a:xfrm>
        </p:grpSpPr>
        <p:sp>
          <p:nvSpPr>
            <p:cNvPr id="44" name="Minus 43"/>
            <p:cNvSpPr/>
            <p:nvPr/>
          </p:nvSpPr>
          <p:spPr>
            <a:xfrm rot="5400000">
              <a:off x="1924050" y="3331028"/>
              <a:ext cx="1714500" cy="533400"/>
            </a:xfrm>
            <a:prstGeom prst="mathMinus">
              <a:avLst>
                <a:gd name="adj1" fmla="val 81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44"/>
            <p:cNvSpPr/>
            <p:nvPr/>
          </p:nvSpPr>
          <p:spPr>
            <a:xfrm rot="5400000">
              <a:off x="1924050" y="4629150"/>
              <a:ext cx="1714500" cy="533400"/>
            </a:xfrm>
            <a:prstGeom prst="mathMinus">
              <a:avLst>
                <a:gd name="adj1" fmla="val 81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flipV="1">
            <a:off x="5245017" y="1088897"/>
            <a:ext cx="10886" cy="4724399"/>
          </a:xfrm>
          <a:prstGeom prst="line">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136160" y="3330347"/>
            <a:ext cx="228600" cy="24150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195112" y="1760042"/>
            <a:ext cx="718466" cy="769441"/>
          </a:xfrm>
          <a:prstGeom prst="rect">
            <a:avLst/>
          </a:prstGeom>
          <a:noFill/>
        </p:spPr>
        <p:txBody>
          <a:bodyPr wrap="none" rtlCol="0">
            <a:spAutoFit/>
          </a:bodyPr>
          <a:lstStyle/>
          <a:p>
            <a:pPr algn="ctr"/>
            <a:r>
              <a:rPr lang="bn-IN" sz="4400" dirty="0">
                <a:latin typeface="NikoshBAN" pitchFamily="2" charset="0"/>
                <a:cs typeface="NikoshBAN" pitchFamily="2" charset="0"/>
              </a:rPr>
              <a:t>বৃত্ত</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96748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3000" fill="hold"/>
                                        <p:tgtEl>
                                          <p:spTgt spid="43"/>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325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20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1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left)">
                                      <p:cBhvr>
                                        <p:cTn id="89" dur="10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heel(1)">
                                      <p:cBhvr>
                                        <p:cTn id="94" dur="2000"/>
                                        <p:tgtEl>
                                          <p:spTgt spid="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left)">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left)">
                                      <p:cBhvr>
                                        <p:cTn id="10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5" grpId="0"/>
      <p:bldP spid="17" grpId="0"/>
      <p:bldP spid="23" grpId="0" animBg="1"/>
      <p:bldP spid="25" grpId="0"/>
      <p:bldP spid="32" grpId="0"/>
      <p:bldP spid="38" grpId="0"/>
      <p:bldP spid="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1" y="3810000"/>
            <a:ext cx="1872343" cy="1828800"/>
          </a:xfrm>
          <a:prstGeom prst="ellipse">
            <a:avLst/>
          </a:prstGeom>
          <a:solidFill>
            <a:srgbClr val="00FF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253344" y="3810000"/>
            <a:ext cx="1828800" cy="1828800"/>
          </a:xfrm>
          <a:prstGeom prst="ellipse">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24201" y="3810000"/>
            <a:ext cx="5791200"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3034726"/>
            <a:ext cx="6890656" cy="584775"/>
          </a:xfrm>
          <a:prstGeom prst="rect">
            <a:avLst/>
          </a:prstGeom>
          <a:solidFill>
            <a:srgbClr val="CCFFCC"/>
          </a:solidFill>
          <a:ln w="19050">
            <a:solidFill>
              <a:schemeClr val="tx1"/>
            </a:solidFill>
          </a:ln>
        </p:spPr>
        <p:txBody>
          <a:bodyPr wrap="square" rtlCol="0">
            <a:spAutoFit/>
          </a:bodyPr>
          <a:lstStyle/>
          <a:p>
            <a:r>
              <a:rPr lang="bn-IN" sz="3200" dirty="0">
                <a:latin typeface="NikoshBAN" pitchFamily="2" charset="0"/>
                <a:cs typeface="NikoshBAN" pitchFamily="2" charset="0"/>
              </a:rPr>
              <a:t>বৃত্তের পরিধি </a:t>
            </a:r>
            <a:r>
              <a:rPr lang="en-US" sz="3200" dirty="0">
                <a:latin typeface="NikoshBAN" pitchFamily="2" charset="0"/>
                <a:cs typeface="NikoshBAN" pitchFamily="2" charset="0"/>
              </a:rPr>
              <a:t> </a:t>
            </a:r>
            <a:r>
              <a:rPr lang="bn-IN" sz="3200" dirty="0">
                <a:latin typeface="NikoshBAN" pitchFamily="2" charset="0"/>
                <a:cs typeface="NikoshBAN" pitchFamily="2" charset="0"/>
              </a:rPr>
              <a:t>ও </a:t>
            </a:r>
            <a:r>
              <a:rPr lang="bn-IN" sz="3200" dirty="0">
                <a:latin typeface="Times New Roman" pitchFamily="18" charset="0"/>
                <a:cs typeface="NikoshBAN" pitchFamily="2" charset="0"/>
              </a:rPr>
              <a:t>বৃত্তের ব্যসের অনুপাত = </a:t>
            </a:r>
            <a:r>
              <a:rPr lang="en-US" sz="3200" dirty="0">
                <a:latin typeface="Times New Roman" pitchFamily="18" charset="0"/>
                <a:cs typeface="NikoshBAN" pitchFamily="2" charset="0"/>
              </a:rPr>
              <a:t>3.1416</a:t>
            </a:r>
            <a:r>
              <a:rPr lang="bn-IN" sz="3200" dirty="0">
                <a:latin typeface="Times New Roman" pitchFamily="18" charset="0"/>
                <a:cs typeface="NikoshBAN" pitchFamily="2" charset="0"/>
              </a:rPr>
              <a:t> </a:t>
            </a:r>
            <a:endParaRPr lang="en-US" sz="3200" dirty="0">
              <a:latin typeface="NikoshBAN" pitchFamily="2" charset="0"/>
              <a:cs typeface="NikoshBAN" pitchFamily="2" charset="0"/>
            </a:endParaRPr>
          </a:p>
        </p:txBody>
      </p:sp>
      <p:cxnSp>
        <p:nvCxnSpPr>
          <p:cNvPr id="11" name="Straight Connector 10"/>
          <p:cNvCxnSpPr/>
          <p:nvPr/>
        </p:nvCxnSpPr>
        <p:spPr>
          <a:xfrm>
            <a:off x="2253344" y="4724400"/>
            <a:ext cx="1828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56858" y="3810000"/>
            <a:ext cx="10886"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762000"/>
            <a:ext cx="6858000" cy="2171700"/>
          </a:xfrm>
          <a:prstGeom prst="rect">
            <a:avLst/>
          </a:prstGeom>
          <a:ln w="19050">
            <a:solidFill>
              <a:schemeClr val="tx1"/>
            </a:solidFill>
          </a:ln>
        </p:spPr>
      </p:pic>
      <p:cxnSp>
        <p:nvCxnSpPr>
          <p:cNvPr id="31" name="Straight Connector 30"/>
          <p:cNvCxnSpPr/>
          <p:nvPr/>
        </p:nvCxnSpPr>
        <p:spPr>
          <a:xfrm>
            <a:off x="7260770" y="1943100"/>
            <a:ext cx="139337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48397" y="5598679"/>
            <a:ext cx="5733803"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en-US" sz="3200" dirty="0">
                <a:latin typeface="Times New Roman" pitchFamily="18" charset="0"/>
                <a:cs typeface="Times New Roman" pitchFamily="18" charset="0"/>
                <a:sym typeface="Symbol"/>
              </a:rPr>
              <a:t>  3.1416</a:t>
            </a:r>
            <a:endParaRPr lang="en-US" sz="3200" dirty="0">
              <a:latin typeface="Times New Roman" pitchFamily="18" charset="0"/>
              <a:cs typeface="Times New Roman" pitchFamily="18" charset="0"/>
            </a:endParaRPr>
          </a:p>
        </p:txBody>
      </p:sp>
      <p:sp>
        <p:nvSpPr>
          <p:cNvPr id="4" name="TextBox 3"/>
          <p:cNvSpPr txBox="1"/>
          <p:nvPr/>
        </p:nvSpPr>
        <p:spPr>
          <a:xfrm>
            <a:off x="3698699" y="2571690"/>
            <a:ext cx="1330814" cy="400110"/>
          </a:xfrm>
          <a:prstGeom prst="rect">
            <a:avLst/>
          </a:prstGeom>
          <a:noFill/>
        </p:spPr>
        <p:txBody>
          <a:bodyPr wrap="none" rtlCol="0">
            <a:spAutoFit/>
          </a:bodyPr>
          <a:lstStyle/>
          <a:p>
            <a:pPr algn="ctr"/>
            <a:r>
              <a:rPr lang="en-US" sz="2000" dirty="0">
                <a:latin typeface="Times New Roman" pitchFamily="18" charset="0"/>
                <a:cs typeface="Times New Roman" pitchFamily="18" charset="0"/>
              </a:rPr>
              <a:t>21.9912cm</a:t>
            </a:r>
          </a:p>
        </p:txBody>
      </p:sp>
      <p:sp>
        <p:nvSpPr>
          <p:cNvPr id="13" name="TextBox 12"/>
          <p:cNvSpPr txBox="1"/>
          <p:nvPr/>
        </p:nvSpPr>
        <p:spPr>
          <a:xfrm>
            <a:off x="5376193" y="1957166"/>
            <a:ext cx="713657" cy="461665"/>
          </a:xfrm>
          <a:prstGeom prst="rect">
            <a:avLst/>
          </a:prstGeom>
          <a:noFill/>
        </p:spPr>
        <p:txBody>
          <a:bodyPr wrap="none" rtlCol="0">
            <a:spAutoFit/>
          </a:bodyPr>
          <a:lstStyle/>
          <a:p>
            <a:pPr algn="ctr"/>
            <a:r>
              <a:rPr lang="en-US" sz="2400" dirty="0">
                <a:latin typeface="Times New Roman" pitchFamily="18" charset="0"/>
                <a:cs typeface="Times New Roman" pitchFamily="18" charset="0"/>
              </a:rPr>
              <a:t>7cm</a:t>
            </a:r>
          </a:p>
        </p:txBody>
      </p:sp>
      <p:sp>
        <p:nvSpPr>
          <p:cNvPr id="16" name="TextBox 15"/>
          <p:cNvSpPr txBox="1"/>
          <p:nvPr/>
        </p:nvSpPr>
        <p:spPr>
          <a:xfrm>
            <a:off x="5363976" y="3831573"/>
            <a:ext cx="1560042" cy="461665"/>
          </a:xfrm>
          <a:prstGeom prst="rect">
            <a:avLst/>
          </a:prstGeom>
          <a:noFill/>
        </p:spPr>
        <p:txBody>
          <a:bodyPr wrap="none" rtlCol="0">
            <a:spAutoFit/>
          </a:bodyPr>
          <a:lstStyle/>
          <a:p>
            <a:pPr algn="ctr"/>
            <a:r>
              <a:rPr lang="en-US" sz="2400" dirty="0">
                <a:latin typeface="Times New Roman" pitchFamily="18" charset="0"/>
                <a:cs typeface="Times New Roman" pitchFamily="18" charset="0"/>
              </a:rPr>
              <a:t>32.9868cm</a:t>
            </a:r>
          </a:p>
        </p:txBody>
      </p:sp>
      <p:sp>
        <p:nvSpPr>
          <p:cNvPr id="17" name="TextBox 16"/>
          <p:cNvSpPr txBox="1"/>
          <p:nvPr/>
        </p:nvSpPr>
        <p:spPr>
          <a:xfrm>
            <a:off x="2536970" y="4735002"/>
            <a:ext cx="1250663"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1o.5cm</a:t>
            </a:r>
          </a:p>
        </p:txBody>
      </p:sp>
      <p:sp>
        <p:nvSpPr>
          <p:cNvPr id="18" name="TextBox 17"/>
          <p:cNvSpPr txBox="1"/>
          <p:nvPr/>
        </p:nvSpPr>
        <p:spPr>
          <a:xfrm>
            <a:off x="4267200" y="4734580"/>
            <a:ext cx="5715000" cy="523220"/>
          </a:xfrm>
          <a:prstGeom prst="rect">
            <a:avLst/>
          </a:prstGeom>
          <a:solidFill>
            <a:srgbClr val="CCFFCC"/>
          </a:solidFill>
          <a:ln w="19050">
            <a:solidFill>
              <a:schemeClr val="tx1"/>
            </a:solidFill>
          </a:ln>
        </p:spPr>
        <p:txBody>
          <a:bodyPr wrap="square" rtlCol="0">
            <a:spAutoFit/>
          </a:bodyPr>
          <a:lstStyle/>
          <a:p>
            <a:r>
              <a:rPr lang="bn-IN" sz="2800" dirty="0">
                <a:latin typeface="NikoshBAN" pitchFamily="2" charset="0"/>
                <a:cs typeface="NikoshBAN" pitchFamily="2" charset="0"/>
              </a:rPr>
              <a:t>বৃত্তের পরিধি </a:t>
            </a:r>
            <a:r>
              <a:rPr lang="en-US" sz="2800" dirty="0">
                <a:latin typeface="NikoshBAN" pitchFamily="2" charset="0"/>
                <a:cs typeface="NikoshBAN" pitchFamily="2" charset="0"/>
              </a:rPr>
              <a:t> </a:t>
            </a:r>
            <a:r>
              <a:rPr lang="bn-IN" sz="2800" dirty="0">
                <a:latin typeface="NikoshBAN" pitchFamily="2" charset="0"/>
                <a:cs typeface="NikoshBAN" pitchFamily="2" charset="0"/>
              </a:rPr>
              <a:t>ও </a:t>
            </a:r>
            <a:r>
              <a:rPr lang="bn-IN" sz="2800" dirty="0">
                <a:latin typeface="Times New Roman" pitchFamily="18" charset="0"/>
                <a:cs typeface="NikoshBAN" pitchFamily="2" charset="0"/>
              </a:rPr>
              <a:t>বৃত্তের ব্যসের অনুপাত = </a:t>
            </a:r>
            <a:r>
              <a:rPr lang="en-US" sz="2800" dirty="0">
                <a:latin typeface="Times New Roman" pitchFamily="18" charset="0"/>
                <a:cs typeface="NikoshBAN" pitchFamily="2" charset="0"/>
              </a:rPr>
              <a:t>3.1416</a:t>
            </a:r>
            <a:r>
              <a:rPr lang="bn-IN" sz="2800" dirty="0">
                <a:latin typeface="Times New Roman" pitchFamily="18"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241715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20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22222E-6 -1.11111E-6 L -0.24514 -1.11111E-6 " pathEditMode="relative" rAng="0" ptsTypes="AA">
                                      <p:cBhvr>
                                        <p:cTn id="18" dur="2000" fill="hold"/>
                                        <p:tgtEl>
                                          <p:spTgt spid="31"/>
                                        </p:tgtEl>
                                        <p:attrNameLst>
                                          <p:attrName>ppt_x</p:attrName>
                                          <p:attrName>ppt_y</p:attrName>
                                        </p:attrNameLst>
                                      </p:cBhvr>
                                      <p:rCtr x="-12257" y="0"/>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xit" presetSubtype="1" fill="hold" grpId="1" nodeType="clickEffect">
                                  <p:stCondLst>
                                    <p:cond delay="0"/>
                                  </p:stCondLst>
                                  <p:childTnLst>
                                    <p:animEffect transition="out" filter="wheel(1)">
                                      <p:cBhvr>
                                        <p:cTn id="59" dur="6000"/>
                                        <p:tgtEl>
                                          <p:spTgt spid="3"/>
                                        </p:tgtEl>
                                      </p:cBhvr>
                                    </p:animEffect>
                                    <p:set>
                                      <p:cBhvr>
                                        <p:cTn id="60" dur="1" fill="hold">
                                          <p:stCondLst>
                                            <p:cond delay="5999"/>
                                          </p:stCondLst>
                                        </p:cTn>
                                        <p:tgtEl>
                                          <p:spTgt spid="3"/>
                                        </p:tgtEl>
                                        <p:attrNameLst>
                                          <p:attrName>style.visibility</p:attrName>
                                        </p:attrNameLst>
                                      </p:cBhvr>
                                      <p:to>
                                        <p:strVal val="hidden"/>
                                      </p:to>
                                    </p:set>
                                  </p:childTnLst>
                                </p:cTn>
                              </p:par>
                              <p:par>
                                <p:cTn id="61" presetID="22" presetClass="entr" presetSubtype="8"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60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1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2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5" grpId="0" animBg="1"/>
      <p:bldP spid="32" grpId="0" animBg="1"/>
      <p:bldP spid="4" grpId="0"/>
      <p:bldP spid="13" grpId="0"/>
      <p:bldP spid="16" grpId="0"/>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 b="-27482"/>
          <a:stretch/>
        </p:blipFill>
        <p:spPr>
          <a:xfrm>
            <a:off x="2071914" y="381001"/>
            <a:ext cx="8128000" cy="5994975"/>
          </a:xfrm>
          <a:prstGeom prst="rect">
            <a:avLst/>
          </a:prstGeom>
        </p:spPr>
      </p:pic>
      <p:cxnSp>
        <p:nvCxnSpPr>
          <p:cNvPr id="8" name="Straight Connector 7"/>
          <p:cNvCxnSpPr/>
          <p:nvPr/>
        </p:nvCxnSpPr>
        <p:spPr>
          <a:xfrm>
            <a:off x="5551714" y="797377"/>
            <a:ext cx="0" cy="1295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096986" y="187778"/>
            <a:ext cx="533400" cy="3012622"/>
            <a:chOff x="2514600" y="2740478"/>
            <a:chExt cx="533400" cy="3012622"/>
          </a:xfrm>
        </p:grpSpPr>
        <p:sp>
          <p:nvSpPr>
            <p:cNvPr id="18" name="Minus 17"/>
            <p:cNvSpPr/>
            <p:nvPr/>
          </p:nvSpPr>
          <p:spPr>
            <a:xfrm rot="5400000">
              <a:off x="1924050" y="3331028"/>
              <a:ext cx="1714500" cy="533400"/>
            </a:xfrm>
            <a:prstGeom prst="mathMinus">
              <a:avLst>
                <a:gd name="adj1" fmla="val 81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0"/>
            <p:cNvSpPr/>
            <p:nvPr/>
          </p:nvSpPr>
          <p:spPr>
            <a:xfrm rot="5400000">
              <a:off x="1924050" y="4629150"/>
              <a:ext cx="1714500" cy="533400"/>
            </a:xfrm>
            <a:prstGeom prst="mathMinus">
              <a:avLst>
                <a:gd name="adj1" fmla="val 81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 name="TextBox 28"/>
              <p:cNvSpPr txBox="1"/>
              <p:nvPr/>
            </p:nvSpPr>
            <p:spPr>
              <a:xfrm>
                <a:off x="2115458" y="5089865"/>
                <a:ext cx="8095343" cy="700705"/>
              </a:xfrm>
              <a:prstGeom prst="rect">
                <a:avLst/>
              </a:prstGeom>
              <a:solidFill>
                <a:schemeClr val="accent6">
                  <a:lumMod val="20000"/>
                  <a:lumOff val="80000"/>
                </a:schemeClr>
              </a:solidFill>
              <a:ln>
                <a:solidFill>
                  <a:schemeClr val="tx1"/>
                </a:solidFill>
              </a:ln>
            </p:spPr>
            <p:txBody>
              <a:bodyPr wrap="square" rtlCol="0">
                <a:spAutoFit/>
              </a:bodyPr>
              <a:lstStyle/>
              <a:p>
                <a:r>
                  <a:rPr lang="bn-IN" sz="2800" dirty="0">
                    <a:latin typeface="NikoshBAN" pitchFamily="2" charset="0"/>
                    <a:cs typeface="NikoshBAN" pitchFamily="2" charset="0"/>
                  </a:rPr>
                  <a:t>আয়তক্ষেত্রের দৈর্ঘ্য = বৃত্তের পরিধি</a:t>
                </a:r>
                <a:r>
                  <a:rPr lang="en-US" sz="2800" dirty="0">
                    <a:latin typeface="NikoshBAN" pitchFamily="2" charset="0"/>
                    <a:cs typeface="NikoshBAN" pitchFamily="2" charset="0"/>
                  </a:rPr>
                  <a:t>র </a:t>
                </a:r>
                <a:r>
                  <a:rPr lang="en-US" sz="2800" dirty="0" err="1">
                    <a:latin typeface="NikoshBAN" pitchFamily="2" charset="0"/>
                    <a:cs typeface="NikoshBAN" pitchFamily="2" charset="0"/>
                  </a:rPr>
                  <a:t>অর্ধেক</a:t>
                </a:r>
                <a:r>
                  <a:rPr lang="bn-IN" sz="2800" dirty="0">
                    <a:latin typeface="NikoshBAN" pitchFamily="2" charset="0"/>
                    <a:cs typeface="NikoshBAN" pitchFamily="2" charset="0"/>
                  </a:rPr>
                  <a:t> = </a:t>
                </a:r>
                <a14:m>
                  <m:oMath xmlns:m="http://schemas.openxmlformats.org/officeDocument/2006/math">
                    <m:f>
                      <m:fPr>
                        <m:ctrlPr>
                          <a:rPr lang="bn-IN" sz="2800" i="1">
                            <a:latin typeface="Cambria Math" panose="02040503050406030204" pitchFamily="18" charset="0"/>
                            <a:cs typeface="NikoshBAN" pitchFamily="2" charset="0"/>
                          </a:rPr>
                        </m:ctrlPr>
                      </m:fPr>
                      <m:num>
                        <m:r>
                          <a:rPr lang="en-US" sz="2800" i="1">
                            <a:latin typeface="Cambria Math"/>
                            <a:cs typeface="NikoshBAN" pitchFamily="2" charset="0"/>
                          </a:rPr>
                          <m:t>1</m:t>
                        </m:r>
                      </m:num>
                      <m:den>
                        <m:r>
                          <a:rPr lang="en-US" sz="2800" i="1">
                            <a:latin typeface="Cambria Math"/>
                            <a:cs typeface="NikoshBAN" pitchFamily="2" charset="0"/>
                          </a:rPr>
                          <m:t>2</m:t>
                        </m:r>
                      </m:den>
                    </m:f>
                    <m:r>
                      <a:rPr lang="bn-IN" sz="2800" i="1">
                        <a:latin typeface="Cambria Math"/>
                        <a:ea typeface="Cambria Math"/>
                        <a:cs typeface="NikoshBAN" pitchFamily="2" charset="0"/>
                      </a:rPr>
                      <m:t>×</m:t>
                    </m:r>
                    <m:r>
                      <a:rPr lang="en-US" sz="2800" i="1">
                        <a:latin typeface="Cambria Math"/>
                        <a:ea typeface="Cambria Math"/>
                        <a:cs typeface="NikoshBAN" pitchFamily="2" charset="0"/>
                      </a:rPr>
                      <m:t>2</m:t>
                    </m:r>
                    <m:r>
                      <m:rPr>
                        <m:sty m:val="p"/>
                      </m:rPr>
                      <a:rPr lang="en-US" sz="2800">
                        <a:latin typeface="Cambria Math"/>
                        <a:ea typeface="Cambria Math"/>
                        <a:cs typeface="NikoshBAN" pitchFamily="2" charset="0"/>
                      </a:rPr>
                      <m:t>πr</m:t>
                    </m:r>
                    <m:r>
                      <a:rPr lang="en-US" sz="2800">
                        <a:latin typeface="Cambria Math"/>
                        <a:ea typeface="Cambria Math"/>
                        <a:cs typeface="NikoshBAN" pitchFamily="2" charset="0"/>
                      </a:rPr>
                      <m:t>= </m:t>
                    </m:r>
                    <m:r>
                      <m:rPr>
                        <m:sty m:val="p"/>
                      </m:rPr>
                      <a:rPr lang="en-US" sz="2800">
                        <a:latin typeface="Cambria Math"/>
                        <a:ea typeface="Cambria Math"/>
                        <a:cs typeface="NikoshBAN" pitchFamily="2" charset="0"/>
                      </a:rPr>
                      <m:t>πr</m:t>
                    </m:r>
                  </m:oMath>
                </a14:m>
                <a:endParaRPr lang="en-US" sz="2800" dirty="0">
                  <a:latin typeface="NikoshBAN" pitchFamily="2" charset="0"/>
                  <a:cs typeface="NikoshBAN"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91457" y="5089864"/>
                <a:ext cx="8095343" cy="700705"/>
              </a:xfrm>
              <a:prstGeom prst="rect">
                <a:avLst/>
              </a:prstGeom>
              <a:blipFill rotWithShape="1">
                <a:blip r:embed="rId5"/>
                <a:stretch>
                  <a:fillRect l="-1429" b="-13675"/>
                </a:stretch>
              </a:blipFill>
              <a:ln>
                <a:solidFill>
                  <a:schemeClr val="tx1"/>
                </a:solidFill>
              </a:ln>
            </p:spPr>
            <p:txBody>
              <a:bodyPr/>
              <a:lstStyle/>
              <a:p>
                <a:r>
                  <a:rPr lang="en-US">
                    <a:noFill/>
                  </a:rPr>
                  <a:t> </a:t>
                </a:r>
              </a:p>
            </p:txBody>
          </p:sp>
        </mc:Fallback>
      </mc:AlternateContent>
      <p:sp>
        <p:nvSpPr>
          <p:cNvPr id="30" name="TextBox 29"/>
          <p:cNvSpPr txBox="1"/>
          <p:nvPr/>
        </p:nvSpPr>
        <p:spPr>
          <a:xfrm>
            <a:off x="2115458" y="4444426"/>
            <a:ext cx="3436257" cy="584775"/>
          </a:xfrm>
          <a:prstGeom prst="rect">
            <a:avLst/>
          </a:prstGeom>
          <a:solidFill>
            <a:schemeClr val="accent6">
              <a:lumMod val="20000"/>
              <a:lumOff val="80000"/>
            </a:schemeClr>
          </a:solidFill>
          <a:ln>
            <a:solidFill>
              <a:schemeClr val="tx1"/>
            </a:solidFill>
          </a:ln>
        </p:spPr>
        <p:txBody>
          <a:bodyPr wrap="square" rtlCol="0">
            <a:spAutoFit/>
          </a:bodyPr>
          <a:lstStyle/>
          <a:p>
            <a:r>
              <a:rPr lang="bn-IN" sz="3200" dirty="0">
                <a:latin typeface="NikoshBAN" pitchFamily="2" charset="0"/>
                <a:cs typeface="NikoshBAN" pitchFamily="2" charset="0"/>
              </a:rPr>
              <a:t>বৃত্তের ব্যাসার্ধ = </a:t>
            </a:r>
            <a:r>
              <a:rPr lang="en-US" sz="3200" dirty="0">
                <a:latin typeface="Times New Roman" pitchFamily="18" charset="0"/>
                <a:cs typeface="NikoshBAN" pitchFamily="2" charset="0"/>
              </a:rPr>
              <a:t>r</a:t>
            </a:r>
            <a:endParaRPr lang="en-US" sz="3200" dirty="0">
              <a:latin typeface="NikoshBAN" pitchFamily="2" charset="0"/>
              <a:cs typeface="NikoshBAN" pitchFamily="2" charset="0"/>
            </a:endParaRPr>
          </a:p>
        </p:txBody>
      </p:sp>
      <p:sp>
        <p:nvSpPr>
          <p:cNvPr id="31" name="TextBox 30"/>
          <p:cNvSpPr txBox="1"/>
          <p:nvPr/>
        </p:nvSpPr>
        <p:spPr>
          <a:xfrm>
            <a:off x="2115458" y="5877580"/>
            <a:ext cx="8095343" cy="523220"/>
          </a:xfrm>
          <a:prstGeom prst="rect">
            <a:avLst/>
          </a:prstGeom>
          <a:solidFill>
            <a:schemeClr val="accent6">
              <a:lumMod val="20000"/>
              <a:lumOff val="80000"/>
            </a:schemeClr>
          </a:solidFill>
          <a:ln>
            <a:solidFill>
              <a:schemeClr val="tx1"/>
            </a:solidFill>
          </a:ln>
        </p:spPr>
        <p:txBody>
          <a:bodyPr wrap="square" rtlCol="0">
            <a:spAutoFit/>
          </a:bodyPr>
          <a:lstStyle/>
          <a:p>
            <a:r>
              <a:rPr lang="bn-IN" sz="2800" dirty="0">
                <a:latin typeface="NikoshBAN" pitchFamily="2" charset="0"/>
                <a:cs typeface="NikoshBAN" pitchFamily="2" charset="0"/>
              </a:rPr>
              <a:t>বৃত্তক্ষেত্রের ক্ষেত্রফল = পরিধির অর্ধেক </a:t>
            </a:r>
            <a:r>
              <a:rPr lang="en-US" sz="2800" b="1" dirty="0">
                <a:latin typeface="NikoshBAN" pitchFamily="2" charset="0"/>
                <a:cs typeface="NikoshBAN" pitchFamily="2" charset="0"/>
                <a:sym typeface="Symbol"/>
              </a:rPr>
              <a:t></a:t>
            </a:r>
            <a:r>
              <a:rPr lang="bn-IN" sz="2800" dirty="0">
                <a:latin typeface="NikoshBAN" pitchFamily="2" charset="0"/>
                <a:cs typeface="NikoshBAN" pitchFamily="2" charset="0"/>
                <a:sym typeface="Symbol"/>
              </a:rPr>
              <a:t> ব্যাসার্ধ</a:t>
            </a:r>
            <a:r>
              <a:rPr lang="en-US" sz="2800" dirty="0">
                <a:latin typeface="NikoshBAN" pitchFamily="2" charset="0"/>
                <a:cs typeface="NikoshBAN" pitchFamily="2" charset="0"/>
              </a:rPr>
              <a:t> =</a:t>
            </a:r>
            <a:r>
              <a:rPr lang="en-US" sz="2800" dirty="0">
                <a:latin typeface="NikoshBAN" pitchFamily="2" charset="0"/>
                <a:cs typeface="NikoshBAN" pitchFamily="2" charset="0"/>
                <a:sym typeface="Symbol"/>
              </a:rPr>
              <a:t></a:t>
            </a:r>
            <a:r>
              <a:rPr lang="en-US" sz="2800" dirty="0">
                <a:latin typeface="Times New Roman" pitchFamily="18" charset="0"/>
                <a:cs typeface="NikoshBAN" pitchFamily="2" charset="0"/>
              </a:rPr>
              <a:t>r</a:t>
            </a:r>
            <a:r>
              <a:rPr lang="bn-IN" sz="2800" dirty="0">
                <a:latin typeface="Times New Roman" pitchFamily="18" charset="0"/>
                <a:cs typeface="NikoshBAN" pitchFamily="2" charset="0"/>
              </a:rPr>
              <a:t> </a:t>
            </a:r>
            <a:r>
              <a:rPr lang="en-US" sz="2800" b="1" dirty="0">
                <a:latin typeface="Times New Roman" pitchFamily="18" charset="0"/>
                <a:cs typeface="NikoshBAN" pitchFamily="2" charset="0"/>
                <a:sym typeface="Symbol"/>
              </a:rPr>
              <a:t></a:t>
            </a:r>
            <a:r>
              <a:rPr lang="bn-IN" sz="2800" dirty="0">
                <a:latin typeface="Times New Roman" pitchFamily="18" charset="0"/>
                <a:cs typeface="NikoshBAN" pitchFamily="2" charset="0"/>
                <a:sym typeface="Symbol"/>
              </a:rPr>
              <a:t> </a:t>
            </a:r>
            <a:r>
              <a:rPr lang="en-US" sz="2800" dirty="0">
                <a:latin typeface="Times New Roman" pitchFamily="18" charset="0"/>
                <a:cs typeface="Times New Roman" pitchFamily="18" charset="0"/>
                <a:sym typeface="Symbol"/>
              </a:rPr>
              <a:t>r = r</a:t>
            </a:r>
            <a:r>
              <a:rPr lang="en-US" sz="2800" baseline="30000" dirty="0">
                <a:latin typeface="Times New Roman" pitchFamily="18" charset="0"/>
                <a:cs typeface="Times New Roman" pitchFamily="18" charset="0"/>
                <a:sym typeface="Symbol"/>
              </a:rPr>
              <a:t>2</a:t>
            </a:r>
            <a:endParaRPr lang="en-US" sz="2800" dirty="0">
              <a:latin typeface="NikoshBAN" pitchFamily="2" charset="0"/>
              <a:cs typeface="NikoshBAN" pitchFamily="2" charset="0"/>
            </a:endParaRPr>
          </a:p>
        </p:txBody>
      </p:sp>
      <p:sp>
        <p:nvSpPr>
          <p:cNvPr id="32" name="TextBox 31"/>
          <p:cNvSpPr txBox="1"/>
          <p:nvPr/>
        </p:nvSpPr>
        <p:spPr>
          <a:xfrm>
            <a:off x="7924801" y="304800"/>
            <a:ext cx="502061" cy="523220"/>
          </a:xfrm>
          <a:prstGeom prst="rect">
            <a:avLst/>
          </a:prstGeom>
          <a:noFill/>
        </p:spPr>
        <p:txBody>
          <a:bodyPr wrap="none" rtlCol="0">
            <a:spAutoFit/>
          </a:bodyPr>
          <a:lstStyle/>
          <a:p>
            <a:r>
              <a:rPr lang="en-US" sz="2800" dirty="0">
                <a:latin typeface="Times New Roman" pitchFamily="18" charset="0"/>
                <a:cs typeface="Times New Roman" pitchFamily="18" charset="0"/>
                <a:sym typeface="Symbol"/>
              </a:rPr>
              <a:t>r</a:t>
            </a:r>
            <a:endParaRPr lang="en-US" sz="2800" dirty="0">
              <a:latin typeface="Times New Roman" pitchFamily="18" charset="0"/>
              <a:cs typeface="Times New Roman" pitchFamily="18" charset="0"/>
            </a:endParaRPr>
          </a:p>
        </p:txBody>
      </p:sp>
      <p:sp>
        <p:nvSpPr>
          <p:cNvPr id="33" name="TextBox 32"/>
          <p:cNvSpPr txBox="1"/>
          <p:nvPr/>
        </p:nvSpPr>
        <p:spPr>
          <a:xfrm>
            <a:off x="2936525" y="752640"/>
            <a:ext cx="412292" cy="707886"/>
          </a:xfrm>
          <a:prstGeom prst="rect">
            <a:avLst/>
          </a:prstGeom>
          <a:noFill/>
        </p:spPr>
        <p:txBody>
          <a:bodyPr wrap="none" rtlCol="0">
            <a:spAutoFit/>
          </a:bodyPr>
          <a:lstStyle/>
          <a:p>
            <a:r>
              <a:rPr lang="en-US" sz="4000" b="1" dirty="0">
                <a:solidFill>
                  <a:srgbClr val="FFFF00"/>
                </a:solidFill>
                <a:latin typeface="Times New Roman" pitchFamily="18" charset="0"/>
                <a:cs typeface="Times New Roman" pitchFamily="18" charset="0"/>
                <a:sym typeface="Symbol"/>
              </a:rPr>
              <a:t>r</a:t>
            </a:r>
            <a:endParaRPr lang="en-US" sz="4000" b="1" dirty="0">
              <a:solidFill>
                <a:srgbClr val="FFFF00"/>
              </a:solidFill>
              <a:latin typeface="Times New Roman" pitchFamily="18" charset="0"/>
              <a:cs typeface="Times New Roman" pitchFamily="18" charset="0"/>
            </a:endParaRPr>
          </a:p>
        </p:txBody>
      </p:sp>
      <p:sp>
        <p:nvSpPr>
          <p:cNvPr id="34" name="Equal 33"/>
          <p:cNvSpPr/>
          <p:nvPr/>
        </p:nvSpPr>
        <p:spPr>
          <a:xfrm>
            <a:off x="4637314" y="1178377"/>
            <a:ext cx="914400" cy="914400"/>
          </a:xfrm>
          <a:prstGeom prst="mathEqual">
            <a:avLst>
              <a:gd name="adj1" fmla="val 4473"/>
              <a:gd name="adj2" fmla="val 14141"/>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3508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00121 -0.00555 L -0.23924 -0.05555 " pathEditMode="relative" rAng="0" ptsTypes="AA">
                                      <p:cBhvr>
                                        <p:cTn id="20" dur="2000" fill="hold"/>
                                        <p:tgtEl>
                                          <p:spTgt spid="8"/>
                                        </p:tgtEl>
                                        <p:attrNameLst>
                                          <p:attrName>ppt_x</p:attrName>
                                          <p:attrName>ppt_y</p:attrName>
                                        </p:attrNameLst>
                                      </p:cBhvr>
                                      <p:rCtr x="-12031" y="-250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3000" fill="hold"/>
                                        <p:tgtEl>
                                          <p:spTgt spid="22"/>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20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20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2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3" grpId="0"/>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726</Words>
  <Application>Microsoft Office PowerPoint</Application>
  <PresentationFormat>Widescreen</PresentationFormat>
  <Paragraphs>126</Paragraphs>
  <Slides>18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Cambria Math</vt:lpstr>
      <vt:lpstr>NikoshBAN</vt:lpstr>
      <vt:lpstr>Symbol</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Mahbub Rashid</dc:creator>
  <cp:lastModifiedBy>Md. Mahbub Rashid</cp:lastModifiedBy>
  <cp:revision>9</cp:revision>
  <dcterms:created xsi:type="dcterms:W3CDTF">2020-09-20T14:58:21Z</dcterms:created>
  <dcterms:modified xsi:type="dcterms:W3CDTF">2020-09-20T16:34:31Z</dcterms:modified>
</cp:coreProperties>
</file>