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28" y="-10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46AC0-1D7D-4B8A-9CAF-CCAF6D1C7B1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2D96B-C112-4B3C-A9A8-D0159551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2D96B-C112-4B3C-A9A8-D01595518B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8"/>
            <a:ext cx="10337562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7"/>
            <a:ext cx="1094565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1600201"/>
            <a:ext cx="10945654" cy="45259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41"/>
            <a:ext cx="2736414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6" y="274641"/>
            <a:ext cx="800654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6588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7"/>
            <a:ext cx="1094565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600201"/>
            <a:ext cx="10945654" cy="45259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2"/>
            <a:ext cx="10337562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5"/>
            <a:ext cx="10337562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7"/>
            <a:ext cx="1094565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7"/>
            <a:ext cx="1094565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6" y="1535114"/>
            <a:ext cx="5373591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6" y="2174877"/>
            <a:ext cx="5373591" cy="39512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50" y="1535114"/>
            <a:ext cx="5375701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50" y="2174877"/>
            <a:ext cx="5375701" cy="39512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7"/>
            <a:ext cx="1094565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7" y="273050"/>
            <a:ext cx="400116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5" y="273053"/>
            <a:ext cx="679880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7" y="1435103"/>
            <a:ext cx="400116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9" y="4800601"/>
            <a:ext cx="729710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9" y="612775"/>
            <a:ext cx="729710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9" y="5367339"/>
            <a:ext cx="7297103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8092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55295" y="6356352"/>
            <a:ext cx="385124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15984" y="6356352"/>
            <a:ext cx="2837762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1368" y="82063"/>
            <a:ext cx="11929127" cy="6699737"/>
          </a:xfrm>
          <a:prstGeom prst="rect">
            <a:avLst/>
          </a:prstGeom>
          <a:noFill/>
          <a:ln w="190500" cap="rnd">
            <a:solidFill>
              <a:srgbClr val="DAF53B"/>
            </a:solidFill>
            <a:rou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A2687"/>
              </a:solidFill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04046" y="228600"/>
            <a:ext cx="11553746" cy="6400800"/>
          </a:xfrm>
          <a:prstGeom prst="rect">
            <a:avLst/>
          </a:prstGeom>
          <a:noFill/>
          <a:ln w="209550" cap="sq" cmpd="sng">
            <a:solidFill>
              <a:srgbClr val="FF0000">
                <a:alpha val="73000"/>
              </a:srgbClr>
            </a:solidFill>
            <a:miter lim="800000"/>
          </a:ln>
          <a:effectLst>
            <a:innerShdw blurRad="114300">
              <a:prstClr val="black"/>
            </a:innerShdw>
            <a:reflection blurRad="330200" stA="0" endPos="55000" dist="444500" dir="5400000" sy="-100000" algn="bl" rotWithShape="0"/>
          </a:effectLst>
          <a:scene3d>
            <a:camera prst="obliqueTopLeft"/>
            <a:lightRig rig="threePt" dir="t"/>
          </a:scene3d>
          <a:sp3d z="82550" contourW="12700">
            <a:bevelT w="165100" prst="coolSlant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0407" y="304800"/>
            <a:ext cx="11336041" cy="6248400"/>
          </a:xfrm>
          <a:prstGeom prst="rect">
            <a:avLst/>
          </a:prstGeom>
          <a:noFill/>
          <a:ln w="152400" cap="rnd">
            <a:solidFill>
              <a:srgbClr val="00CC00"/>
            </a:solidFill>
            <a:rou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3519" y="533401"/>
            <a:ext cx="4038600" cy="13805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InflateTop">
              <a:avLst/>
            </a:prstTxWarp>
            <a:spAutoFit/>
          </a:bodyPr>
          <a:lstStyle/>
          <a:p>
            <a:pPr algn="ctr"/>
            <a:r>
              <a:rPr lang="bn-IN" sz="5400" b="1" u="sng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523" y="381000"/>
            <a:ext cx="2795227" cy="646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prstTxWarp prst="textPlain">
              <a:avLst>
                <a:gd name="adj" fmla="val 46307"/>
              </a:avLst>
            </a:prstTxWarp>
            <a:spAutoFit/>
          </a:bodyPr>
          <a:lstStyle/>
          <a:p>
            <a:pPr lvl="0" algn="ctr"/>
            <a:r>
              <a:rPr lang="bn-BD" sz="3600" b="1" u="sng" dirty="0" smtClean="0">
                <a:solidFill>
                  <a:srgbClr val="0052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3600" u="sng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u="sng" dirty="0" smtClean="0">
                <a:solidFill>
                  <a:srgbClr val="0052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3600" u="sng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9319" y="420469"/>
            <a:ext cx="2819400" cy="646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prstTxWarp prst="textPlain">
              <a:avLst>
                <a:gd name="adj" fmla="val 46861"/>
              </a:avLst>
            </a:prstTxWarp>
            <a:spAutoFit/>
          </a:bodyPr>
          <a:lstStyle/>
          <a:p>
            <a:pPr algn="ctr"/>
            <a:r>
              <a:rPr lang="bn-BD" sz="3600" u="sng" dirty="0" smtClean="0">
                <a:solidFill>
                  <a:srgbClr val="0052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3600" u="sng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u="sng" dirty="0" smtClean="0">
                <a:solidFill>
                  <a:srgbClr val="0052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pic>
        <p:nvPicPr>
          <p:cNvPr id="5" name="Picture 4" descr="D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19" y="1066800"/>
            <a:ext cx="2323266" cy="274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18323" y="3749458"/>
            <a:ext cx="51040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পলাশ কুমার ঘোষ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নং-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০৯২২৪৭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প্রভাষক (অর্থনীতি)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সরকারি শহীদ সিরাজুদ্দীন হোসেন কলেজ,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খাজুরা, বাঘারপাড়া, যশোর।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মোবাইলঃ ০১৯২০-৩৯৩২৫২ </a:t>
            </a:r>
            <a:endParaRPr lang="bn-IN" sz="2800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800" dirty="0" smtClean="0"/>
              <a:t>palashg489@gmail.com</a:t>
            </a: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0319" y="1219200"/>
            <a:ext cx="1905000" cy="2743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690523" y="3886200"/>
            <a:ext cx="49366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	: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অর্থনীতি প্রথম পত্র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	: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একাদশ-দ্বাদশ 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: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দ্বিতীয়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	: ৪৫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	: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6/0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/2020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119" y="1066803"/>
            <a:ext cx="8153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72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আলোচ্য বিষয়-  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6519" y="2971800"/>
            <a:ext cx="9677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ভোক্তা ও উৎপাদকের আচরণ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অধ্যায়ের জ্ঞানমূলক প্রশ্নঃ 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771" y="1447801"/>
            <a:ext cx="1092609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০২। মোট উপযোগ কাকে বলে?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কোনো দ্রব্যের বিভিন্ন একক থেকে প্রাপ্ত উপযোগের সমষ্টিকে মোট উপযোগ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563" y="457201"/>
            <a:ext cx="109728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০১। উপযোগ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কোনো দ্রব্যের অভাব পূরণের ক্ষমতাকে উপযোগ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519" y="2406446"/>
            <a:ext cx="1091134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০৩। প্রান্তিক উপযোগ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কোনো দ্রব্যের অতিরিক্ত এক একক ভোগের ফলে অতিরিক্ত যে উপযোগ পাওয়া যায় তাকে প্রান্তিক উপযোগ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519" y="3733803"/>
            <a:ext cx="10896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০৪। চাহিদা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একটি নির্দিষ্ট সময়ে নির্দষ্ট দামে একজন ক্রেতা একটি দ্রব্যের যতটূকু ক্রয় করতে ইচ্ছুক / প্রস্তুত থাকে তাকে ঐ দ্রব্যের চাহিদা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519" y="5124273"/>
            <a:ext cx="10896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০৫। চাহিদা বিধি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অন্যান্য অবস্থা স্থির রেখে যে বিধির সাহায্যে দাম ও চাহিদার বিপরীতমূখী সম্পর্ক দেখানো হয় তাকে চাহিদা বিধি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519" y="464405"/>
            <a:ext cx="108966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০৬। অপেক্ষক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দুই বা ততোধিক চলকের নির্ভরশীলতার গাণিতিক প্রকাশকে অপেক্ষক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519" y="1447801"/>
            <a:ext cx="1084989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০৭। চাহিদা অপেক্ষক কী?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দাম ও চাহিদার বিপরীতমূখী সম্পর্কের গাণিতিক প্রকাশকে চাহিদা অপেক্ষক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519" y="2445605"/>
            <a:ext cx="108966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০৮। চলক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গাণিতিক ক্রিয়া কালে যে রাশির মান সর্বদা পরিবর্তনশীল তাকে চলক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519" y="3370010"/>
            <a:ext cx="10896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০৯। ধ্রুবক কাকে বলে?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গাণিতিক ক্রিয়া কালে যে রাশির মান সর্বদা অপরিবর্তিত থাকে তাকে ধ্রুবক বলে।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519" y="4343403"/>
            <a:ext cx="10896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১০। রেখার ঢাল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স্বাধীন চলকের পরিবর্তনের ফলে অধীন চলকের পরিবর্তন যদি রেখার মাধ্যমে প্রদর্শন করা হয় তখন তাকে রেখার ঢাল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519" y="5638800"/>
            <a:ext cx="108966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১১। চাহিদার সংকোচন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অন্যান্য অবস্থা স্থির থেকে দাম বাড়লে চাহিদা কমে, একে চাহিদার সংকোচন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4519" y="435086"/>
            <a:ext cx="108966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১২। চাহিদার হ্রাস-বৃদ্ধি কাকে বলে?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দাম স্থির থেকে অন্যান্য অবস্থার পরিবর্তনের ফলে চাহিদার যে পরিবর্তন হয় তাকে চাহিদার হ্রাস-বৃদ্ধি বলে।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519" y="1371603"/>
            <a:ext cx="10896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১৩। পরিবর্তক দ্রব্য কাকে বলে?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যখন দুটি দ্রব্যের একটির দাম বাড়লে অপরটির চাহিদা বাড়ে এবং একটির দাম কমলে অপরটির চাহিদা কমে তবে দ্রব্য দুটিকে পরস্পরের পরিবর্তক দ্রব্য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519" y="2743203"/>
            <a:ext cx="10896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১৪। পরিপূরক দ্রব্য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যখন দুটি দ্রব্যের একটির ব্যবহারের সাথে সাথে অপরটির ব্যবহারের প্রয়োজনীয়তা দেখা দেয় তখন দ্রব্যদুটিকে পরস্পরের পরিপূরক দ্রব্য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519" y="4114801"/>
            <a:ext cx="10896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১৫। স্থিতিস্থাপক চাহিদা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দামের সামান্য পরিবর্তনের ফলে যদি চাহিদার ব্যাপক পরিবর্তন হয় তবে তাকে স্থিতিস্থাপক চাহিদা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519" y="5181603"/>
            <a:ext cx="108966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১৬। চাহিদার দাম স্থিতিস্থাপকতা কী?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অন্যান্য অবস্থা স্থির থেকে দামের আপেক্ষিক পরিবর্তনের ফলে চাহিদার যে পরিবর্তন হয় তাকে চাহিদার দাম স্থিতিস্থাপকতা বলে</a:t>
            </a:r>
            <a:r>
              <a:rPr lang="hi-IN" sz="24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319" y="381003"/>
            <a:ext cx="11049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১৭। আয় স্থিতিস্থাপকতা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অন্যান্য অবস্থা স্থির থেকে আয়ের আপেক্ষিক পরিবর্তনের ফলে চাহিদার যে আপেক্ষিক পরিবর্তন হয় এ দুয়ের অনুপাতকে চাহিদার আয় স্থিতিস্থাপকতা বলে।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319" y="1676401"/>
            <a:ext cx="11049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১৮। অস্থিতিস্থাপক চাহিদা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দামের ব্যাপক পরিবর্তনের ফলে যদি চাহিদার সামান্য পরিবর্তন হয় তবে তাকে  অস্থিতিস্থাপক চাহিদা বলে।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319" y="2590803"/>
            <a:ext cx="11049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১৯। যোগান বিধি কী?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অন্যান্য অবস্থা অপরিবর্তিত থেকে দাম বাড়লে যোগান বাড়ে এবং দাম কমলে যোগান কমে। দাম ও যোগানের এ সমমূখী সম্পর্ক যে বিধির সাহায্যে দেখানো হয় তাকে যোগান বিধি বলে।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319" y="3886201"/>
            <a:ext cx="11049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২০। কোন রেখার ঢাল ধনাত্নক?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যোগান রেখার ঢাল ধনাত্নক।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319" y="4800601"/>
            <a:ext cx="110490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২১। চাহিদা ও যোগানের প্রধান নির্ধারকের নাম লেখ।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উত্তরঃ চাহিদা ও যোগানের প্রধান নির্ধারক হলো দাম।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319" y="5715000"/>
            <a:ext cx="11049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২২। বাজার ভারসাম্য কী? </a:t>
            </a:r>
            <a:endParaRPr lang="en-US" sz="2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 প্রতিযোগিতা মূলক বাজারে চাহিদা ও যোগানের সমতাকে বাজার ভারসাম্য বলে। </a:t>
            </a:r>
            <a:endParaRPr lang="en-US" sz="2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71" y="398209"/>
            <a:ext cx="11154696" cy="60075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319" y="381000"/>
            <a:ext cx="11125200" cy="586740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>
                <a:gd name="adj" fmla="val 21766"/>
              </a:avLst>
            </a:prstTxWarp>
            <a:spAutoFit/>
          </a:bodyPr>
          <a:lstStyle/>
          <a:p>
            <a:pPr algn="just"/>
            <a:r>
              <a:rPr lang="bn-BD" sz="33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333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33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333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333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86</TotalTime>
  <Words>547</Words>
  <Application>Microsoft Office PowerPoint</Application>
  <PresentationFormat>Custom</PresentationFormat>
  <Paragraphs>63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Theme2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Palash</dc:creator>
  <cp:lastModifiedBy>Palash</cp:lastModifiedBy>
  <cp:revision>22</cp:revision>
  <dcterms:created xsi:type="dcterms:W3CDTF">2020-08-23T16:41:56Z</dcterms:created>
  <dcterms:modified xsi:type="dcterms:W3CDTF">2020-09-21T14:30:12Z</dcterms:modified>
</cp:coreProperties>
</file>