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sldIdLst>
    <p:sldId id="256" r:id="rId2"/>
    <p:sldId id="257" r:id="rId3"/>
    <p:sldId id="258" r:id="rId4"/>
    <p:sldId id="259" r:id="rId5"/>
    <p:sldId id="268" r:id="rId6"/>
    <p:sldId id="266" r:id="rId7"/>
    <p:sldId id="271" r:id="rId8"/>
    <p:sldId id="270" r:id="rId9"/>
    <p:sldId id="260" r:id="rId10"/>
    <p:sldId id="263" r:id="rId11"/>
    <p:sldId id="264" r:id="rId12"/>
    <p:sldId id="265" r:id="rId13"/>
    <p:sldId id="261" r:id="rId14"/>
    <p:sldId id="273" r:id="rId15"/>
    <p:sldId id="274" r:id="rId16"/>
    <p:sldId id="262" r:id="rId17"/>
    <p:sldId id="267"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E1A9A864-FC88-4651-B384-56E7441B5556}" type="datetimeFigureOut">
              <a:rPr lang="en-US" smtClean="0"/>
              <a:t>9/21/2020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E0DA151-8889-4D8E-B192-70CDD0B199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A9A864-FC88-4651-B384-56E7441B5556}"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DA151-8889-4D8E-B192-70CDD0B199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A9A864-FC88-4651-B384-56E7441B5556}"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0DA151-8889-4D8E-B192-70CDD0B199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E1A9A864-FC88-4651-B384-56E7441B5556}" type="datetimeFigureOut">
              <a:rPr lang="en-US" smtClean="0"/>
              <a:t>9/21/2020</a:t>
            </a:fld>
            <a:endParaRPr lang="en-US"/>
          </a:p>
        </p:txBody>
      </p:sp>
      <p:sp>
        <p:nvSpPr>
          <p:cNvPr id="9" name="Slide Number Placeholder 8"/>
          <p:cNvSpPr>
            <a:spLocks noGrp="1"/>
          </p:cNvSpPr>
          <p:nvPr>
            <p:ph type="sldNum" sz="quarter" idx="15"/>
          </p:nvPr>
        </p:nvSpPr>
        <p:spPr/>
        <p:txBody>
          <a:bodyPr rtlCol="0"/>
          <a:lstStyle/>
          <a:p>
            <a:fld id="{0E0DA151-8889-4D8E-B192-70CDD0B19983}"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1A9A864-FC88-4651-B384-56E7441B5556}" type="datetimeFigureOut">
              <a:rPr lang="en-US" smtClean="0"/>
              <a:t>9/21/2020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E0DA151-8889-4D8E-B192-70CDD0B1998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1A9A864-FC88-4651-B384-56E7441B5556}"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0DA151-8889-4D8E-B192-70CDD0B19983}"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1A9A864-FC88-4651-B384-56E7441B5556}" type="datetimeFigureOut">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0DA151-8889-4D8E-B192-70CDD0B19983}"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E1A9A864-FC88-4651-B384-56E7441B5556}" type="datetimeFigureOut">
              <a:rPr lang="en-US" smtClean="0"/>
              <a:t>9/21/2020</a:t>
            </a:fld>
            <a:endParaRPr lang="en-US"/>
          </a:p>
        </p:txBody>
      </p:sp>
      <p:sp>
        <p:nvSpPr>
          <p:cNvPr id="7" name="Slide Number Placeholder 6"/>
          <p:cNvSpPr>
            <a:spLocks noGrp="1"/>
          </p:cNvSpPr>
          <p:nvPr>
            <p:ph type="sldNum" sz="quarter" idx="11"/>
          </p:nvPr>
        </p:nvSpPr>
        <p:spPr/>
        <p:txBody>
          <a:bodyPr rtlCol="0"/>
          <a:lstStyle/>
          <a:p>
            <a:fld id="{0E0DA151-8889-4D8E-B192-70CDD0B19983}"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671930-706A-44B5-BC97-71848AABB48F}"/>
              </a:ext>
            </a:extLst>
          </p:cNvPr>
          <p:cNvSpPr/>
          <p:nvPr userDrawn="1"/>
        </p:nvSpPr>
        <p:spPr>
          <a:xfrm>
            <a:off x="0" y="6553200"/>
            <a:ext cx="8915400" cy="30480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solidFill>
                  <a:srgbClr val="002060"/>
                </a:solidFill>
              </a:rPr>
              <a:t>Abul Hashem Md. </a:t>
            </a:r>
            <a:r>
              <a:rPr lang="en-US" sz="1200" dirty="0" err="1">
                <a:solidFill>
                  <a:srgbClr val="002060"/>
                </a:solidFill>
              </a:rPr>
              <a:t>Nuruddin</a:t>
            </a:r>
            <a:r>
              <a:rPr lang="en-US" sz="1200" dirty="0">
                <a:solidFill>
                  <a:srgbClr val="002060"/>
                </a:solidFill>
              </a:rPr>
              <a:t>, Asst. Teacher (ICT), </a:t>
            </a:r>
            <a:r>
              <a:rPr lang="en-US" sz="1200" dirty="0" err="1">
                <a:solidFill>
                  <a:srgbClr val="002060"/>
                </a:solidFill>
              </a:rPr>
              <a:t>Dudmuka</a:t>
            </a:r>
            <a:r>
              <a:rPr lang="en-US" sz="1200" dirty="0">
                <a:solidFill>
                  <a:srgbClr val="002060"/>
                </a:solidFill>
              </a:rPr>
              <a:t> High School, </a:t>
            </a:r>
            <a:r>
              <a:rPr lang="en-US" sz="1200" dirty="0" err="1">
                <a:solidFill>
                  <a:srgbClr val="002060"/>
                </a:solidFill>
              </a:rPr>
              <a:t>Feni</a:t>
            </a:r>
            <a:r>
              <a:rPr lang="en-US" sz="1200" dirty="0">
                <a:solidFill>
                  <a:srgbClr val="002060"/>
                </a:solidFill>
              </a:rPr>
              <a:t>, e-mail hashem.akt@gmail.com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E1A9A864-FC88-4651-B384-56E7441B5556}" type="datetimeFigureOut">
              <a:rPr lang="en-US" smtClean="0"/>
              <a:t>9/21/2020</a:t>
            </a:fld>
            <a:endParaRPr lang="en-US"/>
          </a:p>
        </p:txBody>
      </p:sp>
      <p:sp>
        <p:nvSpPr>
          <p:cNvPr id="22" name="Slide Number Placeholder 21"/>
          <p:cNvSpPr>
            <a:spLocks noGrp="1"/>
          </p:cNvSpPr>
          <p:nvPr>
            <p:ph type="sldNum" sz="quarter" idx="15"/>
          </p:nvPr>
        </p:nvSpPr>
        <p:spPr/>
        <p:txBody>
          <a:bodyPr rtlCol="0"/>
          <a:lstStyle/>
          <a:p>
            <a:fld id="{0E0DA151-8889-4D8E-B192-70CDD0B19983}"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1A9A864-FC88-4651-B384-56E7441B5556}" type="datetimeFigureOut">
              <a:rPr lang="en-US" smtClean="0"/>
              <a:t>9/21/2020</a:t>
            </a:fld>
            <a:endParaRPr lang="en-US"/>
          </a:p>
        </p:txBody>
      </p:sp>
      <p:sp>
        <p:nvSpPr>
          <p:cNvPr id="18" name="Slide Number Placeholder 17"/>
          <p:cNvSpPr>
            <a:spLocks noGrp="1"/>
          </p:cNvSpPr>
          <p:nvPr>
            <p:ph type="sldNum" sz="quarter" idx="11"/>
          </p:nvPr>
        </p:nvSpPr>
        <p:spPr/>
        <p:txBody>
          <a:bodyPr rtlCol="0"/>
          <a:lstStyle/>
          <a:p>
            <a:fld id="{0E0DA151-8889-4D8E-B192-70CDD0B19983}"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1A9A864-FC88-4651-B384-56E7441B5556}" type="datetimeFigureOut">
              <a:rPr lang="en-US" smtClean="0"/>
              <a:t>9/21/2020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E0DA151-8889-4D8E-B192-70CDD0B199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0600" y="2001977"/>
            <a:ext cx="3886200" cy="3581400"/>
          </a:xfrm>
          <a:prstGeom prst="rect">
            <a:avLst/>
          </a:prstGeom>
          <a:noFill/>
          <a:ln w="76200"/>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4464" y="1977736"/>
            <a:ext cx="3886200" cy="3581400"/>
          </a:xfrm>
          <a:prstGeom prst="rect">
            <a:avLst/>
          </a:prstGeom>
          <a:noFill/>
          <a:ln w="76200"/>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414586"/>
            <a:ext cx="2456798" cy="26146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602" y="2414586"/>
            <a:ext cx="2456798" cy="2614614"/>
          </a:xfrm>
          <a:prstGeom prst="rect">
            <a:avLst/>
          </a:prstGeom>
        </p:spPr>
      </p:pic>
      <p:sp>
        <p:nvSpPr>
          <p:cNvPr id="2" name="TextBox 1"/>
          <p:cNvSpPr txBox="1"/>
          <p:nvPr/>
        </p:nvSpPr>
        <p:spPr>
          <a:xfrm>
            <a:off x="1905000" y="457200"/>
            <a:ext cx="5715000" cy="1015663"/>
          </a:xfrm>
          <a:prstGeom prst="rect">
            <a:avLst/>
          </a:prstGeom>
          <a:noFill/>
        </p:spPr>
        <p:txBody>
          <a:bodyPr wrap="square" rtlCol="0">
            <a:spAutoFit/>
          </a:bodyPr>
          <a:lstStyle/>
          <a:p>
            <a:pPr algn="ctr"/>
            <a:r>
              <a:rPr lang="en-US" sz="6000" b="1" dirty="0">
                <a:solidFill>
                  <a:srgbClr val="FF0000"/>
                </a:solidFill>
                <a:latin typeface="Times New Roman" pitchFamily="18" charset="0"/>
                <a:cs typeface="Times New Roman" pitchFamily="18" charset="0"/>
              </a:rPr>
              <a:t>WEL COME</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413373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ppt_w</p:attrName>
                                        </p:attrNameLst>
                                      </p:cBhvr>
                                      <p:tavLst>
                                        <p:tav tm="0" fmla="#ppt_w*sin(2.5*pi*$)">
                                          <p:val>
                                            <p:fltVal val="0"/>
                                          </p:val>
                                        </p:tav>
                                        <p:tav tm="100000">
                                          <p:val>
                                            <p:fltVal val="1"/>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anim calcmode="lin" valueType="num">
                                      <p:cBhvr>
                                        <p:cTn id="32" dur="2000" fill="hold"/>
                                        <p:tgtEl>
                                          <p:spTgt spid="4"/>
                                        </p:tgtEl>
                                        <p:attrNameLst>
                                          <p:attrName>ppt_w</p:attrName>
                                        </p:attrNameLst>
                                      </p:cBhvr>
                                      <p:tavLst>
                                        <p:tav tm="0" fmla="#ppt_w*sin(2.5*pi*$)">
                                          <p:val>
                                            <p:fltVal val="0"/>
                                          </p:val>
                                        </p:tav>
                                        <p:tav tm="100000">
                                          <p:val>
                                            <p:fltVal val="1"/>
                                          </p:val>
                                        </p:tav>
                                      </p:tavLst>
                                    </p:anim>
                                    <p:anim calcmode="lin" valueType="num">
                                      <p:cBhvr>
                                        <p:cTn id="33" dur="2000" fill="hold"/>
                                        <p:tgtEl>
                                          <p:spTgt spid="4"/>
                                        </p:tgtEl>
                                        <p:attrNameLst>
                                          <p:attrName>ppt_h</p:attrName>
                                        </p:attrNameLst>
                                      </p:cBhvr>
                                      <p:tavLst>
                                        <p:tav tm="0">
                                          <p:val>
                                            <p:strVal val="#ppt_h"/>
                                          </p:val>
                                        </p:tav>
                                        <p:tav tm="100000">
                                          <p:val>
                                            <p:strVal val="#ppt_h"/>
                                          </p:val>
                                        </p:tav>
                                      </p:tavLst>
                                    </p:anim>
                                  </p:childTnLst>
                                </p:cTn>
                              </p:par>
                              <p:par>
                                <p:cTn id="34" presetID="45" presetClass="entr" presetSubtype="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ppt_w</p:attrName>
                                        </p:attrNameLst>
                                      </p:cBhvr>
                                      <p:tavLst>
                                        <p:tav tm="0" fmla="#ppt_w*sin(2.5*pi*$)">
                                          <p:val>
                                            <p:fltVal val="0"/>
                                          </p:val>
                                        </p:tav>
                                        <p:tav tm="100000">
                                          <p:val>
                                            <p:fltVal val="1"/>
                                          </p:val>
                                        </p:tav>
                                      </p:tavLst>
                                    </p:anim>
                                    <p:anim calcmode="lin" valueType="num">
                                      <p:cBhvr>
                                        <p:cTn id="38" dur="2000" fill="hold"/>
                                        <p:tgtEl>
                                          <p:spTgt spid="5"/>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anim calcmode="lin" valueType="num">
                                      <p:cBhvr>
                                        <p:cTn id="42" dur="2000" fill="hold"/>
                                        <p:tgtEl>
                                          <p:spTgt spid="2"/>
                                        </p:tgtEl>
                                        <p:attrNameLst>
                                          <p:attrName>ppt_w</p:attrName>
                                        </p:attrNameLst>
                                      </p:cBhvr>
                                      <p:tavLst>
                                        <p:tav tm="0" fmla="#ppt_w*sin(2.5*pi*$)">
                                          <p:val>
                                            <p:fltVal val="0"/>
                                          </p:val>
                                        </p:tav>
                                        <p:tav tm="100000">
                                          <p:val>
                                            <p:fltVal val="1"/>
                                          </p:val>
                                        </p:tav>
                                      </p:tavLst>
                                    </p:anim>
                                    <p:anim calcmode="lin" valueType="num">
                                      <p:cBhvr>
                                        <p:cTn id="43"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nodeType="clickEffect">
                                  <p:stCondLst>
                                    <p:cond delay="0"/>
                                  </p:stCondLst>
                                  <p:iterate type="lt">
                                    <p:tmPct val="10000"/>
                                  </p:iterate>
                                  <p:childTnLst>
                                    <p:set>
                                      <p:cBhvr>
                                        <p:cTn id="47" dur="1" fill="hold">
                                          <p:stCondLst>
                                            <p:cond delay="0"/>
                                          </p:stCondLst>
                                        </p:cTn>
                                        <p:tgtEl>
                                          <p:spTgt spid="2">
                                            <p:txEl>
                                              <p:pRg st="0" end="0"/>
                                            </p:txEl>
                                          </p:spTgt>
                                        </p:tgtEl>
                                        <p:attrNameLst>
                                          <p:attrName>style.visibility</p:attrName>
                                        </p:attrNameLst>
                                      </p:cBhvr>
                                      <p:to>
                                        <p:strVal val="visible"/>
                                      </p:to>
                                    </p:set>
                                    <p:anim by="(-#ppt_w*2)" calcmode="lin" valueType="num">
                                      <p:cBhvr rctx="PPT">
                                        <p:cTn id="48" dur="500" autoRev="1" fill="hold">
                                          <p:stCondLst>
                                            <p:cond delay="0"/>
                                          </p:stCondLst>
                                        </p:cTn>
                                        <p:tgtEl>
                                          <p:spTgt spid="2">
                                            <p:txEl>
                                              <p:pRg st="0" end="0"/>
                                            </p:txEl>
                                          </p:spTgt>
                                        </p:tgtEl>
                                        <p:attrNameLst>
                                          <p:attrName>ppt_w</p:attrName>
                                        </p:attrNameLst>
                                      </p:cBhvr>
                                    </p:anim>
                                    <p:anim by="(#ppt_w*0.50)" calcmode="lin" valueType="num">
                                      <p:cBhvr>
                                        <p:cTn id="49" dur="500" decel="50000" autoRev="1" fill="hold">
                                          <p:stCondLst>
                                            <p:cond delay="0"/>
                                          </p:stCondLst>
                                        </p:cTn>
                                        <p:tgtEl>
                                          <p:spTgt spid="2">
                                            <p:txEl>
                                              <p:pRg st="0" end="0"/>
                                            </p:txEl>
                                          </p:spTgt>
                                        </p:tgtEl>
                                        <p:attrNameLst>
                                          <p:attrName>ppt_x</p:attrName>
                                        </p:attrNameLst>
                                      </p:cBhvr>
                                    </p:anim>
                                    <p:anim from="(-#ppt_h/2)" to="(#ppt_y)" calcmode="lin" valueType="num">
                                      <p:cBhvr>
                                        <p:cTn id="50" dur="1000" fill="hold">
                                          <p:stCondLst>
                                            <p:cond delay="0"/>
                                          </p:stCondLst>
                                        </p:cTn>
                                        <p:tgtEl>
                                          <p:spTgt spid="2">
                                            <p:txEl>
                                              <p:pRg st="0" end="0"/>
                                            </p:txEl>
                                          </p:spTgt>
                                        </p:tgtEl>
                                        <p:attrNameLst>
                                          <p:attrName>ppt_y</p:attrName>
                                        </p:attrNameLst>
                                      </p:cBhvr>
                                    </p:anim>
                                    <p:animRot by="21600000">
                                      <p:cBhvr>
                                        <p:cTn id="51"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658080" y="685800"/>
            <a:ext cx="2590800" cy="762000"/>
          </a:xfrm>
          <a:prstGeom prst="homePlate">
            <a:avLst/>
          </a:prstGeom>
          <a:solidFill>
            <a:srgbClr val="00B0F0"/>
          </a:solidFill>
          <a:scene3d>
            <a:camera prst="isometricOffAxis1Right"/>
            <a:lightRig rig="balanced" dir="t">
              <a:rot lat="0" lon="0" rev="0"/>
            </a:lightRig>
          </a:scene3d>
          <a:sp3d>
            <a:bevelT w="47625" h="69850"/>
            <a:contourClr>
              <a:schemeClr val="lt1"/>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i="1" dirty="0">
                <a:solidFill>
                  <a:schemeClr val="tx1"/>
                </a:solidFill>
                <a:latin typeface="Times New Roman" pitchFamily="18" charset="0"/>
                <a:cs typeface="Times New Roman" pitchFamily="18" charset="0"/>
              </a:rPr>
              <a:t>Nepal Lies</a:t>
            </a:r>
            <a:endParaRPr lang="en-US" sz="3200" i="1" dirty="0">
              <a:latin typeface="Times New Roman" pitchFamily="18" charset="0"/>
              <a:cs typeface="Times New Roman" pitchFamily="18" charset="0"/>
            </a:endParaRPr>
          </a:p>
        </p:txBody>
      </p:sp>
      <p:sp>
        <p:nvSpPr>
          <p:cNvPr id="7" name="TextBox 6"/>
          <p:cNvSpPr txBox="1"/>
          <p:nvPr/>
        </p:nvSpPr>
        <p:spPr>
          <a:xfrm>
            <a:off x="3248880" y="533400"/>
            <a:ext cx="5181600" cy="954107"/>
          </a:xfrm>
          <a:prstGeom prst="rect">
            <a:avLst/>
          </a:prstGeom>
          <a:solidFill>
            <a:srgbClr val="00B0F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i="1" dirty="0">
                <a:latin typeface="Times New Roman" pitchFamily="18" charset="0"/>
                <a:cs typeface="Times New Roman" pitchFamily="18" charset="0"/>
              </a:rPr>
              <a:t>Nepal lies between India and the Tibetan part of china.</a:t>
            </a:r>
          </a:p>
        </p:txBody>
      </p:sp>
      <p:sp>
        <p:nvSpPr>
          <p:cNvPr id="8" name="Pentagon 7"/>
          <p:cNvSpPr/>
          <p:nvPr/>
        </p:nvSpPr>
        <p:spPr>
          <a:xfrm>
            <a:off x="658080" y="2133600"/>
            <a:ext cx="2590800" cy="762000"/>
          </a:xfrm>
          <a:prstGeom prst="homePlate">
            <a:avLst/>
          </a:prstGeom>
          <a:solidFill>
            <a:srgbClr val="0070C0"/>
          </a:solidFill>
          <a:scene3d>
            <a:camera prst="isometricOffAxis1Right"/>
            <a:lightRig rig="balanced" dir="t">
              <a:rot lat="0" lon="0" rev="0"/>
            </a:lightRig>
          </a:scene3d>
          <a:sp3d>
            <a:bevelT w="47625" h="69850"/>
            <a:contourClr>
              <a:schemeClr val="lt1"/>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i="1" dirty="0">
                <a:solidFill>
                  <a:schemeClr val="tx1"/>
                </a:solidFill>
                <a:latin typeface="Times New Roman" pitchFamily="18" charset="0"/>
                <a:cs typeface="Times New Roman" pitchFamily="18" charset="0"/>
              </a:rPr>
              <a:t>Area</a:t>
            </a:r>
            <a:endParaRPr lang="en-US" sz="3200" i="1" dirty="0">
              <a:latin typeface="Times New Roman" pitchFamily="18" charset="0"/>
              <a:cs typeface="Times New Roman" pitchFamily="18" charset="0"/>
            </a:endParaRPr>
          </a:p>
        </p:txBody>
      </p:sp>
      <p:sp>
        <p:nvSpPr>
          <p:cNvPr id="9" name="TextBox 8"/>
          <p:cNvSpPr txBox="1"/>
          <p:nvPr/>
        </p:nvSpPr>
        <p:spPr>
          <a:xfrm>
            <a:off x="3248880" y="1752600"/>
            <a:ext cx="5181600" cy="954107"/>
          </a:xfrm>
          <a:prstGeom prst="rect">
            <a:avLst/>
          </a:prstGeom>
          <a:solidFill>
            <a:srgbClr val="0070C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i="1" dirty="0">
                <a:latin typeface="Times New Roman" pitchFamily="18" charset="0"/>
                <a:cs typeface="Times New Roman" pitchFamily="18" charset="0"/>
              </a:rPr>
              <a:t>This small country has an area of 147,181 square kilometers.</a:t>
            </a:r>
          </a:p>
        </p:txBody>
      </p:sp>
      <p:sp>
        <p:nvSpPr>
          <p:cNvPr id="12" name="Pentagon 11"/>
          <p:cNvSpPr/>
          <p:nvPr/>
        </p:nvSpPr>
        <p:spPr>
          <a:xfrm>
            <a:off x="658080" y="3581400"/>
            <a:ext cx="2590800" cy="762000"/>
          </a:xfrm>
          <a:prstGeom prst="homePlate">
            <a:avLst/>
          </a:prstGeom>
          <a:solidFill>
            <a:srgbClr val="7030A0"/>
          </a:solidFill>
          <a:scene3d>
            <a:camera prst="isometricOffAxis1Right"/>
            <a:lightRig rig="balanced" dir="t">
              <a:rot lat="0" lon="0" rev="0"/>
            </a:lightRig>
          </a:scene3d>
          <a:sp3d>
            <a:bevelT w="47625" h="69850"/>
            <a:contourClr>
              <a:schemeClr val="lt1"/>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i="1" dirty="0">
                <a:solidFill>
                  <a:schemeClr val="tx1"/>
                </a:solidFill>
                <a:latin typeface="Times New Roman" pitchFamily="18" charset="0"/>
                <a:cs typeface="Times New Roman" pitchFamily="18" charset="0"/>
              </a:rPr>
              <a:t>People</a:t>
            </a:r>
            <a:endParaRPr lang="en-US" sz="3200" i="1" dirty="0">
              <a:latin typeface="Times New Roman" pitchFamily="18" charset="0"/>
              <a:cs typeface="Times New Roman" pitchFamily="18" charset="0"/>
            </a:endParaRPr>
          </a:p>
        </p:txBody>
      </p:sp>
      <p:sp>
        <p:nvSpPr>
          <p:cNvPr id="13" name="TextBox 12"/>
          <p:cNvSpPr txBox="1"/>
          <p:nvPr/>
        </p:nvSpPr>
        <p:spPr>
          <a:xfrm>
            <a:off x="3248880" y="3429000"/>
            <a:ext cx="5181600" cy="954107"/>
          </a:xfrm>
          <a:prstGeom prst="rect">
            <a:avLst/>
          </a:prstGeom>
          <a:solidFill>
            <a:srgbClr val="7030A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i="1" dirty="0">
                <a:latin typeface="Times New Roman" pitchFamily="18" charset="0"/>
                <a:cs typeface="Times New Roman" pitchFamily="18" charset="0"/>
              </a:rPr>
              <a:t>Nepal is home to nearly 29,000,000 people.</a:t>
            </a:r>
          </a:p>
        </p:txBody>
      </p:sp>
      <p:sp>
        <p:nvSpPr>
          <p:cNvPr id="14" name="Pentagon 13"/>
          <p:cNvSpPr/>
          <p:nvPr/>
        </p:nvSpPr>
        <p:spPr>
          <a:xfrm>
            <a:off x="658080" y="4876800"/>
            <a:ext cx="2590800" cy="762000"/>
          </a:xfrm>
          <a:prstGeom prst="homePlate">
            <a:avLst/>
          </a:prstGeom>
          <a:solidFill>
            <a:srgbClr val="FFFF00"/>
          </a:solidFill>
          <a:scene3d>
            <a:camera prst="isometricOffAxis1Right"/>
            <a:lightRig rig="balanced" dir="t">
              <a:rot lat="0" lon="0" rev="0"/>
            </a:lightRig>
          </a:scene3d>
          <a:sp3d>
            <a:bevelT w="47625" h="69850"/>
            <a:contourClr>
              <a:schemeClr val="lt1"/>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i="1" dirty="0">
                <a:solidFill>
                  <a:schemeClr val="tx1"/>
                </a:solidFill>
                <a:latin typeface="Times New Roman" pitchFamily="18" charset="0"/>
                <a:cs typeface="Times New Roman" pitchFamily="18" charset="0"/>
              </a:rPr>
              <a:t>Capital</a:t>
            </a:r>
            <a:endParaRPr lang="en-US" sz="3200" i="1" dirty="0">
              <a:latin typeface="Times New Roman" pitchFamily="18" charset="0"/>
              <a:cs typeface="Times New Roman" pitchFamily="18" charset="0"/>
            </a:endParaRPr>
          </a:p>
        </p:txBody>
      </p:sp>
      <p:sp>
        <p:nvSpPr>
          <p:cNvPr id="15" name="TextBox 14"/>
          <p:cNvSpPr txBox="1"/>
          <p:nvPr/>
        </p:nvSpPr>
        <p:spPr>
          <a:xfrm>
            <a:off x="3248880" y="4724400"/>
            <a:ext cx="5181600" cy="954107"/>
          </a:xfrm>
          <a:prstGeom prst="rect">
            <a:avLst/>
          </a:prstGeom>
          <a:solidFill>
            <a:srgbClr val="FFFF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i="1" dirty="0">
                <a:solidFill>
                  <a:schemeClr val="tx1"/>
                </a:solidFill>
                <a:latin typeface="Times New Roman" pitchFamily="18" charset="0"/>
                <a:cs typeface="Times New Roman" pitchFamily="18" charset="0"/>
              </a:rPr>
              <a:t>Kathmandu, the capital city of Nepal.</a:t>
            </a:r>
          </a:p>
        </p:txBody>
      </p:sp>
    </p:spTree>
    <p:extLst>
      <p:ext uri="{BB962C8B-B14F-4D97-AF65-F5344CB8AC3E}">
        <p14:creationId xmlns:p14="http://schemas.microsoft.com/office/powerpoint/2010/main" val="3528616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644225" y="928295"/>
            <a:ext cx="2590800" cy="762000"/>
          </a:xfrm>
          <a:prstGeom prst="homePlate">
            <a:avLst/>
          </a:prstGeom>
          <a:solidFill>
            <a:schemeClr val="tx2">
              <a:lumMod val="75000"/>
            </a:schemeClr>
          </a:solidFill>
          <a:scene3d>
            <a:camera prst="isometricOffAxis1Right"/>
            <a:lightRig rig="balanced" dir="t">
              <a:rot lat="0" lon="0" rev="0"/>
            </a:lightRig>
          </a:scene3d>
          <a:sp3d>
            <a:bevelT w="47625" h="69850"/>
            <a:contourClr>
              <a:schemeClr val="lt1"/>
            </a:contourClr>
          </a:sp3d>
        </p:spPr>
        <p:style>
          <a:lnRef idx="0">
            <a:schemeClr val="accent2"/>
          </a:lnRef>
          <a:fillRef idx="3">
            <a:schemeClr val="accent2"/>
          </a:fillRef>
          <a:effectRef idx="3">
            <a:schemeClr val="accent2"/>
          </a:effectRef>
          <a:fontRef idx="minor">
            <a:schemeClr val="lt1"/>
          </a:fontRef>
        </p:style>
        <p:txBody>
          <a:bodyPr rtlCol="0" anchor="ctr"/>
          <a:lstStyle/>
          <a:p>
            <a:r>
              <a:rPr lang="en-US" sz="3200" dirty="0">
                <a:solidFill>
                  <a:schemeClr val="bg1"/>
                </a:solidFill>
                <a:latin typeface="Times New Roman" pitchFamily="18" charset="0"/>
                <a:cs typeface="Times New Roman" pitchFamily="18" charset="0"/>
              </a:rPr>
              <a:t>Weather</a:t>
            </a:r>
          </a:p>
        </p:txBody>
      </p:sp>
      <p:sp>
        <p:nvSpPr>
          <p:cNvPr id="3" name="TextBox 2"/>
          <p:cNvSpPr txBox="1"/>
          <p:nvPr/>
        </p:nvSpPr>
        <p:spPr>
          <a:xfrm>
            <a:off x="3235025" y="547295"/>
            <a:ext cx="5181600" cy="3970318"/>
          </a:xfrm>
          <a:prstGeom prst="rect">
            <a:avLst/>
          </a:prstGeom>
          <a:solidFill>
            <a:schemeClr val="tx2">
              <a:lumMod val="75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n-US" sz="2800" dirty="0">
                <a:latin typeface="Times New Roman" pitchFamily="18" charset="0"/>
                <a:cs typeface="Times New Roman" pitchFamily="18" charset="0"/>
              </a:rPr>
              <a:t>Southern Nepal is tropical lowland known as the part of Nepal has not summers and warm winters. Here the Temperatures reach up to 40</a:t>
            </a:r>
            <a:r>
              <a:rPr lang="en-US" sz="2800" baseline="30000" dirty="0">
                <a:latin typeface="Times New Roman" pitchFamily="18" charset="0"/>
                <a:cs typeface="Times New Roman" pitchFamily="18" charset="0"/>
              </a:rPr>
              <a:t>o </a:t>
            </a:r>
            <a:r>
              <a:rPr lang="en-US" sz="2800" dirty="0">
                <a:latin typeface="Times New Roman" pitchFamily="18" charset="0"/>
                <a:cs typeface="Times New Roman" pitchFamily="18" charset="0"/>
              </a:rPr>
              <a:t>C in April and May and monsoon rains drench this region from June to September. This part of Nepal has some of the highest peaks of the world including Everest. </a:t>
            </a:r>
          </a:p>
        </p:txBody>
      </p:sp>
    </p:spTree>
    <p:extLst>
      <p:ext uri="{BB962C8B-B14F-4D97-AF65-F5344CB8AC3E}">
        <p14:creationId xmlns:p14="http://schemas.microsoft.com/office/powerpoint/2010/main" val="3933620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658080" y="685800"/>
            <a:ext cx="2590800" cy="1066800"/>
          </a:xfrm>
          <a:prstGeom prst="homePlate">
            <a:avLst/>
          </a:prstGeom>
          <a:solidFill>
            <a:srgbClr val="00B050"/>
          </a:solidFill>
          <a:scene3d>
            <a:camera prst="isometricOffAxis1Right"/>
            <a:lightRig rig="balanced" dir="t">
              <a:rot lat="0" lon="0" rev="0"/>
            </a:lightRig>
          </a:scene3d>
          <a:sp3d>
            <a:bevelT w="47625" h="69850"/>
            <a:contourClr>
              <a:schemeClr val="lt1"/>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i="1" dirty="0">
                <a:solidFill>
                  <a:schemeClr val="bg1"/>
                </a:solidFill>
                <a:latin typeface="Times New Roman" pitchFamily="18" charset="0"/>
                <a:cs typeface="Times New Roman" pitchFamily="18" charset="0"/>
              </a:rPr>
              <a:t>Castes &amp; Ethnic</a:t>
            </a:r>
          </a:p>
        </p:txBody>
      </p:sp>
      <p:sp>
        <p:nvSpPr>
          <p:cNvPr id="3" name="TextBox 2"/>
          <p:cNvSpPr txBox="1"/>
          <p:nvPr/>
        </p:nvSpPr>
        <p:spPr>
          <a:xfrm>
            <a:off x="3248880" y="533400"/>
            <a:ext cx="5181600" cy="2062103"/>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n-US" sz="3200" i="1" dirty="0">
                <a:latin typeface="Times New Roman" pitchFamily="18" charset="0"/>
                <a:cs typeface="Times New Roman" pitchFamily="18" charset="0"/>
              </a:rPr>
              <a:t>In total, there are 103 castes and ethnic groups living in this small country. Two largest known as </a:t>
            </a:r>
            <a:r>
              <a:rPr lang="en-US" sz="3200" i="1" u="sng" dirty="0" err="1">
                <a:solidFill>
                  <a:srgbClr val="FF0000"/>
                </a:solidFill>
                <a:latin typeface="Times New Roman" pitchFamily="18" charset="0"/>
                <a:cs typeface="Times New Roman" pitchFamily="18" charset="0"/>
              </a:rPr>
              <a:t>Chetri</a:t>
            </a:r>
            <a:r>
              <a:rPr lang="en-US" sz="3200" i="1" dirty="0">
                <a:latin typeface="Times New Roman" pitchFamily="18" charset="0"/>
                <a:cs typeface="Times New Roman" pitchFamily="18" charset="0"/>
              </a:rPr>
              <a:t> and </a:t>
            </a:r>
            <a:r>
              <a:rPr lang="en-US" sz="3200" i="1" u="sng" dirty="0" err="1">
                <a:solidFill>
                  <a:srgbClr val="FF0000"/>
                </a:solidFill>
                <a:latin typeface="Times New Roman" pitchFamily="18" charset="0"/>
                <a:cs typeface="Times New Roman" pitchFamily="18" charset="0"/>
              </a:rPr>
              <a:t>Bahun</a:t>
            </a:r>
            <a:r>
              <a:rPr lang="en-US" sz="3200" i="1" dirty="0">
                <a:latin typeface="Times New Roman" pitchFamily="18" charset="0"/>
                <a:cs typeface="Times New Roman" pitchFamily="18" charset="0"/>
              </a:rPr>
              <a:t> </a:t>
            </a:r>
          </a:p>
        </p:txBody>
      </p:sp>
      <p:sp>
        <p:nvSpPr>
          <p:cNvPr id="6" name="Pentagon 5"/>
          <p:cNvSpPr/>
          <p:nvPr/>
        </p:nvSpPr>
        <p:spPr>
          <a:xfrm>
            <a:off x="658080" y="3581400"/>
            <a:ext cx="2590800" cy="762000"/>
          </a:xfrm>
          <a:prstGeom prst="homePlate">
            <a:avLst/>
          </a:prstGeom>
          <a:solidFill>
            <a:srgbClr val="92D050"/>
          </a:solidFill>
          <a:scene3d>
            <a:camera prst="isometricOffAxis1Right"/>
            <a:lightRig rig="balanced" dir="t">
              <a:rot lat="0" lon="0" rev="0"/>
            </a:lightRig>
          </a:scene3d>
          <a:sp3d>
            <a:bevelT w="47625" h="69850"/>
            <a:contourClr>
              <a:schemeClr val="lt1"/>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i="1" dirty="0">
                <a:solidFill>
                  <a:schemeClr val="tx1"/>
                </a:solidFill>
                <a:latin typeface="Times New Roman" pitchFamily="18" charset="0"/>
                <a:cs typeface="Times New Roman" pitchFamily="18" charset="0"/>
              </a:rPr>
              <a:t>Languages</a:t>
            </a:r>
            <a:endParaRPr lang="en-US" sz="3600" i="1" dirty="0">
              <a:latin typeface="Times New Roman" pitchFamily="18" charset="0"/>
              <a:cs typeface="Times New Roman" pitchFamily="18" charset="0"/>
            </a:endParaRPr>
          </a:p>
        </p:txBody>
      </p:sp>
      <p:sp>
        <p:nvSpPr>
          <p:cNvPr id="7" name="TextBox 6"/>
          <p:cNvSpPr txBox="1"/>
          <p:nvPr/>
        </p:nvSpPr>
        <p:spPr>
          <a:xfrm>
            <a:off x="3248880" y="2971800"/>
            <a:ext cx="5181600" cy="2554545"/>
          </a:xfrm>
          <a:prstGeom prst="rect">
            <a:avLst/>
          </a:prstGeom>
          <a:solidFill>
            <a:srgbClr val="92D05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n-US" sz="3200" i="1" dirty="0">
                <a:solidFill>
                  <a:schemeClr val="tx1"/>
                </a:solidFill>
                <a:latin typeface="Times New Roman" pitchFamily="18" charset="0"/>
                <a:cs typeface="Times New Roman" pitchFamily="18" charset="0"/>
              </a:rPr>
              <a:t>About 48% of the people speak Nepali. Among other languages spoken are </a:t>
            </a:r>
            <a:r>
              <a:rPr lang="en-US" sz="3200" i="1" u="sng" dirty="0" err="1">
                <a:solidFill>
                  <a:srgbClr val="FF0000"/>
                </a:solidFill>
                <a:latin typeface="Times New Roman" pitchFamily="18" charset="0"/>
                <a:cs typeface="Times New Roman" pitchFamily="18" charset="0"/>
              </a:rPr>
              <a:t>Maithali</a:t>
            </a:r>
            <a:r>
              <a:rPr lang="en-US" sz="3200" i="1" dirty="0">
                <a:solidFill>
                  <a:srgbClr val="FF0000"/>
                </a:solidFill>
                <a:latin typeface="Times New Roman" pitchFamily="18" charset="0"/>
                <a:cs typeface="Times New Roman" pitchFamily="18" charset="0"/>
              </a:rPr>
              <a:t>, </a:t>
            </a:r>
            <a:r>
              <a:rPr lang="en-US" sz="3200" i="1" u="sng" dirty="0">
                <a:solidFill>
                  <a:srgbClr val="FF0000"/>
                </a:solidFill>
                <a:latin typeface="Times New Roman" pitchFamily="18" charset="0"/>
                <a:cs typeface="Times New Roman" pitchFamily="18" charset="0"/>
              </a:rPr>
              <a:t>Bhojpuri</a:t>
            </a:r>
            <a:r>
              <a:rPr lang="en-US" sz="3200" i="1" dirty="0">
                <a:solidFill>
                  <a:srgbClr val="FF0000"/>
                </a:solidFill>
                <a:latin typeface="Times New Roman" pitchFamily="18" charset="0"/>
                <a:cs typeface="Times New Roman" pitchFamily="18" charset="0"/>
              </a:rPr>
              <a:t>, </a:t>
            </a:r>
            <a:r>
              <a:rPr lang="en-US" sz="3200" i="1" u="sng" dirty="0" err="1">
                <a:solidFill>
                  <a:srgbClr val="FF0000"/>
                </a:solidFill>
                <a:latin typeface="Times New Roman" pitchFamily="18" charset="0"/>
                <a:cs typeface="Times New Roman" pitchFamily="18" charset="0"/>
              </a:rPr>
              <a:t>Tharu</a:t>
            </a:r>
            <a:r>
              <a:rPr lang="en-US" sz="3200" i="1" dirty="0">
                <a:solidFill>
                  <a:srgbClr val="FF0000"/>
                </a:solidFill>
                <a:latin typeface="Times New Roman" pitchFamily="18" charset="0"/>
                <a:cs typeface="Times New Roman" pitchFamily="18" charset="0"/>
              </a:rPr>
              <a:t> </a:t>
            </a:r>
            <a:r>
              <a:rPr lang="en-US" sz="3200" i="1" dirty="0">
                <a:solidFill>
                  <a:schemeClr val="tx1"/>
                </a:solidFill>
                <a:latin typeface="Times New Roman" pitchFamily="18" charset="0"/>
                <a:cs typeface="Times New Roman" pitchFamily="18" charset="0"/>
              </a:rPr>
              <a:t>and</a:t>
            </a:r>
            <a:r>
              <a:rPr lang="en-US" sz="3200" i="1" dirty="0">
                <a:solidFill>
                  <a:srgbClr val="FF0000"/>
                </a:solidFill>
                <a:latin typeface="Times New Roman" pitchFamily="18" charset="0"/>
                <a:cs typeface="Times New Roman" pitchFamily="18" charset="0"/>
              </a:rPr>
              <a:t> </a:t>
            </a:r>
            <a:r>
              <a:rPr lang="en-US" sz="3200" i="1" u="sng" dirty="0" err="1">
                <a:solidFill>
                  <a:srgbClr val="FF0000"/>
                </a:solidFill>
                <a:latin typeface="Times New Roman" pitchFamily="18" charset="0"/>
                <a:cs typeface="Times New Roman" pitchFamily="18" charset="0"/>
              </a:rPr>
              <a:t>Tamang</a:t>
            </a:r>
            <a:r>
              <a:rPr lang="en-US" sz="3200" i="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11123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658080" y="685800"/>
            <a:ext cx="2590800" cy="914400"/>
          </a:xfrm>
          <a:prstGeom prst="homePlate">
            <a:avLst/>
          </a:prstGeom>
          <a:scene3d>
            <a:camera prst="isometricOffAxis1Right"/>
            <a:lightRig rig="balanced" dir="t">
              <a:rot lat="0" lon="0" rev="0"/>
            </a:lightRig>
          </a:scene3d>
          <a:sp3d>
            <a:bevelT w="47625" h="69850"/>
            <a:contourClr>
              <a:schemeClr val="lt1"/>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i="1" dirty="0">
                <a:solidFill>
                  <a:schemeClr val="bg1"/>
                </a:solidFill>
                <a:latin typeface="Times New Roman" pitchFamily="18" charset="0"/>
                <a:cs typeface="Times New Roman" pitchFamily="18" charset="0"/>
              </a:rPr>
              <a:t>Holy Land</a:t>
            </a:r>
          </a:p>
        </p:txBody>
      </p:sp>
      <p:sp>
        <p:nvSpPr>
          <p:cNvPr id="4" name="TextBox 3"/>
          <p:cNvSpPr txBox="1"/>
          <p:nvPr/>
        </p:nvSpPr>
        <p:spPr>
          <a:xfrm>
            <a:off x="3248880" y="533400"/>
            <a:ext cx="5181600" cy="2554545"/>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n-US" sz="3200" i="1" dirty="0">
                <a:latin typeface="Times New Roman" pitchFamily="18" charset="0"/>
                <a:cs typeface="Times New Roman" pitchFamily="18" charset="0"/>
              </a:rPr>
              <a:t>Nepal is the holy land of Lord </a:t>
            </a:r>
            <a:r>
              <a:rPr lang="en-US" sz="3200" i="1" dirty="0" err="1">
                <a:latin typeface="Times New Roman" pitchFamily="18" charset="0"/>
                <a:cs typeface="Times New Roman" pitchFamily="18" charset="0"/>
              </a:rPr>
              <a:t>Pashupatinath</a:t>
            </a:r>
            <a:r>
              <a:rPr lang="en-US" sz="3200" i="1" dirty="0">
                <a:latin typeface="Times New Roman" pitchFamily="18" charset="0"/>
                <a:cs typeface="Times New Roman" pitchFamily="18" charset="0"/>
              </a:rPr>
              <a:t> and </a:t>
            </a:r>
            <a:r>
              <a:rPr lang="en-US" sz="3200" i="1" dirty="0" err="1">
                <a:latin typeface="Times New Roman" pitchFamily="18" charset="0"/>
                <a:cs typeface="Times New Roman" pitchFamily="18" charset="0"/>
              </a:rPr>
              <a:t>Gautam</a:t>
            </a:r>
            <a:r>
              <a:rPr lang="en-US" sz="3200" i="1" dirty="0">
                <a:latin typeface="Times New Roman" pitchFamily="18" charset="0"/>
                <a:cs typeface="Times New Roman" pitchFamily="18" charset="0"/>
              </a:rPr>
              <a:t> Buddha were the Hindu and Buddhists have lived </a:t>
            </a:r>
            <a:r>
              <a:rPr lang="en-US" sz="3200" i="1" dirty="0" err="1">
                <a:latin typeface="Times New Roman" pitchFamily="18" charset="0"/>
                <a:cs typeface="Times New Roman" pitchFamily="18" charset="0"/>
              </a:rPr>
              <a:t>togather</a:t>
            </a:r>
            <a:r>
              <a:rPr lang="en-US" sz="3200" i="1" dirty="0">
                <a:latin typeface="Times New Roman" pitchFamily="18" charset="0"/>
                <a:cs typeface="Times New Roman" pitchFamily="18" charset="0"/>
              </a:rPr>
              <a:t> in harmony for centuries  </a:t>
            </a:r>
          </a:p>
        </p:txBody>
      </p:sp>
      <p:sp>
        <p:nvSpPr>
          <p:cNvPr id="7" name="Pentagon 6"/>
          <p:cNvSpPr/>
          <p:nvPr/>
        </p:nvSpPr>
        <p:spPr>
          <a:xfrm>
            <a:off x="658080" y="3581400"/>
            <a:ext cx="2590800" cy="762000"/>
          </a:xfrm>
          <a:prstGeom prst="homePlate">
            <a:avLst/>
          </a:prstGeom>
          <a:solidFill>
            <a:srgbClr val="FF0000"/>
          </a:solidFill>
          <a:scene3d>
            <a:camera prst="isometricOffAxis1Right"/>
            <a:lightRig rig="balanced" dir="t">
              <a:rot lat="0" lon="0" rev="0"/>
            </a:lightRig>
          </a:scene3d>
          <a:sp3d>
            <a:bevelT w="47625" h="69850"/>
            <a:contourClr>
              <a:schemeClr val="lt1"/>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i="1" dirty="0">
                <a:solidFill>
                  <a:schemeClr val="tx1"/>
                </a:solidFill>
                <a:latin typeface="Times New Roman" pitchFamily="18" charset="0"/>
                <a:cs typeface="Times New Roman" pitchFamily="18" charset="0"/>
              </a:rPr>
              <a:t>Heritage</a:t>
            </a:r>
            <a:endParaRPr lang="en-US" sz="3600" i="1" dirty="0">
              <a:latin typeface="Times New Roman" pitchFamily="18" charset="0"/>
              <a:cs typeface="Times New Roman" pitchFamily="18" charset="0"/>
            </a:endParaRPr>
          </a:p>
        </p:txBody>
      </p:sp>
      <p:sp>
        <p:nvSpPr>
          <p:cNvPr id="8" name="TextBox 7"/>
          <p:cNvSpPr txBox="1"/>
          <p:nvPr/>
        </p:nvSpPr>
        <p:spPr>
          <a:xfrm>
            <a:off x="3248880" y="3429000"/>
            <a:ext cx="5181600" cy="2062103"/>
          </a:xfrm>
          <a:prstGeom prst="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i="1" dirty="0">
                <a:latin typeface="Times New Roman" pitchFamily="18" charset="0"/>
                <a:cs typeface="Times New Roman" pitchFamily="18" charset="0"/>
              </a:rPr>
              <a:t>The seven monuments zones situated within the Valley have been named as World Heritage Sites by UNESCO</a:t>
            </a:r>
          </a:p>
        </p:txBody>
      </p:sp>
    </p:spTree>
    <p:extLst>
      <p:ext uri="{BB962C8B-B14F-4D97-AF65-F5344CB8AC3E}">
        <p14:creationId xmlns:p14="http://schemas.microsoft.com/office/powerpoint/2010/main" val="39523279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286656"/>
            <a:ext cx="4495800" cy="1107996"/>
          </a:xfrm>
          <a:prstGeom prst="rect">
            <a:avLst/>
          </a:prstGeom>
          <a:effectLst>
            <a:outerShdw blurRad="76200" dir="13500000" sy="23000" kx="1200000" algn="br" rotWithShape="0">
              <a:prstClr val="black">
                <a:alpha val="20000"/>
              </a:prstClr>
            </a:outerShdw>
          </a:effectLst>
          <a:scene3d>
            <a:camera prst="perspectiveContrastingLeftFacing"/>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6600" dirty="0">
                <a:latin typeface="Times New Roman" pitchFamily="18" charset="0"/>
                <a:cs typeface="Times New Roman" pitchFamily="18" charset="0"/>
              </a:rPr>
              <a:t>Pair Work</a:t>
            </a:r>
          </a:p>
        </p:txBody>
      </p:sp>
      <p:sp>
        <p:nvSpPr>
          <p:cNvPr id="3" name="Freeform 2"/>
          <p:cNvSpPr/>
          <p:nvPr/>
        </p:nvSpPr>
        <p:spPr>
          <a:xfrm>
            <a:off x="864870" y="1932721"/>
            <a:ext cx="5707380" cy="788392"/>
          </a:xfrm>
          <a:custGeom>
            <a:avLst/>
            <a:gdLst>
              <a:gd name="connsiteX0" fmla="*/ 0 w 5707380"/>
              <a:gd name="connsiteY0" fmla="*/ 127923 h 767520"/>
              <a:gd name="connsiteX1" fmla="*/ 127923 w 5707380"/>
              <a:gd name="connsiteY1" fmla="*/ 0 h 767520"/>
              <a:gd name="connsiteX2" fmla="*/ 5579457 w 5707380"/>
              <a:gd name="connsiteY2" fmla="*/ 0 h 767520"/>
              <a:gd name="connsiteX3" fmla="*/ 5707380 w 5707380"/>
              <a:gd name="connsiteY3" fmla="*/ 127923 h 767520"/>
              <a:gd name="connsiteX4" fmla="*/ 5707380 w 5707380"/>
              <a:gd name="connsiteY4" fmla="*/ 639597 h 767520"/>
              <a:gd name="connsiteX5" fmla="*/ 5579457 w 5707380"/>
              <a:gd name="connsiteY5" fmla="*/ 767520 h 767520"/>
              <a:gd name="connsiteX6" fmla="*/ 127923 w 5707380"/>
              <a:gd name="connsiteY6" fmla="*/ 767520 h 767520"/>
              <a:gd name="connsiteX7" fmla="*/ 0 w 5707380"/>
              <a:gd name="connsiteY7" fmla="*/ 639597 h 767520"/>
              <a:gd name="connsiteX8" fmla="*/ 0 w 570738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767520">
                <a:moveTo>
                  <a:pt x="0" y="127923"/>
                </a:moveTo>
                <a:cubicBezTo>
                  <a:pt x="0" y="57273"/>
                  <a:pt x="57273" y="0"/>
                  <a:pt x="127923" y="0"/>
                </a:cubicBezTo>
                <a:lnTo>
                  <a:pt x="5579457" y="0"/>
                </a:lnTo>
                <a:cubicBezTo>
                  <a:pt x="5650107" y="0"/>
                  <a:pt x="5707380" y="57273"/>
                  <a:pt x="5707380" y="127923"/>
                </a:cubicBezTo>
                <a:lnTo>
                  <a:pt x="5707380" y="639597"/>
                </a:lnTo>
                <a:cubicBezTo>
                  <a:pt x="5707380" y="710247"/>
                  <a:pt x="5650107" y="767520"/>
                  <a:pt x="5579457" y="767520"/>
                </a:cubicBezTo>
                <a:lnTo>
                  <a:pt x="127923" y="767520"/>
                </a:lnTo>
                <a:cubicBezTo>
                  <a:pt x="57273" y="767520"/>
                  <a:pt x="0" y="710247"/>
                  <a:pt x="0" y="639597"/>
                </a:cubicBezTo>
                <a:lnTo>
                  <a:pt x="0" y="127923"/>
                </a:lnTo>
                <a:close/>
              </a:path>
            </a:pathLst>
          </a:custGeom>
          <a:effectLst>
            <a:outerShdw blurRad="76200" dir="13500000" sy="23000" kx="1200000" algn="br" rotWithShape="0">
              <a:prstClr val="black">
                <a:alpha val="20000"/>
              </a:prstClr>
            </a:outerShdw>
          </a:effectLst>
          <a:scene3d>
            <a:camera prst="isometricOffAxis1Right"/>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spcFirstLastPara="0" vert="horz" wrap="square" lIns="253192" tIns="37467" rIns="253192" bIns="37467" numCol="1" spcCol="1270" anchor="ctr" anchorCtr="0">
            <a:noAutofit/>
          </a:bodyPr>
          <a:lstStyle/>
          <a:p>
            <a:pPr lvl="0" defTabSz="1244600">
              <a:lnSpc>
                <a:spcPct val="90000"/>
              </a:lnSpc>
              <a:spcBef>
                <a:spcPct val="0"/>
              </a:spcBef>
              <a:spcAft>
                <a:spcPct val="35000"/>
              </a:spcAft>
            </a:pPr>
            <a:r>
              <a:rPr lang="en-US" sz="3200" kern="1200" dirty="0">
                <a:solidFill>
                  <a:srgbClr val="002060"/>
                </a:solidFill>
                <a:latin typeface="Times New Roman" pitchFamily="18" charset="0"/>
                <a:cs typeface="NikoshBAN" pitchFamily="2" charset="0"/>
              </a:rPr>
              <a:t>Say Some </a:t>
            </a:r>
            <a:r>
              <a:rPr lang="en-US" sz="3200" i="1" dirty="0">
                <a:solidFill>
                  <a:srgbClr val="002060"/>
                </a:solidFill>
                <a:latin typeface="Times New Roman" pitchFamily="18" charset="0"/>
                <a:cs typeface="Times New Roman" pitchFamily="18" charset="0"/>
              </a:rPr>
              <a:t>castes and ethnic groups of Nepal.</a:t>
            </a:r>
            <a:r>
              <a:rPr lang="en-US" sz="3200" kern="1200" dirty="0">
                <a:solidFill>
                  <a:srgbClr val="002060"/>
                </a:solidFill>
                <a:latin typeface="Times New Roman" pitchFamily="18" charset="0"/>
                <a:cs typeface="NikoshBAN" pitchFamily="2" charset="0"/>
              </a:rPr>
              <a:t> </a:t>
            </a:r>
            <a:endParaRPr lang="en-US" sz="3200" kern="1200" dirty="0">
              <a:solidFill>
                <a:srgbClr val="002060"/>
              </a:solidFill>
              <a:latin typeface="Times New Roman" pitchFamily="18" charset="0"/>
              <a:cs typeface="Times New Roman" pitchFamily="18" charset="0"/>
            </a:endParaRPr>
          </a:p>
        </p:txBody>
      </p:sp>
      <p:sp>
        <p:nvSpPr>
          <p:cNvPr id="4" name="Freeform 3"/>
          <p:cNvSpPr/>
          <p:nvPr/>
        </p:nvSpPr>
        <p:spPr>
          <a:xfrm>
            <a:off x="864870" y="3144152"/>
            <a:ext cx="5707380" cy="788392"/>
          </a:xfrm>
          <a:custGeom>
            <a:avLst/>
            <a:gdLst>
              <a:gd name="connsiteX0" fmla="*/ 0 w 5707380"/>
              <a:gd name="connsiteY0" fmla="*/ 127923 h 767520"/>
              <a:gd name="connsiteX1" fmla="*/ 127923 w 5707380"/>
              <a:gd name="connsiteY1" fmla="*/ 0 h 767520"/>
              <a:gd name="connsiteX2" fmla="*/ 5579457 w 5707380"/>
              <a:gd name="connsiteY2" fmla="*/ 0 h 767520"/>
              <a:gd name="connsiteX3" fmla="*/ 5707380 w 5707380"/>
              <a:gd name="connsiteY3" fmla="*/ 127923 h 767520"/>
              <a:gd name="connsiteX4" fmla="*/ 5707380 w 5707380"/>
              <a:gd name="connsiteY4" fmla="*/ 639597 h 767520"/>
              <a:gd name="connsiteX5" fmla="*/ 5579457 w 5707380"/>
              <a:gd name="connsiteY5" fmla="*/ 767520 h 767520"/>
              <a:gd name="connsiteX6" fmla="*/ 127923 w 5707380"/>
              <a:gd name="connsiteY6" fmla="*/ 767520 h 767520"/>
              <a:gd name="connsiteX7" fmla="*/ 0 w 5707380"/>
              <a:gd name="connsiteY7" fmla="*/ 639597 h 767520"/>
              <a:gd name="connsiteX8" fmla="*/ 0 w 570738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767520">
                <a:moveTo>
                  <a:pt x="0" y="127923"/>
                </a:moveTo>
                <a:cubicBezTo>
                  <a:pt x="0" y="57273"/>
                  <a:pt x="57273" y="0"/>
                  <a:pt x="127923" y="0"/>
                </a:cubicBezTo>
                <a:lnTo>
                  <a:pt x="5579457" y="0"/>
                </a:lnTo>
                <a:cubicBezTo>
                  <a:pt x="5650107" y="0"/>
                  <a:pt x="5707380" y="57273"/>
                  <a:pt x="5707380" y="127923"/>
                </a:cubicBezTo>
                <a:lnTo>
                  <a:pt x="5707380" y="639597"/>
                </a:lnTo>
                <a:cubicBezTo>
                  <a:pt x="5707380" y="710247"/>
                  <a:pt x="5650107" y="767520"/>
                  <a:pt x="5579457" y="767520"/>
                </a:cubicBezTo>
                <a:lnTo>
                  <a:pt x="127923" y="767520"/>
                </a:lnTo>
                <a:cubicBezTo>
                  <a:pt x="57273" y="767520"/>
                  <a:pt x="0" y="710247"/>
                  <a:pt x="0" y="639597"/>
                </a:cubicBezTo>
                <a:lnTo>
                  <a:pt x="0" y="127923"/>
                </a:lnTo>
                <a:close/>
              </a:path>
            </a:pathLst>
          </a:custGeom>
          <a:effectLst>
            <a:outerShdw blurRad="76200" dir="13500000" sy="23000" kx="1200000" algn="br" rotWithShape="0">
              <a:prstClr val="black">
                <a:alpha val="20000"/>
              </a:prstClr>
            </a:outerShdw>
          </a:effectLst>
          <a:scene3d>
            <a:camera prst="isometricOffAxis1Righ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spcFirstLastPara="0" vert="horz" wrap="square" lIns="253192" tIns="37467" rIns="253192" bIns="37467" numCol="1" spcCol="1270" anchor="ctr" anchorCtr="0">
            <a:noAutofit/>
          </a:bodyPr>
          <a:lstStyle/>
          <a:p>
            <a:pPr lvl="0" algn="l" defTabSz="1244600">
              <a:lnSpc>
                <a:spcPct val="90000"/>
              </a:lnSpc>
              <a:spcBef>
                <a:spcPct val="0"/>
              </a:spcBef>
              <a:spcAft>
                <a:spcPct val="35000"/>
              </a:spcAft>
            </a:pPr>
            <a:r>
              <a:rPr lang="en-US" sz="3200" i="1" kern="1200" dirty="0">
                <a:solidFill>
                  <a:srgbClr val="FF0000"/>
                </a:solidFill>
                <a:latin typeface="Times New Roman" pitchFamily="18" charset="0"/>
                <a:cs typeface="Times New Roman" pitchFamily="18" charset="0"/>
              </a:rPr>
              <a:t>Nepal is Holy Land But Why?</a:t>
            </a:r>
          </a:p>
        </p:txBody>
      </p:sp>
      <p:sp>
        <p:nvSpPr>
          <p:cNvPr id="5" name="Freeform 4"/>
          <p:cNvSpPr/>
          <p:nvPr/>
        </p:nvSpPr>
        <p:spPr>
          <a:xfrm>
            <a:off x="864870" y="4355583"/>
            <a:ext cx="5707380" cy="788392"/>
          </a:xfrm>
          <a:custGeom>
            <a:avLst/>
            <a:gdLst>
              <a:gd name="connsiteX0" fmla="*/ 0 w 5707380"/>
              <a:gd name="connsiteY0" fmla="*/ 127923 h 767520"/>
              <a:gd name="connsiteX1" fmla="*/ 127923 w 5707380"/>
              <a:gd name="connsiteY1" fmla="*/ 0 h 767520"/>
              <a:gd name="connsiteX2" fmla="*/ 5579457 w 5707380"/>
              <a:gd name="connsiteY2" fmla="*/ 0 h 767520"/>
              <a:gd name="connsiteX3" fmla="*/ 5707380 w 5707380"/>
              <a:gd name="connsiteY3" fmla="*/ 127923 h 767520"/>
              <a:gd name="connsiteX4" fmla="*/ 5707380 w 5707380"/>
              <a:gd name="connsiteY4" fmla="*/ 639597 h 767520"/>
              <a:gd name="connsiteX5" fmla="*/ 5579457 w 5707380"/>
              <a:gd name="connsiteY5" fmla="*/ 767520 h 767520"/>
              <a:gd name="connsiteX6" fmla="*/ 127923 w 5707380"/>
              <a:gd name="connsiteY6" fmla="*/ 767520 h 767520"/>
              <a:gd name="connsiteX7" fmla="*/ 0 w 5707380"/>
              <a:gd name="connsiteY7" fmla="*/ 639597 h 767520"/>
              <a:gd name="connsiteX8" fmla="*/ 0 w 5707380"/>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7380" h="767520">
                <a:moveTo>
                  <a:pt x="0" y="127923"/>
                </a:moveTo>
                <a:cubicBezTo>
                  <a:pt x="0" y="57273"/>
                  <a:pt x="57273" y="0"/>
                  <a:pt x="127923" y="0"/>
                </a:cubicBezTo>
                <a:lnTo>
                  <a:pt x="5579457" y="0"/>
                </a:lnTo>
                <a:cubicBezTo>
                  <a:pt x="5650107" y="0"/>
                  <a:pt x="5707380" y="57273"/>
                  <a:pt x="5707380" y="127923"/>
                </a:cubicBezTo>
                <a:lnTo>
                  <a:pt x="5707380" y="639597"/>
                </a:lnTo>
                <a:cubicBezTo>
                  <a:pt x="5707380" y="710247"/>
                  <a:pt x="5650107" y="767520"/>
                  <a:pt x="5579457" y="767520"/>
                </a:cubicBezTo>
                <a:lnTo>
                  <a:pt x="127923" y="767520"/>
                </a:lnTo>
                <a:cubicBezTo>
                  <a:pt x="57273" y="767520"/>
                  <a:pt x="0" y="710247"/>
                  <a:pt x="0" y="639597"/>
                </a:cubicBezTo>
                <a:lnTo>
                  <a:pt x="0" y="127923"/>
                </a:lnTo>
                <a:close/>
              </a:path>
            </a:pathLst>
          </a:custGeom>
          <a:effectLst>
            <a:outerShdw blurRad="76200" dir="13500000" sy="23000" kx="1200000" algn="br" rotWithShape="0">
              <a:prstClr val="black">
                <a:alpha val="20000"/>
              </a:prstClr>
            </a:outerShdw>
          </a:effectLst>
          <a:scene3d>
            <a:camera prst="isometricOffAxis1Righ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spcFirstLastPara="0" vert="horz" wrap="square" lIns="253192" tIns="37467" rIns="253192" bIns="37467" numCol="1" spcCol="1270" anchor="ctr" anchorCtr="0">
            <a:noAutofit/>
          </a:bodyPr>
          <a:lstStyle/>
          <a:p>
            <a:pPr lvl="0" algn="l" defTabSz="1244600">
              <a:lnSpc>
                <a:spcPct val="90000"/>
              </a:lnSpc>
              <a:spcBef>
                <a:spcPct val="0"/>
              </a:spcBef>
              <a:spcAft>
                <a:spcPct val="35000"/>
              </a:spcAft>
            </a:pPr>
            <a:r>
              <a:rPr lang="en-US" sz="3200" i="1" kern="1200" dirty="0">
                <a:latin typeface="Times New Roman" pitchFamily="18" charset="0"/>
                <a:cs typeface="Times New Roman" pitchFamily="18" charset="0"/>
              </a:rPr>
              <a:t>What is Nepal Another Name</a:t>
            </a:r>
          </a:p>
        </p:txBody>
      </p:sp>
    </p:spTree>
    <p:extLst>
      <p:ext uri="{BB962C8B-B14F-4D97-AF65-F5344CB8AC3E}">
        <p14:creationId xmlns:p14="http://schemas.microsoft.com/office/powerpoint/2010/main" val="286149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
                                        </p:tgtEl>
                                        <p:attrNameLst>
                                          <p:attrName>ppt_y</p:attrName>
                                        </p:attrNameLst>
                                      </p:cBhvr>
                                      <p:tavLst>
                                        <p:tav tm="0">
                                          <p:val>
                                            <p:strVal val="#ppt_y"/>
                                          </p:val>
                                        </p:tav>
                                        <p:tav tm="100000">
                                          <p:val>
                                            <p:strVal val="#ppt_y"/>
                                          </p:val>
                                        </p:tav>
                                      </p:tavLst>
                                    </p:anim>
                                    <p:anim calcmode="lin" valueType="num">
                                      <p:cBhvr>
                                        <p:cTn id="3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609600"/>
            <a:ext cx="4724400" cy="1015663"/>
          </a:xfrm>
          <a:prstGeom prst="rect">
            <a:avLst/>
          </a:prstGeom>
          <a:scene3d>
            <a:camera prst="perspectiveBelow"/>
            <a:lightRig rig="threePt" dir="t">
              <a:rot lat="0" lon="0" rev="1200000"/>
            </a:lightRig>
          </a:scene3d>
          <a:sp3d>
            <a:bevelT w="63500" h="25400" prst="convex"/>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6000" i="1" dirty="0">
                <a:latin typeface="Times New Roman" pitchFamily="18" charset="0"/>
                <a:cs typeface="Times New Roman" pitchFamily="18" charset="0"/>
              </a:rPr>
              <a:t>Team Work</a:t>
            </a:r>
          </a:p>
        </p:txBody>
      </p:sp>
      <p:sp>
        <p:nvSpPr>
          <p:cNvPr id="4" name="TextBox 3"/>
          <p:cNvSpPr txBox="1"/>
          <p:nvPr/>
        </p:nvSpPr>
        <p:spPr>
          <a:xfrm>
            <a:off x="609600" y="3395996"/>
            <a:ext cx="7723570" cy="769441"/>
          </a:xfrm>
          <a:prstGeom prst="rect">
            <a:avLst/>
          </a:prstGeom>
        </p:spPr>
        <p:style>
          <a:lnRef idx="0">
            <a:scrgbClr r="0" g="0" b="0"/>
          </a:lnRef>
          <a:fillRef idx="1002">
            <a:schemeClr val="dk2"/>
          </a:fillRef>
          <a:effectRef idx="0">
            <a:scrgbClr r="0" g="0" b="0"/>
          </a:effectRef>
          <a:fontRef idx="major"/>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i="1" dirty="0">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Why Nepal is Famous?</a:t>
            </a:r>
            <a:endParaRPr lang="en-US" sz="6000" b="1" i="1" dirty="0">
              <a:ln/>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609600" y="5665836"/>
            <a:ext cx="7723570" cy="769441"/>
          </a:xfrm>
          <a:prstGeom prst="rect">
            <a:avLst/>
          </a:prstGeom>
        </p:spPr>
        <p:style>
          <a:lnRef idx="1">
            <a:schemeClr val="accent4"/>
          </a:lnRef>
          <a:fillRef idx="1003">
            <a:schemeClr val="lt2"/>
          </a:fillRef>
          <a:effectRef idx="2">
            <a:schemeClr val="accent4"/>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Describe in </a:t>
            </a:r>
            <a:r>
              <a:rPr lang="en-US" sz="44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brife</a:t>
            </a:r>
            <a:r>
              <a:rPr 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of Everest</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TextBox 5"/>
          <p:cNvSpPr txBox="1"/>
          <p:nvPr/>
        </p:nvSpPr>
        <p:spPr>
          <a:xfrm>
            <a:off x="2895600" y="2389257"/>
            <a:ext cx="34290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400" i="1" dirty="0">
                <a:latin typeface="Times New Roman" pitchFamily="18" charset="0"/>
                <a:cs typeface="Times New Roman" pitchFamily="18" charset="0"/>
              </a:rPr>
              <a:t>Rose</a:t>
            </a:r>
            <a:endParaRPr lang="en-US" i="1" dirty="0">
              <a:latin typeface="Times New Roman" pitchFamily="18" charset="0"/>
              <a:cs typeface="Times New Roman" pitchFamily="18" charset="0"/>
            </a:endParaRPr>
          </a:p>
        </p:txBody>
      </p:sp>
      <p:sp>
        <p:nvSpPr>
          <p:cNvPr id="7" name="TextBox 6"/>
          <p:cNvSpPr txBox="1"/>
          <p:nvPr/>
        </p:nvSpPr>
        <p:spPr>
          <a:xfrm>
            <a:off x="2819400" y="4724400"/>
            <a:ext cx="3429000" cy="76944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400" i="1" dirty="0">
                <a:latin typeface="Times New Roman" pitchFamily="18" charset="0"/>
                <a:cs typeface="Times New Roman" pitchFamily="18" charset="0"/>
              </a:rPr>
              <a:t>Lily</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232034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800" decel="100000"/>
                                        <p:tgtEl>
                                          <p:spTgt spid="4"/>
                                        </p:tgtEl>
                                      </p:cBhvr>
                                    </p:animEffect>
                                    <p:anim calcmode="lin" valueType="num">
                                      <p:cBhvr>
                                        <p:cTn id="37" dur="800" decel="100000" fill="hold"/>
                                        <p:tgtEl>
                                          <p:spTgt spid="4"/>
                                        </p:tgtEl>
                                        <p:attrNameLst>
                                          <p:attrName>style.rotation</p:attrName>
                                        </p:attrNameLst>
                                      </p:cBhvr>
                                      <p:tavLst>
                                        <p:tav tm="0">
                                          <p:val>
                                            <p:fltVal val="-90"/>
                                          </p:val>
                                        </p:tav>
                                        <p:tav tm="100000">
                                          <p:val>
                                            <p:fltVal val="0"/>
                                          </p:val>
                                        </p:tav>
                                      </p:tavLst>
                                    </p:anim>
                                    <p:anim calcmode="lin" valueType="num">
                                      <p:cBhvr>
                                        <p:cTn id="38" dur="800" decel="100000" fill="hold"/>
                                        <p:tgtEl>
                                          <p:spTgt spid="4"/>
                                        </p:tgtEl>
                                        <p:attrNameLst>
                                          <p:attrName>ppt_x</p:attrName>
                                        </p:attrNameLst>
                                      </p:cBhvr>
                                      <p:tavLst>
                                        <p:tav tm="0">
                                          <p:val>
                                            <p:strVal val="#ppt_x+0.4"/>
                                          </p:val>
                                        </p:tav>
                                        <p:tav tm="100000">
                                          <p:val>
                                            <p:strVal val="#ppt_x-0.05"/>
                                          </p:val>
                                        </p:tav>
                                      </p:tavLst>
                                    </p:anim>
                                    <p:anim calcmode="lin" valueType="num">
                                      <p:cBhvr>
                                        <p:cTn id="39" dur="800" decel="100000" fill="hold"/>
                                        <p:tgtEl>
                                          <p:spTgt spid="4"/>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800" decel="100000"/>
                                        <p:tgtEl>
                                          <p:spTgt spid="5"/>
                                        </p:tgtEl>
                                      </p:cBhvr>
                                    </p:animEffect>
                                    <p:anim calcmode="lin" valueType="num">
                                      <p:cBhvr>
                                        <p:cTn id="47" dur="800" decel="100000" fill="hold"/>
                                        <p:tgtEl>
                                          <p:spTgt spid="5"/>
                                        </p:tgtEl>
                                        <p:attrNameLst>
                                          <p:attrName>style.rotation</p:attrName>
                                        </p:attrNameLst>
                                      </p:cBhvr>
                                      <p:tavLst>
                                        <p:tav tm="0">
                                          <p:val>
                                            <p:fltVal val="-90"/>
                                          </p:val>
                                        </p:tav>
                                        <p:tav tm="100000">
                                          <p:val>
                                            <p:fltVal val="0"/>
                                          </p:val>
                                        </p:tav>
                                      </p:tavLst>
                                    </p:anim>
                                    <p:anim calcmode="lin" valueType="num">
                                      <p:cBhvr>
                                        <p:cTn id="48" dur="800" decel="100000" fill="hold"/>
                                        <p:tgtEl>
                                          <p:spTgt spid="5"/>
                                        </p:tgtEl>
                                        <p:attrNameLst>
                                          <p:attrName>ppt_x</p:attrName>
                                        </p:attrNameLst>
                                      </p:cBhvr>
                                      <p:tavLst>
                                        <p:tav tm="0">
                                          <p:val>
                                            <p:strVal val="#ppt_x+0.4"/>
                                          </p:val>
                                        </p:tav>
                                        <p:tav tm="100000">
                                          <p:val>
                                            <p:strVal val="#ppt_x-0.05"/>
                                          </p:val>
                                        </p:tav>
                                      </p:tavLst>
                                    </p:anim>
                                    <p:anim calcmode="lin" valueType="num">
                                      <p:cBhvr>
                                        <p:cTn id="49" dur="800" decel="100000" fill="hold"/>
                                        <p:tgtEl>
                                          <p:spTgt spid="5"/>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0" y="304800"/>
            <a:ext cx="51054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i="1" dirty="0">
                <a:latin typeface="Times New Roman" pitchFamily="18" charset="0"/>
                <a:cs typeface="Times New Roman" pitchFamily="18" charset="0"/>
              </a:rPr>
              <a:t>Test</a:t>
            </a:r>
          </a:p>
        </p:txBody>
      </p:sp>
      <p:sp>
        <p:nvSpPr>
          <p:cNvPr id="4" name="TextBox 3"/>
          <p:cNvSpPr txBox="1"/>
          <p:nvPr/>
        </p:nvSpPr>
        <p:spPr>
          <a:xfrm>
            <a:off x="1475509" y="1752600"/>
            <a:ext cx="62484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dirty="0">
                <a:latin typeface="Times New Roman" pitchFamily="18" charset="0"/>
                <a:cs typeface="Times New Roman" pitchFamily="18" charset="0"/>
                <a:sym typeface="Wingdings"/>
              </a:rPr>
              <a:t> What does Nepal lie?</a:t>
            </a:r>
            <a:endParaRPr lang="en-US" sz="3200" dirty="0">
              <a:latin typeface="Times New Roman" pitchFamily="18" charset="0"/>
              <a:cs typeface="Times New Roman" pitchFamily="18" charset="0"/>
            </a:endParaRPr>
          </a:p>
        </p:txBody>
      </p:sp>
      <p:sp>
        <p:nvSpPr>
          <p:cNvPr id="5" name="TextBox 4"/>
          <p:cNvSpPr txBox="1"/>
          <p:nvPr/>
        </p:nvSpPr>
        <p:spPr>
          <a:xfrm>
            <a:off x="1475509" y="2718519"/>
            <a:ext cx="6248400" cy="58477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200" dirty="0">
                <a:latin typeface="Times New Roman" pitchFamily="18" charset="0"/>
                <a:cs typeface="Times New Roman" pitchFamily="18" charset="0"/>
                <a:sym typeface="Wingdings"/>
              </a:rPr>
              <a:t> What is its area?</a:t>
            </a:r>
            <a:endParaRPr lang="en-US" sz="3200" dirty="0">
              <a:latin typeface="Times New Roman" pitchFamily="18" charset="0"/>
              <a:cs typeface="Times New Roman" pitchFamily="18" charset="0"/>
            </a:endParaRPr>
          </a:p>
        </p:txBody>
      </p:sp>
      <p:sp>
        <p:nvSpPr>
          <p:cNvPr id="6" name="TextBox 5"/>
          <p:cNvSpPr txBox="1"/>
          <p:nvPr/>
        </p:nvSpPr>
        <p:spPr>
          <a:xfrm>
            <a:off x="1475509" y="3674678"/>
            <a:ext cx="624840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200" dirty="0">
                <a:latin typeface="Times New Roman" pitchFamily="18" charset="0"/>
                <a:cs typeface="Times New Roman" pitchFamily="18" charset="0"/>
                <a:sym typeface="Wingdings"/>
              </a:rPr>
              <a:t> What is the capital of Nepal?</a:t>
            </a:r>
            <a:endParaRPr lang="en-US" sz="3200" dirty="0">
              <a:latin typeface="Times New Roman" pitchFamily="18" charset="0"/>
              <a:cs typeface="Times New Roman" pitchFamily="18" charset="0"/>
            </a:endParaRPr>
          </a:p>
        </p:txBody>
      </p:sp>
      <p:sp>
        <p:nvSpPr>
          <p:cNvPr id="7" name="TextBox 6"/>
          <p:cNvSpPr txBox="1"/>
          <p:nvPr/>
        </p:nvSpPr>
        <p:spPr>
          <a:xfrm>
            <a:off x="1447800" y="4648200"/>
            <a:ext cx="6248400"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3200" dirty="0">
                <a:latin typeface="Times New Roman" pitchFamily="18" charset="0"/>
                <a:cs typeface="Times New Roman" pitchFamily="18" charset="0"/>
                <a:sym typeface="Wingdings"/>
              </a:rPr>
              <a:t> How Many People live in Nepal?</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7313841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100" y="533400"/>
            <a:ext cx="52578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00" b="1" i="1" dirty="0">
                <a:latin typeface="Times New Roman" pitchFamily="18" charset="0"/>
                <a:cs typeface="Times New Roman" pitchFamily="18" charset="0"/>
              </a:rPr>
              <a:t>Home Work</a:t>
            </a:r>
          </a:p>
        </p:txBody>
      </p:sp>
      <p:sp>
        <p:nvSpPr>
          <p:cNvPr id="4" name="TextBox 3"/>
          <p:cNvSpPr txBox="1"/>
          <p:nvPr/>
        </p:nvSpPr>
        <p:spPr>
          <a:xfrm>
            <a:off x="762000" y="3045261"/>
            <a:ext cx="2362200" cy="3431709"/>
          </a:xfrm>
          <a:prstGeom prst="rect">
            <a:avLst/>
          </a:prstGeom>
          <a:noFill/>
        </p:spPr>
        <p:txBody>
          <a:bodyPr wrap="square" rtlCol="0">
            <a:spAutoFit/>
          </a:bodyPr>
          <a:lstStyle/>
          <a:p>
            <a:r>
              <a:rPr lang="en-US" dirty="0">
                <a:latin typeface="Times New Roman" pitchFamily="18" charset="0"/>
                <a:cs typeface="Times New Roman" pitchFamily="18" charset="0"/>
              </a:rPr>
              <a:t> </a:t>
            </a:r>
            <a:r>
              <a:rPr lang="en-US" sz="19900" dirty="0">
                <a:solidFill>
                  <a:srgbClr val="00B0F0"/>
                </a:solidFill>
                <a:latin typeface="Times New Roman" pitchFamily="18" charset="0"/>
                <a:cs typeface="Times New Roman" pitchFamily="18" charset="0"/>
                <a:sym typeface="Wingdings"/>
              </a:rPr>
              <a:t></a:t>
            </a:r>
            <a:endParaRPr lang="en-US" sz="13800" dirty="0">
              <a:solidFill>
                <a:srgbClr val="00B0F0"/>
              </a:solidFill>
            </a:endParaRPr>
          </a:p>
        </p:txBody>
      </p:sp>
      <p:sp>
        <p:nvSpPr>
          <p:cNvPr id="5" name="Oval 4"/>
          <p:cNvSpPr/>
          <p:nvPr/>
        </p:nvSpPr>
        <p:spPr>
          <a:xfrm>
            <a:off x="533400" y="3962400"/>
            <a:ext cx="2971800" cy="2549206"/>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1109" y="2121187"/>
            <a:ext cx="7467600" cy="584775"/>
          </a:xfrm>
          <a:prstGeom prst="rect">
            <a:avLst/>
          </a:prstGeom>
          <a:scene3d>
            <a:camera prst="isometricOffAxis1Right"/>
            <a:lightRig rig="balanced" dir="t">
              <a:rot lat="0" lon="0" rev="0"/>
            </a:lightRig>
          </a:scene3d>
          <a:sp3d>
            <a:bevelT w="47625" h="69850"/>
            <a:contourClr>
              <a:schemeClr val="lt1"/>
            </a:contourClr>
          </a:sp3d>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200" b="1" i="1" dirty="0">
                <a:solidFill>
                  <a:schemeClr val="bg1"/>
                </a:solidFill>
                <a:latin typeface="Times New Roman" pitchFamily="18" charset="0"/>
                <a:cs typeface="Times New Roman" pitchFamily="18" charset="0"/>
              </a:rPr>
              <a:t>Shortly Describe of  Nepal Castes &amp; Ethnic</a:t>
            </a:r>
          </a:p>
        </p:txBody>
      </p:sp>
    </p:spTree>
    <p:extLst>
      <p:ext uri="{BB962C8B-B14F-4D97-AF65-F5344CB8AC3E}">
        <p14:creationId xmlns:p14="http://schemas.microsoft.com/office/powerpoint/2010/main" val="42498665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by="(-#ppt_w*2)" calcmode="lin" valueType="num">
                                      <p:cBhvr rctx="PPT">
                                        <p:cTn id="37" dur="500" autoRev="1" fill="hold">
                                          <p:stCondLst>
                                            <p:cond delay="0"/>
                                          </p:stCondLst>
                                        </p:cTn>
                                        <p:tgtEl>
                                          <p:spTgt spid="6"/>
                                        </p:tgtEl>
                                        <p:attrNameLst>
                                          <p:attrName>ppt_w</p:attrName>
                                        </p:attrNameLst>
                                      </p:cBhvr>
                                    </p:anim>
                                    <p:anim by="(#ppt_w*0.50)" calcmode="lin" valueType="num">
                                      <p:cBhvr>
                                        <p:cTn id="38" dur="500" decel="50000" autoRev="1" fill="hold">
                                          <p:stCondLst>
                                            <p:cond delay="0"/>
                                          </p:stCondLst>
                                        </p:cTn>
                                        <p:tgtEl>
                                          <p:spTgt spid="6"/>
                                        </p:tgtEl>
                                        <p:attrNameLst>
                                          <p:attrName>ppt_x</p:attrName>
                                        </p:attrNameLst>
                                      </p:cBhvr>
                                    </p:anim>
                                    <p:anim from="(-#ppt_h/2)" to="(#ppt_y)" calcmode="lin" valueType="num">
                                      <p:cBhvr>
                                        <p:cTn id="39" dur="1000" fill="hold">
                                          <p:stCondLst>
                                            <p:cond delay="0"/>
                                          </p:stCondLst>
                                        </p:cTn>
                                        <p:tgtEl>
                                          <p:spTgt spid="6"/>
                                        </p:tgtEl>
                                        <p:attrNameLst>
                                          <p:attrName>ppt_y</p:attrName>
                                        </p:attrNameLst>
                                      </p:cBhvr>
                                    </p:anim>
                                    <p:animRot by="21600000">
                                      <p:cBhvr>
                                        <p:cTn id="4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009172">
            <a:off x="778222" y="882136"/>
            <a:ext cx="2590800" cy="1015663"/>
          </a:xfrm>
          <a:prstGeom prst="rect">
            <a:avLst/>
          </a:prstGeom>
          <a:noFill/>
        </p:spPr>
        <p:txBody>
          <a:bodyPr wrap="square" rtlCol="0">
            <a:spAutoFit/>
          </a:bodyPr>
          <a:lstStyle/>
          <a:p>
            <a:pPr algn="ctr"/>
            <a:r>
              <a:rPr lang="en-US" sz="6000" b="1" i="1" dirty="0">
                <a:solidFill>
                  <a:srgbClr val="FF0000"/>
                </a:solidFill>
                <a:latin typeface="Times New Roman" pitchFamily="18" charset="0"/>
                <a:cs typeface="Times New Roman" pitchFamily="18" charset="0"/>
              </a:rPr>
              <a:t>Thanks</a:t>
            </a:r>
            <a:r>
              <a:rPr lang="en-US" sz="3600" b="1" i="1" dirty="0">
                <a:solidFill>
                  <a:srgbClr val="FF0000"/>
                </a:solidFill>
                <a:latin typeface="Times New Roman" pitchFamily="18" charset="0"/>
                <a:cs typeface="Times New Roman" pitchFamily="18" charset="0"/>
              </a:rPr>
              <a:t> </a:t>
            </a:r>
          </a:p>
        </p:txBody>
      </p:sp>
      <p:sp>
        <p:nvSpPr>
          <p:cNvPr id="3" name="TextBox 2"/>
          <p:cNvSpPr txBox="1"/>
          <p:nvPr/>
        </p:nvSpPr>
        <p:spPr>
          <a:xfrm rot="19826996">
            <a:off x="230675" y="1914840"/>
            <a:ext cx="4990629" cy="1015663"/>
          </a:xfrm>
          <a:prstGeom prst="rect">
            <a:avLst/>
          </a:prstGeom>
          <a:noFill/>
        </p:spPr>
        <p:txBody>
          <a:bodyPr wrap="square" rtlCol="0">
            <a:spAutoFit/>
          </a:bodyPr>
          <a:lstStyle/>
          <a:p>
            <a:pPr algn="ctr"/>
            <a:r>
              <a:rPr lang="en-US" sz="6000" b="1" i="1" dirty="0">
                <a:solidFill>
                  <a:srgbClr val="FF0000"/>
                </a:solidFill>
                <a:latin typeface="Times New Roman" pitchFamily="18" charset="0"/>
                <a:cs typeface="Times New Roman" pitchFamily="18" charset="0"/>
              </a:rPr>
              <a:t>Thanks to All</a:t>
            </a:r>
            <a:r>
              <a:rPr lang="en-US" sz="6000" b="1" i="1" dirty="0">
                <a:latin typeface="Times New Roman" pitchFamily="18" charset="0"/>
                <a:cs typeface="Times New Roman" pitchFamily="18"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558231">
            <a:off x="2776190" y="2304101"/>
            <a:ext cx="5029842" cy="3134796"/>
          </a:xfrm>
          <a:prstGeom prst="rect">
            <a:avLst/>
          </a:prstGeom>
        </p:spPr>
      </p:pic>
    </p:spTree>
    <p:extLst>
      <p:ext uri="{BB962C8B-B14F-4D97-AF65-F5344CB8AC3E}">
        <p14:creationId xmlns:p14="http://schemas.microsoft.com/office/powerpoint/2010/main" val="42648878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05695"/>
            <a:ext cx="7696200" cy="830997"/>
          </a:xfrm>
          <a:prstGeom prst="rect">
            <a:avLst/>
          </a:prstGeom>
          <a:ln/>
          <a:scene3d>
            <a:camera prst="perspectiveContrastingRightFacing"/>
            <a:lightRig rig="threePt" dir="t"/>
          </a:scene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4800" dirty="0">
                <a:latin typeface="Times New Roman" pitchFamily="18" charset="0"/>
                <a:cs typeface="Times New Roman" pitchFamily="18" charset="0"/>
              </a:rPr>
              <a:t>PERSONAL INFORMATION</a:t>
            </a:r>
          </a:p>
        </p:txBody>
      </p:sp>
      <p:sp>
        <p:nvSpPr>
          <p:cNvPr id="3" name="TextBox 2"/>
          <p:cNvSpPr txBox="1"/>
          <p:nvPr/>
        </p:nvSpPr>
        <p:spPr>
          <a:xfrm>
            <a:off x="2085105" y="2920425"/>
            <a:ext cx="5784273" cy="584775"/>
          </a:xfrm>
          <a:prstGeom prst="rect">
            <a:avLst/>
          </a:prstGeom>
          <a:scene3d>
            <a:camera prst="perspectiveHeroicExtremeLeftFacing"/>
            <a:lightRig rig="balanced" dir="t">
              <a:rot lat="0" lon="0" rev="0"/>
            </a:lightRig>
          </a:scene3d>
          <a:sp3d>
            <a:bevelT w="47625" h="69850"/>
            <a:contourClr>
              <a:schemeClr val="lt1"/>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r"/>
            <a:r>
              <a:rPr lang="en-US" sz="3200" i="1" dirty="0">
                <a:latin typeface="Times New Roman" pitchFamily="18" charset="0"/>
                <a:cs typeface="Times New Roman" pitchFamily="18" charset="0"/>
              </a:rPr>
              <a:t>Assistant Teacher, Computer</a:t>
            </a:r>
            <a:r>
              <a:rPr lang="en-US" sz="3200" dirty="0"/>
              <a:t> </a:t>
            </a:r>
            <a:endParaRPr lang="en-US" sz="3200" dirty="0">
              <a:latin typeface="Times New Roman" pitchFamily="18" charset="0"/>
              <a:cs typeface="Times New Roman" pitchFamily="18" charset="0"/>
            </a:endParaRPr>
          </a:p>
        </p:txBody>
      </p:sp>
      <p:sp>
        <p:nvSpPr>
          <p:cNvPr id="4" name="TextBox 3"/>
          <p:cNvSpPr txBox="1"/>
          <p:nvPr/>
        </p:nvSpPr>
        <p:spPr>
          <a:xfrm>
            <a:off x="2286000" y="2158425"/>
            <a:ext cx="5673436" cy="584775"/>
          </a:xfrm>
          <a:prstGeom prst="rect">
            <a:avLst/>
          </a:prstGeom>
          <a:scene3d>
            <a:camera prst="perspectiveHeroicExtremeLeftFacing"/>
            <a:lightRig rig="balanced" dir="t">
              <a:rot lat="0" lon="0" rev="0"/>
            </a:lightRig>
          </a:scene3d>
          <a:sp3d>
            <a:bevelT w="47625" h="69850"/>
            <a:contourClr>
              <a:schemeClr val="lt1"/>
            </a:contourClr>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r"/>
            <a:r>
              <a:rPr lang="en-US" sz="3200" dirty="0" err="1">
                <a:latin typeface="Times New Roman" pitchFamily="18" charset="0"/>
                <a:cs typeface="Times New Roman" pitchFamily="18" charset="0"/>
              </a:rPr>
              <a:t>Abul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Hashem</a:t>
            </a:r>
            <a:r>
              <a:rPr lang="en-US" sz="3200" dirty="0">
                <a:latin typeface="Times New Roman" pitchFamily="18" charset="0"/>
                <a:cs typeface="Times New Roman" pitchFamily="18" charset="0"/>
              </a:rPr>
              <a:t> Md. </a:t>
            </a:r>
            <a:r>
              <a:rPr lang="en-US" sz="3200" dirty="0" err="1">
                <a:latin typeface="Times New Roman" pitchFamily="18" charset="0"/>
                <a:cs typeface="Times New Roman" pitchFamily="18" charset="0"/>
              </a:rPr>
              <a:t>NurUddin</a:t>
            </a:r>
            <a:endParaRPr lang="en-US" sz="3200" dirty="0">
              <a:latin typeface="Times New Roman" pitchFamily="18" charset="0"/>
              <a:cs typeface="Times New Roman" pitchFamily="18" charset="0"/>
            </a:endParaRPr>
          </a:p>
        </p:txBody>
      </p:sp>
      <p:sp>
        <p:nvSpPr>
          <p:cNvPr id="5" name="TextBox 4"/>
          <p:cNvSpPr txBox="1"/>
          <p:nvPr/>
        </p:nvSpPr>
        <p:spPr>
          <a:xfrm>
            <a:off x="2860965" y="3758625"/>
            <a:ext cx="5063835" cy="584775"/>
          </a:xfrm>
          <a:prstGeom prst="rect">
            <a:avLst/>
          </a:prstGeom>
          <a:scene3d>
            <a:camera prst="perspectiveHeroicExtremeLeftFacing"/>
            <a:lightRig rig="balanced" dir="t">
              <a:rot lat="0" lon="0" rev="0"/>
            </a:lightRig>
          </a:scene3d>
          <a:sp3d>
            <a:bevelT w="47625" h="69850"/>
            <a:contourClr>
              <a:schemeClr val="lt1"/>
            </a:contourClr>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r"/>
            <a:r>
              <a:rPr lang="en-US" sz="3200" i="1" dirty="0" err="1">
                <a:solidFill>
                  <a:schemeClr val="accent3">
                    <a:lumMod val="75000"/>
                  </a:schemeClr>
                </a:solidFill>
                <a:latin typeface="Times New Roman" pitchFamily="18" charset="0"/>
                <a:cs typeface="Times New Roman" pitchFamily="18" charset="0"/>
              </a:rPr>
              <a:t>Dudmukha</a:t>
            </a:r>
            <a:r>
              <a:rPr lang="en-US" sz="3200" i="1" dirty="0">
                <a:solidFill>
                  <a:schemeClr val="accent3">
                    <a:lumMod val="75000"/>
                  </a:schemeClr>
                </a:solidFill>
                <a:latin typeface="Times New Roman" pitchFamily="18" charset="0"/>
                <a:cs typeface="Times New Roman" pitchFamily="18" charset="0"/>
              </a:rPr>
              <a:t> High School</a:t>
            </a:r>
          </a:p>
        </p:txBody>
      </p:sp>
      <p:sp>
        <p:nvSpPr>
          <p:cNvPr id="6" name="TextBox 5"/>
          <p:cNvSpPr txBox="1"/>
          <p:nvPr/>
        </p:nvSpPr>
        <p:spPr>
          <a:xfrm>
            <a:off x="3886200" y="4645315"/>
            <a:ext cx="4055919" cy="584775"/>
          </a:xfrm>
          <a:prstGeom prst="rect">
            <a:avLst/>
          </a:prstGeom>
          <a:scene3d>
            <a:camera prst="perspectiveHeroicExtremeLeftFacing"/>
            <a:lightRig rig="balanced" dir="t">
              <a:rot lat="0" lon="0" rev="0"/>
            </a:lightRig>
          </a:scene3d>
          <a:sp3d>
            <a:bevelT w="47625" h="69850"/>
            <a:contourClr>
              <a:schemeClr val="lt1"/>
            </a:contourClr>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en-US" sz="3200" i="1" dirty="0" err="1">
                <a:latin typeface="Times New Roman" pitchFamily="18" charset="0"/>
                <a:cs typeface="Times New Roman" pitchFamily="18" charset="0"/>
              </a:rPr>
              <a:t>Dagonbhuiyan</a:t>
            </a:r>
            <a:r>
              <a:rPr lang="en-US" sz="3200" dirty="0"/>
              <a:t>, </a:t>
            </a:r>
            <a:r>
              <a:rPr lang="en-US" sz="3200" dirty="0" err="1"/>
              <a:t>Feni</a:t>
            </a:r>
            <a:endParaRPr lang="en-US" sz="3200" dirty="0">
              <a:latin typeface="Times New Roman" pitchFamily="18" charset="0"/>
              <a:cs typeface="Times New Roman" pitchFamily="18" charset="0"/>
            </a:endParaRPr>
          </a:p>
        </p:txBody>
      </p:sp>
      <p:sp>
        <p:nvSpPr>
          <p:cNvPr id="10" name="TextBox 9"/>
          <p:cNvSpPr txBox="1"/>
          <p:nvPr/>
        </p:nvSpPr>
        <p:spPr>
          <a:xfrm>
            <a:off x="3690961" y="5403812"/>
            <a:ext cx="4178417" cy="584775"/>
          </a:xfrm>
          <a:prstGeom prst="rect">
            <a:avLst/>
          </a:prstGeom>
          <a:scene3d>
            <a:camera prst="perspectiveHeroicExtremeLeftFacing"/>
            <a:lightRig rig="balanced" dir="t">
              <a:rot lat="0" lon="0" rev="0"/>
            </a:lightRig>
          </a:scene3d>
          <a:sp3d>
            <a:bevelT w="47625" h="69850"/>
            <a:contourClr>
              <a:schemeClr val="lt1"/>
            </a:contourClr>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r"/>
            <a:r>
              <a:rPr lang="en-US" sz="3200" dirty="0">
                <a:solidFill>
                  <a:srgbClr val="FF0000"/>
                </a:solidFill>
                <a:latin typeface="Times New Roman" pitchFamily="18" charset="0"/>
                <a:cs typeface="Times New Roman" pitchFamily="18" charset="0"/>
              </a:rPr>
              <a:t>hashem.akt@gmail.com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40" y="2943818"/>
            <a:ext cx="2403765" cy="30447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672804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9150" y="457200"/>
            <a:ext cx="5867400" cy="1015663"/>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6000" dirty="0">
                <a:latin typeface="Times New Roman" pitchFamily="18" charset="0"/>
                <a:cs typeface="Times New Roman" pitchFamily="18" charset="0"/>
              </a:rPr>
              <a:t>Class Nine</a:t>
            </a:r>
          </a:p>
        </p:txBody>
      </p:sp>
      <p:sp>
        <p:nvSpPr>
          <p:cNvPr id="3" name="TextBox 2"/>
          <p:cNvSpPr txBox="1"/>
          <p:nvPr/>
        </p:nvSpPr>
        <p:spPr>
          <a:xfrm>
            <a:off x="1950050" y="2034580"/>
            <a:ext cx="6705600" cy="1569660"/>
          </a:xfrm>
          <a:prstGeom prst="rect">
            <a:avLst/>
          </a:prstGeom>
          <a:ln/>
          <a:scene3d>
            <a:camera prst="isometricOffAxis1Right"/>
            <a:lightRig rig="threePt" dir="t"/>
          </a:scene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800" dirty="0">
                <a:solidFill>
                  <a:srgbClr val="0070C0"/>
                </a:solidFill>
                <a:latin typeface="Times New Roman" pitchFamily="18" charset="0"/>
                <a:cs typeface="Times New Roman" pitchFamily="18" charset="0"/>
              </a:rPr>
              <a:t>SUBJECT: </a:t>
            </a:r>
          </a:p>
          <a:p>
            <a:pPr algn="ctr"/>
            <a:r>
              <a:rPr lang="en-US" sz="4800" dirty="0">
                <a:solidFill>
                  <a:srgbClr val="0070C0"/>
                </a:solidFill>
                <a:latin typeface="Times New Roman" pitchFamily="18" charset="0"/>
                <a:cs typeface="Times New Roman" pitchFamily="18" charset="0"/>
              </a:rPr>
              <a:t>ENGLISH FOR TODAY</a:t>
            </a:r>
          </a:p>
        </p:txBody>
      </p:sp>
      <p:pic>
        <p:nvPicPr>
          <p:cNvPr id="1028" name="Picture 4" descr="C:\Program Files (x86)\Microsoft Office\MEDIA\CAGCAT10\j029912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41" y="3048000"/>
            <a:ext cx="1976323" cy="293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648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ppt_w</p:attrName>
                                        </p:attrNameLst>
                                      </p:cBhvr>
                                      <p:tavLst>
                                        <p:tav tm="0" fmla="#ppt_w*sin(2.5*pi*$)">
                                          <p:val>
                                            <p:fltVal val="0"/>
                                          </p:val>
                                        </p:tav>
                                        <p:tav tm="100000">
                                          <p:val>
                                            <p:fltVal val="1"/>
                                          </p:val>
                                        </p:tav>
                                      </p:tavLst>
                                    </p:anim>
                                    <p:anim calcmode="lin" valueType="num">
                                      <p:cBhvr>
                                        <p:cTn id="9"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09600"/>
            <a:ext cx="6172200" cy="769441"/>
          </a:xfrm>
          <a:prstGeom prst="rect">
            <a:avLst/>
          </a:prstGeom>
          <a:solidFill>
            <a:srgbClr val="7030A0"/>
          </a:solidFill>
          <a:ln>
            <a:solidFill>
              <a:srgbClr val="002060"/>
            </a:solidFill>
          </a:ln>
          <a:scene3d>
            <a:camera prst="isometricOffAxis1Right"/>
            <a:lightRig rig="threePt" dir="t"/>
          </a:scene3d>
        </p:spPr>
        <p:txBody>
          <a:bodyPr wrap="square" rtlCol="0">
            <a:spAutoFit/>
          </a:bodyPr>
          <a:lstStyle/>
          <a:p>
            <a:pPr algn="ctr"/>
            <a:r>
              <a:rPr lang="en-US" sz="4400" b="1" i="1" dirty="0">
                <a:solidFill>
                  <a:schemeClr val="bg1"/>
                </a:solidFill>
                <a:latin typeface="Times New Roman" pitchFamily="18" charset="0"/>
                <a:cs typeface="Times New Roman" pitchFamily="18" charset="0"/>
              </a:rPr>
              <a:t>Learning Outcomes</a:t>
            </a:r>
          </a:p>
        </p:txBody>
      </p:sp>
      <p:sp>
        <p:nvSpPr>
          <p:cNvPr id="4" name="TextBox 3"/>
          <p:cNvSpPr txBox="1"/>
          <p:nvPr/>
        </p:nvSpPr>
        <p:spPr>
          <a:xfrm>
            <a:off x="374085" y="2383285"/>
            <a:ext cx="4959915" cy="553998"/>
          </a:xfrm>
          <a:prstGeom prst="rect">
            <a:avLst/>
          </a:prstGeom>
          <a:solidFill>
            <a:schemeClr val="accent3">
              <a:lumMod val="75000"/>
            </a:schemeClr>
          </a:solidFill>
          <a:ln w="57150">
            <a:solidFill>
              <a:schemeClr val="tx1"/>
            </a:solidFill>
          </a:ln>
          <a:scene3d>
            <a:camera prst="perspectiveRelaxedModerately"/>
            <a:lightRig rig="threePt" dir="t"/>
          </a:scene3d>
        </p:spPr>
        <p:txBody>
          <a:bodyPr wrap="square" rtlCol="0">
            <a:spAutoFit/>
          </a:bodyPr>
          <a:lstStyle/>
          <a:p>
            <a:r>
              <a:rPr lang="en-US" sz="3000" i="1" dirty="0">
                <a:solidFill>
                  <a:schemeClr val="bg1"/>
                </a:solidFill>
                <a:latin typeface="Times New Roman" pitchFamily="18" charset="0"/>
                <a:cs typeface="Times New Roman" pitchFamily="18" charset="0"/>
                <a:sym typeface="Wingdings"/>
              </a:rPr>
              <a:t> </a:t>
            </a:r>
            <a:r>
              <a:rPr lang="en-US" sz="2800" i="1" dirty="0">
                <a:solidFill>
                  <a:schemeClr val="bg1"/>
                </a:solidFill>
                <a:latin typeface="Times New Roman" pitchFamily="18" charset="0"/>
                <a:cs typeface="Times New Roman" pitchFamily="18" charset="0"/>
                <a:sym typeface="Wingdings"/>
              </a:rPr>
              <a:t> </a:t>
            </a:r>
            <a:r>
              <a:rPr lang="en-US" sz="2800" i="1" dirty="0">
                <a:solidFill>
                  <a:schemeClr val="bg1"/>
                </a:solidFill>
                <a:latin typeface="Times New Roman" pitchFamily="18" charset="0"/>
                <a:cs typeface="Times New Roman" pitchFamily="18" charset="0"/>
              </a:rPr>
              <a:t>What is The Land of Everest</a:t>
            </a:r>
          </a:p>
        </p:txBody>
      </p:sp>
      <p:sp>
        <p:nvSpPr>
          <p:cNvPr id="5" name="TextBox 4"/>
          <p:cNvSpPr txBox="1"/>
          <p:nvPr/>
        </p:nvSpPr>
        <p:spPr>
          <a:xfrm>
            <a:off x="374085" y="3276600"/>
            <a:ext cx="6331515" cy="523220"/>
          </a:xfrm>
          <a:prstGeom prst="rect">
            <a:avLst/>
          </a:prstGeom>
          <a:solidFill>
            <a:srgbClr val="002060"/>
          </a:solidFill>
          <a:ln w="57150">
            <a:solidFill>
              <a:schemeClr val="tx1"/>
            </a:solidFill>
          </a:ln>
          <a:scene3d>
            <a:camera prst="perspectiveRelaxedModerately"/>
            <a:lightRig rig="threePt" dir="t"/>
          </a:scene3d>
        </p:spPr>
        <p:txBody>
          <a:bodyPr wrap="square" rtlCol="0">
            <a:spAutoFit/>
          </a:bodyPr>
          <a:lstStyle/>
          <a:p>
            <a:r>
              <a:rPr lang="en-US" sz="2800" i="1" dirty="0">
                <a:solidFill>
                  <a:schemeClr val="bg1"/>
                </a:solidFill>
                <a:latin typeface="Times New Roman" pitchFamily="18" charset="0"/>
                <a:cs typeface="Times New Roman" pitchFamily="18" charset="0"/>
                <a:sym typeface="Wingdings"/>
              </a:rPr>
              <a:t> </a:t>
            </a:r>
            <a:r>
              <a:rPr lang="bn-BD" sz="2800" i="1" dirty="0">
                <a:solidFill>
                  <a:schemeClr val="bg1"/>
                </a:solidFill>
                <a:latin typeface="Times New Roman" pitchFamily="18" charset="0"/>
                <a:cs typeface="Times New Roman" pitchFamily="18" charset="0"/>
              </a:rPr>
              <a:t> </a:t>
            </a:r>
            <a:r>
              <a:rPr lang="en-US" sz="2800" i="1" dirty="0">
                <a:solidFill>
                  <a:schemeClr val="bg1"/>
                </a:solidFill>
                <a:latin typeface="Times New Roman" pitchFamily="18" charset="0"/>
                <a:cs typeface="Times New Roman" pitchFamily="18" charset="0"/>
              </a:rPr>
              <a:t>Describe Everest Nation &amp; Languages</a:t>
            </a:r>
            <a:endParaRPr lang="en-US" sz="2800" i="1" dirty="0">
              <a:solidFill>
                <a:schemeClr val="bg1"/>
              </a:solidFill>
            </a:endParaRPr>
          </a:p>
        </p:txBody>
      </p:sp>
      <p:sp>
        <p:nvSpPr>
          <p:cNvPr id="6" name="TextBox 5"/>
          <p:cNvSpPr txBox="1"/>
          <p:nvPr/>
        </p:nvSpPr>
        <p:spPr>
          <a:xfrm>
            <a:off x="374085" y="4114800"/>
            <a:ext cx="4426515" cy="523220"/>
          </a:xfrm>
          <a:prstGeom prst="rect">
            <a:avLst/>
          </a:prstGeom>
          <a:solidFill>
            <a:srgbClr val="00B050"/>
          </a:solidFill>
          <a:ln w="57150">
            <a:solidFill>
              <a:schemeClr val="tx1"/>
            </a:solidFill>
          </a:ln>
          <a:scene3d>
            <a:camera prst="perspectiveRelaxedModerately"/>
            <a:lightRig rig="threePt" dir="t"/>
          </a:scene3d>
        </p:spPr>
        <p:txBody>
          <a:bodyPr wrap="square" rtlCol="0">
            <a:spAutoFit/>
          </a:bodyPr>
          <a:lstStyle/>
          <a:p>
            <a:r>
              <a:rPr lang="en-US" sz="2800" i="1" dirty="0">
                <a:latin typeface="Times New Roman" pitchFamily="18" charset="0"/>
                <a:cs typeface="Times New Roman" pitchFamily="18" charset="0"/>
                <a:sym typeface="Wingdings"/>
              </a:rPr>
              <a:t> </a:t>
            </a:r>
            <a:r>
              <a:rPr lang="bn-BD" sz="2800" i="1" dirty="0">
                <a:latin typeface="Times New Roman" pitchFamily="18" charset="0"/>
                <a:cs typeface="Times New Roman" pitchFamily="18" charset="0"/>
              </a:rPr>
              <a:t> </a:t>
            </a:r>
            <a:r>
              <a:rPr lang="en-US" sz="2800" i="1" dirty="0">
                <a:latin typeface="Times New Roman" pitchFamily="18" charset="0"/>
                <a:cs typeface="Times New Roman" pitchFamily="18" charset="0"/>
              </a:rPr>
              <a:t>Identity Land of Nepal</a:t>
            </a:r>
          </a:p>
        </p:txBody>
      </p:sp>
      <p:sp>
        <p:nvSpPr>
          <p:cNvPr id="7" name="TextBox 6"/>
          <p:cNvSpPr txBox="1"/>
          <p:nvPr/>
        </p:nvSpPr>
        <p:spPr>
          <a:xfrm>
            <a:off x="374085" y="4953000"/>
            <a:ext cx="4426515" cy="523220"/>
          </a:xfrm>
          <a:prstGeom prst="rect">
            <a:avLst/>
          </a:prstGeom>
          <a:solidFill>
            <a:srgbClr val="FF0000"/>
          </a:solidFill>
          <a:ln w="57150">
            <a:solidFill>
              <a:schemeClr val="tx1"/>
            </a:solidFill>
          </a:ln>
          <a:scene3d>
            <a:camera prst="perspectiveRelaxedModerately"/>
            <a:lightRig rig="threePt" dir="t"/>
          </a:scene3d>
        </p:spPr>
        <p:txBody>
          <a:bodyPr wrap="square" rtlCol="0">
            <a:spAutoFit/>
          </a:bodyPr>
          <a:lstStyle/>
          <a:p>
            <a:r>
              <a:rPr lang="en-US" sz="2800" i="1" dirty="0">
                <a:latin typeface="Times New Roman" pitchFamily="18" charset="0"/>
                <a:cs typeface="Times New Roman" pitchFamily="18" charset="0"/>
                <a:sym typeface="Wingdings"/>
              </a:rPr>
              <a:t> </a:t>
            </a:r>
            <a:r>
              <a:rPr lang="bn-BD" sz="2800" i="1" dirty="0">
                <a:latin typeface="Times New Roman" pitchFamily="18" charset="0"/>
                <a:cs typeface="Times New Roman" pitchFamily="18" charset="0"/>
              </a:rPr>
              <a:t>E</a:t>
            </a:r>
            <a:r>
              <a:rPr lang="en-US" sz="2800" i="1" dirty="0" err="1">
                <a:latin typeface="Times New Roman" pitchFamily="18" charset="0"/>
                <a:cs typeface="Times New Roman" pitchFamily="18" charset="0"/>
              </a:rPr>
              <a:t>xplain</a:t>
            </a:r>
            <a:r>
              <a:rPr lang="en-US" sz="2800" i="1" dirty="0">
                <a:latin typeface="Times New Roman" pitchFamily="18" charset="0"/>
                <a:cs typeface="Times New Roman" pitchFamily="18" charset="0"/>
              </a:rPr>
              <a:t> Religion of Nepal </a:t>
            </a:r>
          </a:p>
        </p:txBody>
      </p:sp>
    </p:spTree>
    <p:extLst>
      <p:ext uri="{BB962C8B-B14F-4D97-AF65-F5344CB8AC3E}">
        <p14:creationId xmlns:p14="http://schemas.microsoft.com/office/powerpoint/2010/main" val="2248715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079345"/>
            <a:ext cx="8305800" cy="4672013"/>
          </a:xfrm>
          <a:prstGeom prst="rect">
            <a:avLst/>
          </a:prstGeom>
        </p:spPr>
      </p:pic>
      <p:sp>
        <p:nvSpPr>
          <p:cNvPr id="3" name="TextBox 2"/>
          <p:cNvSpPr txBox="1"/>
          <p:nvPr/>
        </p:nvSpPr>
        <p:spPr>
          <a:xfrm>
            <a:off x="2781300" y="300289"/>
            <a:ext cx="3581400" cy="646331"/>
          </a:xfrm>
          <a:prstGeom prst="rect">
            <a:avLst/>
          </a:prstGeom>
          <a:noFill/>
        </p:spPr>
        <p:txBody>
          <a:bodyPr wrap="square" rtlCol="0">
            <a:spAutoFit/>
          </a:bodyPr>
          <a:lstStyle/>
          <a:p>
            <a:pPr algn="ctr"/>
            <a:r>
              <a:rPr lang="en-US" sz="3600" b="1" i="1" dirty="0">
                <a:solidFill>
                  <a:srgbClr val="00B0F0"/>
                </a:solidFill>
                <a:latin typeface="Times New Roman" pitchFamily="18" charset="0"/>
                <a:cs typeface="Times New Roman" pitchFamily="18" charset="0"/>
              </a:rPr>
              <a:t>Hill</a:t>
            </a:r>
          </a:p>
        </p:txBody>
      </p:sp>
      <p:sp>
        <p:nvSpPr>
          <p:cNvPr id="4" name="TextBox 3"/>
          <p:cNvSpPr txBox="1"/>
          <p:nvPr/>
        </p:nvSpPr>
        <p:spPr>
          <a:xfrm>
            <a:off x="1790700" y="5791200"/>
            <a:ext cx="5562600" cy="584775"/>
          </a:xfrm>
          <a:prstGeom prst="rect">
            <a:avLst/>
          </a:prstGeom>
          <a:noFill/>
        </p:spPr>
        <p:txBody>
          <a:bodyPr wrap="square" rtlCol="0">
            <a:spAutoFit/>
          </a:bodyPr>
          <a:lstStyle/>
          <a:p>
            <a:pPr algn="ctr"/>
            <a:r>
              <a:rPr lang="en-US" sz="3200" b="1" i="1" dirty="0" err="1">
                <a:solidFill>
                  <a:srgbClr val="7030A0"/>
                </a:solidFill>
                <a:latin typeface="Times New Roman" pitchFamily="18" charset="0"/>
                <a:cs typeface="Times New Roman" pitchFamily="18" charset="0"/>
              </a:rPr>
              <a:t>Tajingdong</a:t>
            </a:r>
            <a:r>
              <a:rPr lang="en-US" sz="3200" b="1" i="1" dirty="0">
                <a:solidFill>
                  <a:srgbClr val="7030A0"/>
                </a:solidFill>
                <a:latin typeface="Times New Roman" pitchFamily="18" charset="0"/>
                <a:cs typeface="Times New Roman" pitchFamily="18" charset="0"/>
              </a:rPr>
              <a:t> Hill </a:t>
            </a:r>
          </a:p>
        </p:txBody>
      </p:sp>
    </p:spTree>
    <p:extLst>
      <p:ext uri="{BB962C8B-B14F-4D97-AF65-F5344CB8AC3E}">
        <p14:creationId xmlns:p14="http://schemas.microsoft.com/office/powerpoint/2010/main" val="17447999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34" y="2010696"/>
            <a:ext cx="7992532" cy="4495800"/>
          </a:xfrm>
          <a:prstGeom prst="rect">
            <a:avLst/>
          </a:prstGeom>
        </p:spPr>
      </p:pic>
      <p:sp>
        <p:nvSpPr>
          <p:cNvPr id="3" name="TextBox 2"/>
          <p:cNvSpPr txBox="1"/>
          <p:nvPr/>
        </p:nvSpPr>
        <p:spPr>
          <a:xfrm>
            <a:off x="2133600" y="284020"/>
            <a:ext cx="4114800" cy="83099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7030A0"/>
            </a:solidFill>
          </a:ln>
          <a:scene3d>
            <a:camera prst="isometricOffAxis1Right"/>
            <a:lightRig rig="threePt" dir="t"/>
          </a:scene3d>
        </p:spPr>
        <p:txBody>
          <a:bodyPr wrap="square" rtlCol="0">
            <a:spAutoFit/>
          </a:bodyPr>
          <a:lstStyle/>
          <a:p>
            <a:pPr algn="ctr"/>
            <a:r>
              <a:rPr lang="en-US" sz="4800" b="1" i="1" dirty="0">
                <a:solidFill>
                  <a:srgbClr val="7030A0"/>
                </a:solidFill>
                <a:latin typeface="Times New Roman" pitchFamily="18" charset="0"/>
                <a:cs typeface="Times New Roman" pitchFamily="18" charset="0"/>
              </a:rPr>
              <a:t>Lesson</a:t>
            </a:r>
          </a:p>
        </p:txBody>
      </p:sp>
      <p:sp>
        <p:nvSpPr>
          <p:cNvPr id="4" name="TextBox 3"/>
          <p:cNvSpPr txBox="1"/>
          <p:nvPr/>
        </p:nvSpPr>
        <p:spPr>
          <a:xfrm>
            <a:off x="575734" y="1316185"/>
            <a:ext cx="7992532" cy="64633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txBody>
          <a:bodyPr wrap="square" rtlCol="0">
            <a:spAutoFit/>
          </a:bodyPr>
          <a:lstStyle/>
          <a:p>
            <a:pPr algn="ctr"/>
            <a:r>
              <a:rPr lang="en-US" sz="3600" b="1" i="1" dirty="0">
                <a:solidFill>
                  <a:srgbClr val="7030A0"/>
                </a:solidFill>
                <a:latin typeface="Times New Roman" pitchFamily="18" charset="0"/>
                <a:cs typeface="Times New Roman" pitchFamily="18" charset="0"/>
              </a:rPr>
              <a:t>Nepal: The Land of Everest</a:t>
            </a:r>
          </a:p>
        </p:txBody>
      </p:sp>
    </p:spTree>
    <p:extLst>
      <p:ext uri="{BB962C8B-B14F-4D97-AF65-F5344CB8AC3E}">
        <p14:creationId xmlns:p14="http://schemas.microsoft.com/office/powerpoint/2010/main" val="22411781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955959"/>
            <a:ext cx="6172200" cy="49426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2438400" y="131615"/>
            <a:ext cx="41910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600" dirty="0"/>
              <a:t>Map</a:t>
            </a:r>
          </a:p>
        </p:txBody>
      </p:sp>
      <p:sp>
        <p:nvSpPr>
          <p:cNvPr id="4" name="TextBox 3"/>
          <p:cNvSpPr txBox="1"/>
          <p:nvPr/>
        </p:nvSpPr>
        <p:spPr>
          <a:xfrm>
            <a:off x="2438400" y="6045409"/>
            <a:ext cx="4191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dirty="0"/>
              <a:t>Nepal Map</a:t>
            </a:r>
          </a:p>
        </p:txBody>
      </p:sp>
    </p:spTree>
    <p:extLst>
      <p:ext uri="{BB962C8B-B14F-4D97-AF65-F5344CB8AC3E}">
        <p14:creationId xmlns:p14="http://schemas.microsoft.com/office/powerpoint/2010/main" val="27745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500" autoRev="1" fill="hold">
                                          <p:stCondLst>
                                            <p:cond delay="0"/>
                                          </p:stCondLst>
                                        </p:cTn>
                                        <p:tgtEl>
                                          <p:spTgt spid="4"/>
                                        </p:tgtEl>
                                        <p:attrNameLst>
                                          <p:attrName>ppt_w</p:attrName>
                                        </p:attrNameLst>
                                      </p:cBhvr>
                                    </p:anim>
                                    <p:anim by="(#ppt_w*0.50)" calcmode="lin" valueType="num">
                                      <p:cBhvr>
                                        <p:cTn id="23" dur="500" decel="50000" autoRev="1" fill="hold">
                                          <p:stCondLst>
                                            <p:cond delay="0"/>
                                          </p:stCondLst>
                                        </p:cTn>
                                        <p:tgtEl>
                                          <p:spTgt spid="4"/>
                                        </p:tgtEl>
                                        <p:attrNameLst>
                                          <p:attrName>ppt_x</p:attrName>
                                        </p:attrNameLst>
                                      </p:cBhvr>
                                    </p:anim>
                                    <p:anim from="(-#ppt_h/2)" to="(#ppt_y)" calcmode="lin" valueType="num">
                                      <p:cBhvr>
                                        <p:cTn id="24" dur="1000" fill="hold">
                                          <p:stCondLst>
                                            <p:cond delay="0"/>
                                          </p:stCondLst>
                                        </p:cTn>
                                        <p:tgtEl>
                                          <p:spTgt spid="4"/>
                                        </p:tgtEl>
                                        <p:attrNameLst>
                                          <p:attrName>ppt_y</p:attrName>
                                        </p:attrNameLst>
                                      </p:cBhvr>
                                    </p:anim>
                                    <p:animRot by="21600000">
                                      <p:cBhvr>
                                        <p:cTn id="2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685800"/>
            <a:ext cx="8107680" cy="5067300"/>
          </a:xfrm>
          <a:prstGeom prst="rect">
            <a:avLst/>
          </a:prstGeom>
        </p:spPr>
      </p:pic>
      <p:sp>
        <p:nvSpPr>
          <p:cNvPr id="5" name="TextBox 4"/>
          <p:cNvSpPr txBox="1"/>
          <p:nvPr/>
        </p:nvSpPr>
        <p:spPr>
          <a:xfrm>
            <a:off x="2667000" y="56086"/>
            <a:ext cx="3810000" cy="534158"/>
          </a:xfrm>
          <a:prstGeom prst="rect">
            <a:avLst/>
          </a:prstGeom>
          <a:blipFill>
            <a:blip r:embed="rId3"/>
            <a:tile tx="0" ty="0" sx="100000" sy="100000" flip="none" algn="tl"/>
          </a:blipFill>
        </p:spPr>
        <p:txBody>
          <a:bodyPr wrap="square" rtlCol="0">
            <a:spAutoFit/>
          </a:bodyPr>
          <a:lstStyle/>
          <a:p>
            <a:pPr algn="ctr"/>
            <a:r>
              <a:rPr lang="en-US" sz="3600" b="1" i="1" dirty="0">
                <a:solidFill>
                  <a:srgbClr val="FF0000"/>
                </a:solidFill>
                <a:latin typeface="Times New Roman" pitchFamily="18" charset="0"/>
                <a:cs typeface="Times New Roman" pitchFamily="18" charset="0"/>
              </a:rPr>
              <a:t>Everest</a:t>
            </a:r>
            <a:endParaRPr lang="en-US" sz="3600" b="1" dirty="0">
              <a:solidFill>
                <a:srgbClr val="FF0000"/>
              </a:solidFill>
            </a:endParaRPr>
          </a:p>
        </p:txBody>
      </p:sp>
      <p:sp>
        <p:nvSpPr>
          <p:cNvPr id="4" name="TextBox 3"/>
          <p:cNvSpPr txBox="1"/>
          <p:nvPr/>
        </p:nvSpPr>
        <p:spPr>
          <a:xfrm>
            <a:off x="518160" y="5838094"/>
            <a:ext cx="8107680" cy="584775"/>
          </a:xfrm>
          <a:prstGeom prst="rect">
            <a:avLst/>
          </a:prstGeom>
          <a:blipFill>
            <a:blip r:embed="rId4"/>
            <a:tile tx="0" ty="0" sx="100000" sy="100000" flip="none" algn="tl"/>
          </a:blipFill>
        </p:spPr>
        <p:txBody>
          <a:bodyPr wrap="square" rtlCol="0">
            <a:spAutoFit/>
          </a:bodyPr>
          <a:lstStyle/>
          <a:p>
            <a:pPr algn="ctr"/>
            <a:r>
              <a:rPr lang="en-US" sz="3200" b="1" i="1" dirty="0">
                <a:solidFill>
                  <a:srgbClr val="FFFF00"/>
                </a:solidFill>
                <a:latin typeface="Times New Roman" pitchFamily="18" charset="0"/>
                <a:cs typeface="Times New Roman" pitchFamily="18" charset="0"/>
              </a:rPr>
              <a:t>Himalaya from china view</a:t>
            </a:r>
            <a:endParaRPr lang="en-US" sz="3200" b="1" dirty="0">
              <a:solidFill>
                <a:srgbClr val="FFFF00"/>
              </a:solidFill>
            </a:endParaRPr>
          </a:p>
        </p:txBody>
      </p:sp>
    </p:spTree>
    <p:extLst>
      <p:ext uri="{BB962C8B-B14F-4D97-AF65-F5344CB8AC3E}">
        <p14:creationId xmlns:p14="http://schemas.microsoft.com/office/powerpoint/2010/main" val="192513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3567555" y="609600"/>
            <a:ext cx="5458710" cy="5334000"/>
          </a:xfrm>
          <a:prstGeom prst="verticalScroll">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03239" y="1447800"/>
            <a:ext cx="3584825" cy="3970318"/>
          </a:xfrm>
          <a:prstGeom prst="rect">
            <a:avLst/>
          </a:prstGeom>
        </p:spPr>
        <p:txBody>
          <a:bodyPr wrap="square">
            <a:spAutoFit/>
          </a:bodyPr>
          <a:lstStyle/>
          <a:p>
            <a:pPr algn="just"/>
            <a:r>
              <a:rPr lang="en-US" sz="2800" i="1" dirty="0">
                <a:solidFill>
                  <a:schemeClr val="bg1"/>
                </a:solidFill>
                <a:latin typeface="Times New Roman" pitchFamily="18" charset="0"/>
                <a:cs typeface="Times New Roman" pitchFamily="18" charset="0"/>
              </a:rPr>
              <a:t>Known as the land of Everest, Nepal is one of the most charming countries in Asia. It is also known as the only Hindu kingdom in the world. The Kingdom of Nepal is a small land of sublime beauty.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3784758" cy="38179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883323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1" nodeType="click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by="(-#ppt_w*2)" calcmode="lin" valueType="num">
                                      <p:cBhvr rctx="PPT">
                                        <p:cTn id="31" dur="500" autoRev="1" fill="hold">
                                          <p:stCondLst>
                                            <p:cond delay="0"/>
                                          </p:stCondLst>
                                        </p:cTn>
                                        <p:tgtEl>
                                          <p:spTgt spid="6"/>
                                        </p:tgtEl>
                                        <p:attrNameLst>
                                          <p:attrName>ppt_w</p:attrName>
                                        </p:attrNameLst>
                                      </p:cBhvr>
                                    </p:anim>
                                    <p:anim by="(#ppt_w*0.50)" calcmode="lin" valueType="num">
                                      <p:cBhvr>
                                        <p:cTn id="32" dur="500" decel="50000" autoRev="1" fill="hold">
                                          <p:stCondLst>
                                            <p:cond delay="0"/>
                                          </p:stCondLst>
                                        </p:cTn>
                                        <p:tgtEl>
                                          <p:spTgt spid="6"/>
                                        </p:tgtEl>
                                        <p:attrNameLst>
                                          <p:attrName>ppt_x</p:attrName>
                                        </p:attrNameLst>
                                      </p:cBhvr>
                                    </p:anim>
                                    <p:anim from="(-#ppt_h/2)" to="(#ppt_y)" calcmode="lin" valueType="num">
                                      <p:cBhvr>
                                        <p:cTn id="33" dur="1000" fill="hold">
                                          <p:stCondLst>
                                            <p:cond delay="0"/>
                                          </p:stCondLst>
                                        </p:cTn>
                                        <p:tgtEl>
                                          <p:spTgt spid="6"/>
                                        </p:tgtEl>
                                        <p:attrNameLst>
                                          <p:attrName>ppt_y</p:attrName>
                                        </p:attrNameLst>
                                      </p:cBhvr>
                                    </p:anim>
                                    <p:animRot by="21600000">
                                      <p:cBhvr>
                                        <p:cTn id="34"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628</TotalTime>
  <Words>394</Words>
  <Application>Microsoft Office PowerPoint</Application>
  <PresentationFormat>On-screen Show (4:3)</PresentationFormat>
  <Paragraphs>61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Century Schoolbook</vt:lpstr>
      <vt:lpstr>Times New Roman</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 pc</dc:creator>
  <cp:lastModifiedBy>Abul Hashem</cp:lastModifiedBy>
  <cp:revision>85</cp:revision>
  <dcterms:created xsi:type="dcterms:W3CDTF">2014-01-16T10:30:30Z</dcterms:created>
  <dcterms:modified xsi:type="dcterms:W3CDTF">2020-09-20T18:39:01Z</dcterms:modified>
</cp:coreProperties>
</file>