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audio3.wav" ContentType="audio/x-wav"/>
  <Override PartName="/ppt/media/audio4.wav" ContentType="audio/x-wav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3"/>
  </p:notesMasterIdLst>
  <p:sldIdLst>
    <p:sldId id="331" r:id="rId2"/>
    <p:sldId id="332" r:id="rId3"/>
    <p:sldId id="361" r:id="rId4"/>
    <p:sldId id="334" r:id="rId5"/>
    <p:sldId id="335" r:id="rId6"/>
    <p:sldId id="336" r:id="rId7"/>
    <p:sldId id="337" r:id="rId8"/>
    <p:sldId id="338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62" r:id="rId28"/>
    <p:sldId id="363" r:id="rId29"/>
    <p:sldId id="364" r:id="rId30"/>
    <p:sldId id="359" r:id="rId31"/>
    <p:sldId id="3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কুশল</a:t>
            </a:r>
            <a:r>
              <a:rPr lang="bn-BD" b="1" baseline="0" dirty="0" smtClean="0"/>
              <a:t> বিনিময়ের পর শিক্ষক শ্রেণি বিন্যাসের দিকে নজরদিতে পারে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1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শিক্ষার্থীরা</a:t>
            </a:r>
            <a:r>
              <a:rPr lang="bn-BD" b="1" baseline="0" dirty="0" smtClean="0"/>
              <a:t> শব্দার্থ খাতায় লিখবেন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7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9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1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একক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6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99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5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4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জোড়ায় কাজে</a:t>
            </a:r>
            <a:r>
              <a:rPr lang="bn-BD" b="1" baseline="0" dirty="0" smtClean="0"/>
              <a:t> সময় ২/৩ মিঃ দেয়া যেতে পারে । কাজ শিক্ষক নিজে তদারকী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77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58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71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latin typeface="NikoshBAN" pitchFamily="2" charset="0"/>
                <a:cs typeface="NikoshBAN" pitchFamily="2" charset="0"/>
              </a:rPr>
              <a:t>স্লাইডে প্রদর্শিত</a:t>
            </a:r>
            <a:r>
              <a:rPr lang="bn-BD" sz="1200" b="1" baseline="0" dirty="0" smtClean="0">
                <a:latin typeface="NikoshBAN" pitchFamily="2" charset="0"/>
                <a:cs typeface="NikoshBAN" pitchFamily="2" charset="0"/>
              </a:rPr>
              <a:t> প্রশ্ন সমুহ  দ্বারা শিক্ষার্থীদের  মুখ থেকে শিরুণাম  বের করে আনার চেষ্ঠা করবেন ।</a:t>
            </a:r>
            <a:endParaRPr lang="en-US" sz="1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03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</a:t>
            </a:r>
            <a:r>
              <a:rPr lang="bn-BD" b="1" baseline="0" dirty="0" smtClean="0"/>
              <a:t>ক চরণগুলো ব্যাখ্যা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35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দলীয় কাজে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সময় ৪/৫মিঃ দেয়া যেতে পারে । কাজ শিক্ষক নিজে তদারকী করবেন এবং তাদের স্বক্রিয়তা যাচাই করবেন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8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বাড়ির কাজ</a:t>
            </a:r>
            <a:r>
              <a:rPr lang="bn-BD" b="1" baseline="0" dirty="0" smtClean="0"/>
              <a:t> শিক্ষার্থীদেরকে নিজ নিজ খাতায় লিখতে বলবে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6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জ্ঞাপন দ্বারা শিক্ষক শ্রেণি কক্ষ থেকে বিদায় </a:t>
            </a:r>
            <a:r>
              <a:rPr lang="bn-BD" b="1" baseline="0" smtClean="0">
                <a:latin typeface="NikoshBAN" pitchFamily="2" charset="0"/>
                <a:cs typeface="NikoshBAN" pitchFamily="2" charset="0"/>
              </a:rPr>
              <a:t>নিবেন।</a:t>
            </a:r>
            <a:endParaRPr lang="en-US" b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22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নিজ নিজ খাতায় লিখবেন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48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30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কবি পরিচিতি মনোযোগ</a:t>
            </a:r>
            <a:r>
              <a:rPr lang="bn-BD" b="1" baseline="0" dirty="0" smtClean="0"/>
              <a:t> সহকারে শুনবেন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6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কবি পরিচিতি মনোযোগ</a:t>
            </a:r>
            <a:r>
              <a:rPr lang="bn-BD" b="1" baseline="0" dirty="0" smtClean="0"/>
              <a:t> সহকারে শুনবেন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সরব</a:t>
            </a:r>
            <a:r>
              <a:rPr lang="bn-BD" b="1" baseline="0" dirty="0" smtClean="0"/>
              <a:t> পাঠ শিক্ষার্থীদেরথেকে একজন দিবেন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="1" dirty="0" smtClean="0"/>
              <a:t>নিরব পাঠ</a:t>
            </a:r>
            <a:r>
              <a:rPr lang="bn-BD" b="1" baseline="0" dirty="0" smtClean="0"/>
              <a:t> শিক্ষার্থীরা স্ব স্ব নিরবে পাঠ করবেন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E2BD-469C-4E80-BDC0-42B5FE20D4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শিক্ষার্থীরা</a:t>
            </a:r>
            <a:r>
              <a:rPr lang="bn-BD" b="1" baseline="0" dirty="0" smtClean="0"/>
              <a:t> শব্দার্থ খাতায় লিখবেন ।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42399-B8EB-4716-94A8-5C216A71E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27605" y="6375830"/>
            <a:ext cx="7413675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721172" y="3187964"/>
            <a:ext cx="6667991" cy="2920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194891" y="3155866"/>
            <a:ext cx="6600855" cy="28912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rgbClr val="FF0000"/>
            </a:solidFill>
          </a:ln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025" y="6639014"/>
            <a:ext cx="12247858" cy="218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21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67.jpeg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67.jpeg"/><Relationship Id="rId4" Type="http://schemas.openxmlformats.org/officeDocument/2006/relationships/audio" Target="../media/audio4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01/11/2015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z="14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আফরোজা,রংপুর 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14113" y="6356350"/>
            <a:ext cx="877887" cy="365125"/>
          </a:xfrm>
          <a:prstGeom prst="rect">
            <a:avLst/>
          </a:prstGeom>
        </p:spPr>
        <p:txBody>
          <a:bodyPr/>
          <a:lstStyle/>
          <a:p>
            <a:fld id="{0B993841-1347-4E5A-914A-25B2DED445B1}" type="slidenum">
              <a:rPr lang="en-GB" sz="140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fld>
            <a:endParaRPr lang="en-GB" sz="14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5288" y="304800"/>
            <a:ext cx="2133600" cy="69833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আকর্ষণ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812802" y="990600"/>
            <a:ext cx="10667999" cy="4460796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চে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আকারে দেয়া আছে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পাঠটি উপস্থাপনের আগে পাঠ্যপুস্তকের সংশ্লিষ্ট পাঠের সাথে মিলিয়ে নিতে অনুরোধ করা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4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উপস্থাপন শুরু করা যেতে পারে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পাশাপাশি আপনাদের নিজস্ব চিন্তা-চেতনা দ্বারা পাঠ উপস্থাপন 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আরও বেশ</a:t>
            </a:r>
            <a:r>
              <a:rPr lang="en-US" sz="32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ফলপ্রসূ করতে পারবেন বলে আশা করছি </a:t>
            </a:r>
            <a:r>
              <a:rPr lang="bn-BD" sz="32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07200" cy="6858000"/>
          </a:xfrm>
          <a:prstGeom prst="rect">
            <a:avLst/>
          </a:prstGeom>
        </p:spPr>
      </p:pic>
      <p:pic>
        <p:nvPicPr>
          <p:cNvPr id="9" name="Picture 8" descr="DSC00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4000" y="0"/>
            <a:ext cx="5588000" cy="6858000"/>
          </a:xfrm>
          <a:prstGeom prst="rect">
            <a:avLst/>
          </a:prstGeom>
        </p:spPr>
      </p:pic>
      <p:pic>
        <p:nvPicPr>
          <p:cNvPr id="10" name="Picture 9" descr="graphics-flowers-64975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76200"/>
            <a:ext cx="3251200" cy="1543507"/>
          </a:xfrm>
          <a:prstGeom prst="rect">
            <a:avLst/>
          </a:prstGeom>
        </p:spPr>
      </p:pic>
      <p:pic>
        <p:nvPicPr>
          <p:cNvPr id="14" name="Picture 13" descr="graphics-flowers-64975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800" y="1"/>
            <a:ext cx="3251200" cy="1772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9600" y="-5417"/>
            <a:ext cx="1422400" cy="686341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bn-BD" sz="88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</a:p>
          <a:p>
            <a:r>
              <a:rPr lang="bn-BD" sz="88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</a:p>
          <a:p>
            <a:r>
              <a:rPr lang="bn-BD" sz="88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</a:p>
          <a:p>
            <a:r>
              <a:rPr lang="bn-BD" sz="72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</a:p>
          <a:p>
            <a:r>
              <a:rPr lang="bn-BD" sz="88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56226"/>
      </p:ext>
    </p:extLst>
  </p:cSld>
  <p:clrMapOvr>
    <a:masterClrMapping/>
  </p:clrMapOvr>
  <p:transition>
    <p:diamond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F15528-21DE-4FAA-801E-634DDDAF4B2B}" type="slidenum">
              <a:rPr lang="en-US" sz="1400" b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sz="1400" b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400" y="1295400"/>
            <a:ext cx="2844800" cy="609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আলপথ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82407" y="3339101"/>
            <a:ext cx="3556000" cy="438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দেবালয়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26400" y="1249736"/>
            <a:ext cx="3556000" cy="1112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সীমানার পথ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400" y="2895600"/>
            <a:ext cx="28448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70400" y="304800"/>
            <a:ext cx="223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lpath 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1" y="1066800"/>
            <a:ext cx="37973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mondir ,debalo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19400"/>
            <a:ext cx="38608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406400" y="5029200"/>
            <a:ext cx="2946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কমলার দীঘি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moym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648200"/>
            <a:ext cx="3962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14"/>
          <p:cNvSpPr/>
          <p:nvPr/>
        </p:nvSpPr>
        <p:spPr>
          <a:xfrm>
            <a:off x="8026400" y="4450136"/>
            <a:ext cx="35560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মৈমনসিংহ গীতিকার একটি পালা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16000" y="304800"/>
            <a:ext cx="223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686800" y="304800"/>
            <a:ext cx="223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5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b="1" smtClean="0"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000" y="1294171"/>
            <a:ext cx="2844800" cy="800100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 মসজিদ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26400" y="2895600"/>
            <a:ext cx="3556000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চাঁদ সওদাগরের বাণিজ্য তরী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26400" y="1143000"/>
            <a:ext cx="3556000" cy="13751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চাঁপাই নবাবগঞ্জে অবস্থিত একটিঐতিহাসিক  স্থানের নাম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6400" y="2856271"/>
            <a:ext cx="28448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ডিঙার বহর 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400" y="4989871"/>
            <a:ext cx="2946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তিতুমীর </a:t>
            </a:r>
            <a:endParaRPr lang="en-US" sz="1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24800" y="4495800"/>
            <a:ext cx="35560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অত্যচারী ইংরেজদের বিরুদ্ধে এক সংগ্রামী জীবনের নাম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sona mosque 4.jpg"/>
          <p:cNvPicPr>
            <a:picLocks noChangeAspect="1"/>
          </p:cNvPicPr>
          <p:nvPr/>
        </p:nvPicPr>
        <p:blipFill rotWithShape="1">
          <a:blip r:embed="rId3"/>
          <a:srcRect t="33312"/>
          <a:stretch/>
        </p:blipFill>
        <p:spPr>
          <a:xfrm>
            <a:off x="3860801" y="1219200"/>
            <a:ext cx="4043681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haji shariatull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704" y="4800600"/>
            <a:ext cx="2955897" cy="148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bo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881" y="2868971"/>
            <a:ext cx="4165600" cy="1779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ounded Rectangle 24"/>
          <p:cNvSpPr/>
          <p:nvPr/>
        </p:nvSpPr>
        <p:spPr>
          <a:xfrm>
            <a:off x="4470400" y="381000"/>
            <a:ext cx="223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16000" y="381000"/>
            <a:ext cx="223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686800" y="381000"/>
            <a:ext cx="22352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3429000"/>
            <a:ext cx="5689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lpa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313331"/>
            <a:ext cx="5689600" cy="2782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25183" t="3125" r="25037" b="11914"/>
          <a:stretch>
            <a:fillRect/>
          </a:stretch>
        </p:blipFill>
        <p:spPr bwMode="auto">
          <a:xfrm>
            <a:off x="406400" y="304800"/>
            <a:ext cx="5080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16032" t="38639" r="17374" b="12500"/>
          <a:stretch>
            <a:fillRect/>
          </a:stretch>
        </p:blipFill>
        <p:spPr bwMode="auto">
          <a:xfrm>
            <a:off x="5994400" y="228600"/>
            <a:ext cx="53848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68135" y="2667001"/>
            <a:ext cx="70557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আমি জন্মেছি বাংলায়, আমি বাংলায় কথা বলি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1200" y="5772834"/>
            <a:ext cx="700571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আমি বাংলার  আলপথ দিয়ে হাজার বছর চলি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60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7).jpg"/>
          <p:cNvPicPr>
            <a:picLocks noChangeAspect="1"/>
          </p:cNvPicPr>
          <p:nvPr/>
        </p:nvPicPr>
        <p:blipFill>
          <a:blip r:embed="rId3"/>
          <a:srcRect t="7143"/>
          <a:stretch>
            <a:fillRect/>
          </a:stretch>
        </p:blipFill>
        <p:spPr>
          <a:xfrm>
            <a:off x="970671" y="304800"/>
            <a:ext cx="4820530" cy="2362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2589237" y="2667000"/>
            <a:ext cx="7419926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 পলিমাটি কোমলে আমার চলার চিহ্ন ফেলে।</a:t>
            </a:r>
          </a:p>
        </p:txBody>
      </p:sp>
      <p:pic>
        <p:nvPicPr>
          <p:cNvPr id="4" name="Picture 3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304801"/>
            <a:ext cx="4617329" cy="23717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3505200"/>
            <a:ext cx="4922129" cy="25908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8" name="Picture 7" descr="r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0" y="3505200"/>
            <a:ext cx="4718929" cy="2514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330806" y="5696634"/>
            <a:ext cx="793678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তেরোশত নদী শুধায় আমাকে, কোথা থেকে তুমি এলে?’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95723" y="3548420"/>
            <a:ext cx="8137077" cy="2531243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‘তেরোশ নদী শুধায় আমাকে’কীভাবে ?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চরণটি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 ।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4557" b="39687"/>
          <a:stretch/>
        </p:blipFill>
        <p:spPr>
          <a:xfrm>
            <a:off x="8432800" y="1676401"/>
            <a:ext cx="3523397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99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orjapo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52400"/>
            <a:ext cx="5181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corjapod3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52400"/>
            <a:ext cx="5181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08701" y="2831123"/>
            <a:ext cx="7396480" cy="45720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তো এসেছি চর্যাপদের অক্ষরগুলো থেকে।</a:t>
            </a:r>
          </a:p>
        </p:txBody>
      </p:sp>
      <p:pic>
        <p:nvPicPr>
          <p:cNvPr id="7" name="Picture 6" descr="bo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3429000"/>
            <a:ext cx="5181600" cy="2590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7" descr="boat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3429000"/>
            <a:ext cx="5181600" cy="2590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2971800" y="5888910"/>
            <a:ext cx="7264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আমি তো এসেছি সওদাগরের ডিঙার বহর থেকে।</a:t>
            </a:r>
          </a:p>
        </p:txBody>
      </p:sp>
    </p:spTree>
    <p:extLst>
      <p:ext uri="{BB962C8B-B14F-4D97-AF65-F5344CB8AC3E}">
        <p14:creationId xmlns:p14="http://schemas.microsoft.com/office/powerpoint/2010/main" val="256168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3317" y="2743200"/>
            <a:ext cx="8037342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 তো এসেছি  কৈবর্তের বিদ্রোহী গ্রাম থেকে।</a:t>
            </a:r>
          </a:p>
        </p:txBody>
      </p:sp>
      <p:pic>
        <p:nvPicPr>
          <p:cNvPr id="7" name="Picture 6" descr="koib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988" y="262597"/>
            <a:ext cx="4656406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rokimg_0709_1768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38" y="304800"/>
            <a:ext cx="4704862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pal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632" y="3429000"/>
            <a:ext cx="485759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p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298" y="3424427"/>
            <a:ext cx="4873674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910007" y="5672639"/>
            <a:ext cx="70012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 তো এসেছি পালযুগ নামে চিত্রকলা থেকে।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4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87384" y="5744308"/>
            <a:ext cx="6894732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এসেছি  জোড়</a:t>
            </a:r>
            <a:r>
              <a:rPr lang="en-US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মন্দির -বেদি থেকে</a:t>
            </a:r>
            <a:endParaRPr lang="en-US" sz="4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templ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1"/>
            <a:ext cx="4670067" cy="25145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6" y="3515476"/>
            <a:ext cx="4748980" cy="20471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91507" y="2916617"/>
            <a:ext cx="7815385" cy="5039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এসেছি বাঙালি পাহাড়পুরের বৌদ্ধমন্দির  থেকে।</a:t>
            </a:r>
          </a:p>
        </p:txBody>
      </p:sp>
      <p:pic>
        <p:nvPicPr>
          <p:cNvPr id="18" name="Picture 17" descr="temple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200" y="381000"/>
            <a:ext cx="4673600" cy="24384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50" y="3552347"/>
            <a:ext cx="4736449" cy="204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3307404"/>
            <a:ext cx="5537199" cy="2559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au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2" y="3352800"/>
            <a:ext cx="5181597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652171" y="2590800"/>
            <a:ext cx="8153009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 বাঙালি বরেন্দ্রভূমে সোনা মসজিদ থেকে।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9600" y="457200"/>
            <a:ext cx="203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rindTract.jpg"/>
          <p:cNvPicPr>
            <a:picLocks noChangeAspect="1"/>
          </p:cNvPicPr>
          <p:nvPr/>
        </p:nvPicPr>
        <p:blipFill>
          <a:blip r:embed="rId5"/>
          <a:srcRect l="2311" r="76890" b="77778"/>
          <a:stretch>
            <a:fillRect/>
          </a:stretch>
        </p:blipFill>
        <p:spPr>
          <a:xfrm>
            <a:off x="508000" y="228600"/>
            <a:ext cx="5537197" cy="22496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ona mosque 4.jpg"/>
          <p:cNvPicPr>
            <a:picLocks noChangeAspect="1"/>
          </p:cNvPicPr>
          <p:nvPr/>
        </p:nvPicPr>
        <p:blipFill rotWithShape="1">
          <a:blip r:embed="rId6"/>
          <a:srcRect t="33312"/>
          <a:stretch/>
        </p:blipFill>
        <p:spPr>
          <a:xfrm>
            <a:off x="6197601" y="228600"/>
            <a:ext cx="5202903" cy="22496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8901" y="5594346"/>
            <a:ext cx="7763802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এসেছি বাঙালি আউল- বাউল মাটির দেউল থেকে।</a:t>
            </a:r>
          </a:p>
        </p:txBody>
      </p:sp>
    </p:spTree>
    <p:extLst>
      <p:ext uri="{BB962C8B-B14F-4D97-AF65-F5344CB8AC3E}">
        <p14:creationId xmlns:p14="http://schemas.microsoft.com/office/powerpoint/2010/main" val="25270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4E7E5AC8-3C83-44F2-A42C-3F97629523CE}" type="datetime10">
              <a:rPr lang="bn-BD" sz="1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সোমবার, 21 সেপ্টেম্বর, 2020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B6C7F854-B571-47C3-B81D-C3C225D692F2}" type="slidenum">
              <a:rPr lang="en-US" sz="2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fld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52400"/>
            <a:ext cx="11887200" cy="66434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997" y="2667001"/>
            <a:ext cx="3611203" cy="3770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1095" y="2669452"/>
            <a:ext cx="1596912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endParaRPr lang="en-US" sz="3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1603" y="2809877"/>
            <a:ext cx="1911101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9113" y="2806204"/>
            <a:ext cx="1758815" cy="37702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36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 p14:bounceEnd="20000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3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3" presetClass="entr" presetSubtype="16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34" presetClass="emph" presetSubtype="0" repeatCount="indefinite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1.66667E-6 -2.96296E-6 L 1.66667E-6 -0.07222 " pathEditMode="relative" rAng="0" ptsTypes="AA">
                                          <p:cBhvr>
                                            <p:cTn id="24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22222E-6 -4.44444E-6 L -2.22222E-6 -0.07222 " pathEditMode="relative" rAng="0" ptsTypes="AA">
                                          <p:cBhvr>
                                            <p:cTn id="30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2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3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34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5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2.22222E-6 3.7037E-6 L 2.22222E-6 -0.07223 " pathEditMode="relative" rAng="0" ptsTypes="AA">
                                          <p:cBhvr>
                                            <p:cTn id="36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7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8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0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34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0 -1.85185E-6 L 0 -0.07222 " pathEditMode="relative" rAng="0" ptsTypes="AA">
                                          <p:cBhvr>
                                            <p:cTn id="42" dur="15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4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4" dur="750" fill="hold">
                                              <p:stCondLst>
                                                <p:cond delay="7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5" dur="75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6" dur="750" fill="hold">
                                              <p:stCondLst>
                                                <p:cond delay="2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repeatCount="indefinite" accel="30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56 -0.05718 L 2.5E-6 0.00023 " pathEditMode="relative" rAng="0" ptsTypes="AA">
                                          <p:cBhvr>
                                            <p:cTn id="48" dur="3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7" y="287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  <p:bldP spid="8" grpId="1"/>
          <p:bldP spid="9" grpId="0"/>
          <p:bldP spid="9" grpId="1"/>
          <p:bldP spid="10" grpId="0"/>
          <p:bldP spid="10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Computer City\Pictures\Nature\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7" y="333830"/>
            <a:ext cx="11317272" cy="614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48595" y="522705"/>
            <a:ext cx="3676204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1" y="5229762"/>
            <a:ext cx="1087797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‘আমি তো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এসেছি পালযুগ নামে চিত্রকলা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থেকে।’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চরণটি ব্যাখ্যা কর।</a:t>
            </a:r>
            <a:endParaRPr lang="en-US" sz="4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33979" r="10448" b="24604"/>
          <a:stretch/>
        </p:blipFill>
        <p:spPr>
          <a:xfrm>
            <a:off x="3825024" y="1671340"/>
            <a:ext cx="5181600" cy="35431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408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ym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040" y="3406726"/>
            <a:ext cx="5273822" cy="2079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422770" y="2531486"/>
            <a:ext cx="6346092" cy="609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তো এসেছি  সার্বভৌম বারো ভূঁইয়া থেকে 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8620" y="5628816"/>
            <a:ext cx="7041662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তো এসেছি  ‘কমলা দিঘী’ ‘মহুয়ার পাল  থেকে  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33400"/>
            <a:ext cx="3352800" cy="1835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J:\ইতিহাস ৯ম,১০ম\Picture1_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220" y="543232"/>
            <a:ext cx="4368800" cy="1988254"/>
          </a:xfrm>
          <a:prstGeom prst="rect">
            <a:avLst/>
          </a:prstGeom>
          <a:noFill/>
        </p:spPr>
      </p:pic>
      <p:pic>
        <p:nvPicPr>
          <p:cNvPr id="2050" name="Picture 2" descr="C:\Users\Computer City\Pictures\img_2607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381000"/>
            <a:ext cx="2743200" cy="198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2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5950" y="2954594"/>
            <a:ext cx="7046351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তো এসেছি  তিতুমীর আর হাজী শরিয়ত  থেকে  ।</a:t>
            </a:r>
          </a:p>
        </p:txBody>
      </p:sp>
      <p:pic>
        <p:nvPicPr>
          <p:cNvPr id="5" name="Picture 4" descr="Isa kh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747" y="480280"/>
            <a:ext cx="3627902" cy="2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aji shariatull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66" y="480280"/>
            <a:ext cx="3212123" cy="218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3581400"/>
            <a:ext cx="3962400" cy="2529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5498" r="14706"/>
          <a:stretch/>
        </p:blipFill>
        <p:spPr>
          <a:xfrm>
            <a:off x="1756898" y="3642360"/>
            <a:ext cx="4165600" cy="23774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75913" y="5791200"/>
            <a:ext cx="7530905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তো এসেছি  গীতাঞ্জলী ও অগ্নিবী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থেকে।</a:t>
            </a:r>
          </a:p>
        </p:txBody>
      </p:sp>
    </p:spTree>
    <p:extLst>
      <p:ext uri="{BB962C8B-B14F-4D97-AF65-F5344CB8AC3E}">
        <p14:creationId xmlns:p14="http://schemas.microsoft.com/office/powerpoint/2010/main" val="7008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0872" y="2743201"/>
            <a:ext cx="770522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আসেছি বাঙালী ক্ষুধিরাম আর সূর্য সেনের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থেকে।</a:t>
            </a:r>
            <a:endParaRPr lang="en-US" sz="3600" b="1" dirty="0"/>
          </a:p>
        </p:txBody>
      </p:sp>
      <p:pic>
        <p:nvPicPr>
          <p:cNvPr id="9" name="Picture 8" descr="khudiram bose 2.jpg"/>
          <p:cNvPicPr>
            <a:picLocks noChangeAspect="1"/>
          </p:cNvPicPr>
          <p:nvPr/>
        </p:nvPicPr>
        <p:blipFill rotWithShape="1">
          <a:blip r:embed="rId2"/>
          <a:srcRect l="55532"/>
          <a:stretch/>
        </p:blipFill>
        <p:spPr>
          <a:xfrm>
            <a:off x="1976284" y="313162"/>
            <a:ext cx="3700879" cy="2274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 descr="surya s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304801"/>
            <a:ext cx="4101514" cy="2282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Rectangle 12"/>
          <p:cNvSpPr/>
          <p:nvPr/>
        </p:nvSpPr>
        <p:spPr>
          <a:xfrm>
            <a:off x="3239709" y="5734944"/>
            <a:ext cx="6856386" cy="51373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এসেছি জয়নুল আর অবন ঠাকুর থেকে।</a:t>
            </a:r>
          </a:p>
        </p:txBody>
      </p:sp>
      <p:sp>
        <p:nvSpPr>
          <p:cNvPr id="14" name="Oval 13" descr="Rabindranath Tatur"/>
          <p:cNvSpPr>
            <a:spLocks noChangeArrowheads="1"/>
          </p:cNvSpPr>
          <p:nvPr/>
        </p:nvSpPr>
        <p:spPr bwMode="auto">
          <a:xfrm>
            <a:off x="6243484" y="3438086"/>
            <a:ext cx="4064000" cy="2253343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 descr="joynul abed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570" y="3579581"/>
            <a:ext cx="3657600" cy="211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32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2067" y="2796714"/>
            <a:ext cx="68830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আসেছি বাঙালী রাষ্ট্রভাষার লাল রাজপথ 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 descr="index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4567" y="287765"/>
            <a:ext cx="4429005" cy="232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48837" y="5911303"/>
            <a:ext cx="7395925" cy="4810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এসেছি বাঙালী বঙ্গবন্দু শেখ মুজিবুর  থেকে।</a:t>
            </a:r>
          </a:p>
        </p:txBody>
      </p:sp>
      <p:pic>
        <p:nvPicPr>
          <p:cNvPr id="8" name="Picture 7" descr="sheikh muji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2556" y="3506770"/>
            <a:ext cx="3931920" cy="23214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87765"/>
            <a:ext cx="4520418" cy="232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2714" y="2666589"/>
            <a:ext cx="70541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আমি যে এসেছি জয়বাংলার বজ্রকন্ঠ  থেকে   ।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272714" y="5881696"/>
            <a:ext cx="7585612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আমি যে এসেছি একাত্তরের মুক্তিযুদ্ধ  থেকে।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974" y="216877"/>
            <a:ext cx="5573252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3479916"/>
            <a:ext cx="4728308" cy="23112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6">
            <a:lum bright="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6" y="3522320"/>
            <a:ext cx="4766830" cy="22737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22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4876800"/>
            <a:ext cx="115824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 যুগ ও বরেন্দ্র সোনামসজিদ কি জন্য  বিখ্যাত  ?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200" y="533400"/>
            <a:ext cx="4572000" cy="685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F:\r\IMG_4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8026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4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মঙ্গল কাব্য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মৈমনসিংহ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গীতিকা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শ্রীকৃষ্ণ কীর্তন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পারস্য সাহিত্য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100" y="3664047"/>
            <a:ext cx="8448516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কবিতায় কোন যুগের চিত্রকলার কথা আছে ?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মুগল যুগ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45727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 যুগের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366" y="5569727"/>
            <a:ext cx="310163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সোলতানী যুগ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 যুগ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100" y="1323965"/>
            <a:ext cx="8448516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মলার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দিঘী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bn-BD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34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303410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গোপাল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33600"/>
            <a:ext cx="25287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 পাল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174" y="2920888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ন্যায় পাল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4913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মহীপাল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581401"/>
            <a:ext cx="9580069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হাজার চরণ চিহ্ন কোথায় ফেলে এসেছেন ?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5829" y="4700373"/>
            <a:ext cx="2580928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রাজপথে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03184" y="4715762"/>
            <a:ext cx="2890318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পেছেনে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2" y="5734480"/>
            <a:ext cx="292946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4013" y="5698790"/>
            <a:ext cx="305304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পলিমাটিতে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990600"/>
            <a:ext cx="91661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পাহাড়পুর বৌদ্ধ বিহার কার আমলে নির্মিত ?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97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10" y="1095012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 বাঙালীর বৈশিষ্ট্য হলো--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701226"/>
            <a:ext cx="4978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 কথা বলা </a:t>
            </a: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2447466"/>
            <a:ext cx="513665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বাংলায় জন্ম গ্রহণ </a:t>
            </a: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6"/>
            <a:ext cx="51912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বিদেশে না যাওয়া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মোঃ রফিকুল ইসলাম শিক্ষক,জনার কেঁওচিয়া আদর্শ উচ্চ বিদ্যালয়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2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659" y="76200"/>
            <a:ext cx="12011741" cy="6705600"/>
          </a:xfrm>
          <a:prstGeom prst="rect">
            <a:avLst/>
          </a:prstGeom>
          <a:noFill/>
          <a:ln w="142875">
            <a:solidFill>
              <a:schemeClr val="accent6">
                <a:lumMod val="50000"/>
              </a:schemeClr>
            </a:solidFill>
            <a:prstDash val="sysDash"/>
          </a:ln>
          <a:effectLst>
            <a:reflection endPos="0" dist="508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600200"/>
            <a:ext cx="4775200" cy="4495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2" name="TextBox 21"/>
          <p:cNvSpPr txBox="1"/>
          <p:nvPr/>
        </p:nvSpPr>
        <p:spPr>
          <a:xfrm>
            <a:off x="7924801" y="4953000"/>
            <a:ext cx="2724443" cy="52322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সময়ঃ- ৫০ মিঃ</a:t>
            </a:r>
            <a:r>
              <a:rPr lang="bn-IN" sz="2800" b="1" dirty="0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085" y="1236565"/>
            <a:ext cx="1554800" cy="1910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0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2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8" y="234690"/>
            <a:ext cx="11544886" cy="63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1910" y="352724"/>
            <a:ext cx="4466135" cy="1171277"/>
          </a:xfrm>
          <a:prstGeom prst="cloud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00" y="4267200"/>
            <a:ext cx="1117600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‘আমার পরিচয়’ কবিতাংশে কবির দেশপ্রেমের চেতনা তোমাকে কীভাবে অনুপ্রাণিত করেছে </a:t>
            </a:r>
            <a:r>
              <a:rPr lang="bn-BD" sz="4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 বিশ্লেষণ কর ।</a:t>
            </a:r>
            <a:endParaRPr lang="bn-BD" sz="4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 City\Pictures\New folder\FB_IMG_14917083259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4" y="169950"/>
            <a:ext cx="11648049" cy="645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0850" y="2987673"/>
            <a:ext cx="86460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pPr algn="ctr"/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00" y="304800"/>
            <a:ext cx="11480800" cy="624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85800"/>
            <a:ext cx="701040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শিক্ষার্থীরা বলো তো পার্শ্বের ছবিটি কার? 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আপনার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 কোন দেশের অধিবাসী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বাংলাদেশের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আমার পেশা কী?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শিক্ষকতা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আমি কোন বিষয়ের শিক্ষক?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বাংলা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এই তথ্যগুলো থেকে কী পাওয়া যায়?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আপনার পরিচয়।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C:\Users\Computer City\Pictures\9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2" r="22714"/>
          <a:stretch/>
        </p:blipFill>
        <p:spPr bwMode="auto">
          <a:xfrm>
            <a:off x="406401" y="838200"/>
            <a:ext cx="41655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297" y="152400"/>
            <a:ext cx="11243837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sbd.jpg"/>
          <p:cNvPicPr>
            <a:picLocks noChangeAspect="1"/>
          </p:cNvPicPr>
          <p:nvPr/>
        </p:nvPicPr>
        <p:blipFill>
          <a:blip r:embed="rId3"/>
          <a:srcRect l="6452" t="980" r="4839" b="22549"/>
          <a:stretch>
            <a:fillRect/>
          </a:stretch>
        </p:blipFill>
        <p:spPr>
          <a:xfrm>
            <a:off x="203201" y="152400"/>
            <a:ext cx="11713496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4673600" y="3276600"/>
            <a:ext cx="6805480" cy="1295400"/>
          </a:xfrm>
          <a:prstGeom prst="round1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 শামসুল হক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" name="Round Single Corner Rectangle 1"/>
          <p:cNvSpPr/>
          <p:nvPr/>
        </p:nvSpPr>
        <p:spPr>
          <a:xfrm>
            <a:off x="4368800" y="1981200"/>
            <a:ext cx="6410960" cy="1143000"/>
          </a:xfrm>
          <a:prstGeom prst="round1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পরিচয়</a:t>
            </a:r>
            <a:endParaRPr lang="en-US" sz="2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5023" y="347451"/>
            <a:ext cx="3666978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আজকের পাঠ --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257800"/>
            <a:ext cx="6115069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পদ্য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পৃষ্ঠাঃ- ২৩৭ – ২৩৯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9248" y="2360748"/>
            <a:ext cx="11505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/>
                <a:cs typeface="NikoshBAN" pitchFamily="2" charset="0"/>
              </a:rPr>
              <a:t>কবি পরিচিতি  বলতে পারবে</a:t>
            </a:r>
            <a:r>
              <a:rPr lang="en-US" sz="3600" b="1" dirty="0">
                <a:latin typeface="NikoshBAN"/>
                <a:cs typeface="NikoshBAN" pitchFamily="2" charset="0"/>
              </a:rPr>
              <a:t> </a:t>
            </a:r>
            <a:r>
              <a:rPr lang="bn-BD" sz="3600" b="1" dirty="0">
                <a:latin typeface="NikoshBAN"/>
                <a:cs typeface="NikoshBAN" pitchFamily="2" charset="0"/>
              </a:rPr>
              <a:t>। </a:t>
            </a:r>
            <a:endParaRPr lang="en-US" sz="3600" b="1" dirty="0">
              <a:latin typeface="NikoshBAN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/>
                <a:cs typeface="NikoshBAN" pitchFamily="2" charset="0"/>
              </a:rPr>
              <a:t>নতুন  </a:t>
            </a:r>
            <a:r>
              <a:rPr lang="bn-BD" sz="3600" b="1" dirty="0">
                <a:latin typeface="NikoshBAN"/>
                <a:cs typeface="NikoshBAN" pitchFamily="2" charset="0"/>
              </a:rPr>
              <a:t>শব্দের অর্থ লিখতে পারবে  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latin typeface="NikoshBAN"/>
                <a:cs typeface="NikoshBAN" pitchFamily="2" charset="0"/>
              </a:rPr>
              <a:t>বাংলার </a:t>
            </a:r>
            <a:r>
              <a:rPr lang="bn-BD" sz="3600" b="1" dirty="0">
                <a:latin typeface="NikoshBAN"/>
                <a:cs typeface="NikoshBAN" pitchFamily="2" charset="0"/>
              </a:rPr>
              <a:t>গৌরবময়  ঐতিহ্যের বিষয় বর্ণনা করতে পারবে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>
                <a:latin typeface="NikoshBAN"/>
                <a:cs typeface="NikoshBAN" pitchFamily="2" charset="0"/>
              </a:rPr>
              <a:t>কবিতার চরণ সমূহের  তাৎপর্য বিশ্লেষণ করতে পারবে । 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459247" y="1524001"/>
            <a:ext cx="6390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2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</a:t>
            </a:r>
            <a:r>
              <a:rPr lang="en-US" sz="2400" b="1" dirty="0" smtClean="0">
                <a:solidFill>
                  <a:srgbClr val="00B0F0"/>
                </a:solidFill>
              </a:rPr>
              <a:t>…</a:t>
            </a:r>
            <a:endParaRPr lang="bn-BD" sz="2400" b="1" dirty="0">
              <a:solidFill>
                <a:srgbClr val="00B0F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70400" y="304800"/>
            <a:ext cx="3556000" cy="685800"/>
          </a:xfrm>
          <a:prstGeom prst="roundRect">
            <a:avLst/>
          </a:prstGeom>
          <a:noFill/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3556000" y="5257800"/>
            <a:ext cx="8134669" cy="1219200"/>
          </a:xfrm>
          <a:prstGeom prst="wedgeRectCallout">
            <a:avLst>
              <a:gd name="adj1" fmla="val 9188"/>
              <a:gd name="adj2" fmla="val -84783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কর্মজীবনঃ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সাংবাদিকতাকে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বেছে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নিয়েছিলেন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পুরোপুরি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আত্মনিয়োগ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396912" y="4724400"/>
            <a:ext cx="3454401" cy="467036"/>
          </a:xfrm>
          <a:prstGeom prst="wedgeRectCallout">
            <a:avLst>
              <a:gd name="adj1" fmla="val -52478"/>
              <a:gd name="adj2" fmla="val -84175"/>
            </a:avLst>
          </a:prstGeom>
          <a:solidFill>
            <a:schemeClr val="bg1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35832" y="2777990"/>
            <a:ext cx="3528169" cy="2708411"/>
          </a:xfrm>
          <a:prstGeom prst="wedgeRectCallout">
            <a:avLst>
              <a:gd name="adj1" fmla="val 68358"/>
              <a:gd name="adj2" fmla="val -31083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কলেজিয়েট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ম্যাট্রিক,জগন্নাথ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পড়াশুনা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900884" y="2310708"/>
            <a:ext cx="2922197" cy="2169886"/>
          </a:xfrm>
          <a:prstGeom prst="wedgeRectCallout">
            <a:avLst>
              <a:gd name="adj1" fmla="val -71676"/>
              <a:gd name="adj2" fmla="val -35162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পিতৃ-মাতৃ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পিতা-সৈয়দ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হুসাইন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মাতা-সৈয়দা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হালিমা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773177" y="253655"/>
            <a:ext cx="6015861" cy="1981200"/>
          </a:xfrm>
          <a:prstGeom prst="cloudCallout">
            <a:avLst>
              <a:gd name="adj1" fmla="val 3933"/>
              <a:gd name="adj2" fmla="val 6828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পরিচয়ঃ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১৯৩৫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খ্রিস্টাব্দে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9" name="Picture 8" descr="sayed samsul ha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69" y="2390538"/>
            <a:ext cx="3799739" cy="23338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ular Callout 11"/>
          <p:cNvSpPr/>
          <p:nvPr/>
        </p:nvSpPr>
        <p:spPr>
          <a:xfrm>
            <a:off x="4808135" y="1852919"/>
            <a:ext cx="3091559" cy="439646"/>
          </a:xfrm>
          <a:prstGeom prst="wedgeRectCallout">
            <a:avLst>
              <a:gd name="adj1" fmla="val 26837"/>
              <a:gd name="adj2" fmla="val 71442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365760" y="97973"/>
            <a:ext cx="4917440" cy="2292565"/>
          </a:xfrm>
          <a:prstGeom prst="cloudCallout">
            <a:avLst>
              <a:gd name="adj1" fmla="val 17852"/>
              <a:gd name="adj2" fmla="val 6005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সাধনাঃ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শিশুতোষ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47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7" grpId="0" animBg="1"/>
      <p:bldP spid="10" grpId="0" animBg="1"/>
      <p:bldP spid="8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 rot="924967">
            <a:off x="6416097" y="3536351"/>
            <a:ext cx="3454401" cy="467036"/>
          </a:xfrm>
          <a:prstGeom prst="wedgeRectCallout">
            <a:avLst>
              <a:gd name="adj1" fmla="val -27268"/>
              <a:gd name="adj2" fmla="val -102822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03025" y="4267200"/>
            <a:ext cx="9735457" cy="2089010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রচনাঃ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একদা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রাজ্যে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পঙক্তিমালা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গল্প-শীত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রক্তগোলাপ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উপন্যাস-বৃষ্টি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বিদ্রোহীগন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আওয়াজ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যায়,নুরলদীনের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জীবন,ঈষা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ayed samsul ha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949126"/>
            <a:ext cx="4013203" cy="2545369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11" name="Cloud Callout 10"/>
          <p:cNvSpPr/>
          <p:nvPr/>
        </p:nvSpPr>
        <p:spPr>
          <a:xfrm>
            <a:off x="508000" y="2840812"/>
            <a:ext cx="5181600" cy="1502589"/>
          </a:xfrm>
          <a:prstGeom prst="cloudCallout">
            <a:avLst>
              <a:gd name="adj1" fmla="val 60835"/>
              <a:gd name="adj2" fmla="val -276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শিশুতোষ-সীমান্তের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সিঙ্গহাসন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হডসনের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বন্দুক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455385" y="228600"/>
            <a:ext cx="6705600" cy="2743200"/>
          </a:xfrm>
          <a:prstGeom prst="cloudCallout">
            <a:avLst>
              <a:gd name="adj1" fmla="val 44941"/>
              <a:gd name="adj2" fmla="val 31008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সম্মাননাঃ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অবদানের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পুরস্কারসহ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28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build="allAtOnce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tterflybluex.g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0" y="3981450"/>
            <a:ext cx="190500" cy="104775"/>
          </a:xfrm>
        </p:spPr>
      </p:pic>
      <p:pic>
        <p:nvPicPr>
          <p:cNvPr id="12" name="Picture 11" descr="fhjg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"/>
            <a:ext cx="3323303" cy="2286000"/>
          </a:xfrm>
          <a:prstGeom prst="rect">
            <a:avLst/>
          </a:prstGeom>
        </p:spPr>
      </p:pic>
      <p:pic>
        <p:nvPicPr>
          <p:cNvPr id="8" name="Picture 7" descr="DSC004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5892800" cy="6858000"/>
          </a:xfrm>
          <a:prstGeom prst="rect">
            <a:avLst/>
          </a:prstGeom>
        </p:spPr>
      </p:pic>
      <p:pic>
        <p:nvPicPr>
          <p:cNvPr id="11" name="Picture 10" descr="DSC004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92800" y="0"/>
            <a:ext cx="6299200" cy="6858000"/>
          </a:xfrm>
          <a:prstGeom prst="rect">
            <a:avLst/>
          </a:prstGeom>
        </p:spPr>
      </p:pic>
      <p:sp>
        <p:nvSpPr>
          <p:cNvPr id="10" name="Flowchart: Multidocument 9"/>
          <p:cNvSpPr/>
          <p:nvPr/>
        </p:nvSpPr>
        <p:spPr>
          <a:xfrm>
            <a:off x="1727200" y="0"/>
            <a:ext cx="7823200" cy="1828800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bn-BD" sz="8000" b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99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8000" b="1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FF99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50874"/>
      </p:ext>
    </p:extLst>
  </p:cSld>
  <p:clrMapOvr>
    <a:masterClrMapping/>
  </p:clrMapOvr>
  <p:transition>
    <p:wheel spokes="8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1300</Words>
  <Application>Microsoft Office PowerPoint</Application>
  <PresentationFormat>Custom</PresentationFormat>
  <Paragraphs>241</Paragraphs>
  <Slides>31</Slides>
  <Notes>26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376</cp:revision>
  <dcterms:created xsi:type="dcterms:W3CDTF">2013-12-14T06:41:16Z</dcterms:created>
  <dcterms:modified xsi:type="dcterms:W3CDTF">2020-09-21T05:32:07Z</dcterms:modified>
</cp:coreProperties>
</file>