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FF0066"/>
    <a:srgbClr val="CC9900"/>
    <a:srgbClr val="FF00FF"/>
    <a:srgbClr val="CC0099"/>
    <a:srgbClr val="0000CC"/>
    <a:srgbClr val="271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3EEF53-C843-413D-A0A1-1C3FD353DDB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496D357F-4A14-4F71-B875-E7ECCCF36513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bn-BD" sz="3600" b="1" i="1" dirty="0" smtClean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বিষয়ঃ প্রাথমিক বিজ্ঞান </a:t>
          </a:r>
        </a:p>
        <a:p>
          <a:r>
            <a:rPr lang="bn-BD" sz="3600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শ্রেণিঃ চতুর্থ </a:t>
          </a:r>
        </a:p>
        <a:p>
          <a:r>
            <a:rPr lang="bn-BD" sz="3600" i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সময়ঃ ৪৫ মিনিট </a:t>
          </a:r>
          <a:endParaRPr lang="en-US" sz="3600" i="1" dirty="0" smtClean="0">
            <a:solidFill>
              <a:schemeClr val="accent6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8DEC1A-8C95-4D04-8D23-D24951215DBA}" type="parTrans" cxnId="{141404B3-F0EE-4F90-9BC8-A420A74D72C1}">
      <dgm:prSet/>
      <dgm:spPr/>
      <dgm:t>
        <a:bodyPr/>
        <a:lstStyle/>
        <a:p>
          <a:endParaRPr lang="en-US"/>
        </a:p>
      </dgm:t>
    </dgm:pt>
    <dgm:pt modelId="{B0B001E1-2707-4CC0-B900-7E3BB3BEBB92}" type="sibTrans" cxnId="{141404B3-F0EE-4F90-9BC8-A420A74D72C1}">
      <dgm:prSet/>
      <dgm:spPr/>
      <dgm:t>
        <a:bodyPr/>
        <a:lstStyle/>
        <a:p>
          <a:endParaRPr lang="en-US"/>
        </a:p>
      </dgm:t>
    </dgm:pt>
    <dgm:pt modelId="{7C33A2AE-7360-477A-859D-3D468269814E}" type="pres">
      <dgm:prSet presAssocID="{8F3EEF53-C843-413D-A0A1-1C3FD353DDBD}" presName="Name0" presStyleCnt="0">
        <dgm:presLayoutVars>
          <dgm:dir/>
          <dgm:resizeHandles val="exact"/>
        </dgm:presLayoutVars>
      </dgm:prSet>
      <dgm:spPr/>
    </dgm:pt>
    <dgm:pt modelId="{456384BC-2CB9-4DDA-B825-1CEED4F91EF0}" type="pres">
      <dgm:prSet presAssocID="{496D357F-4A14-4F71-B875-E7ECCCF36513}" presName="composite" presStyleCnt="0"/>
      <dgm:spPr/>
    </dgm:pt>
    <dgm:pt modelId="{02F1C65B-7614-420C-BE91-591D1A550306}" type="pres">
      <dgm:prSet presAssocID="{496D357F-4A14-4F71-B875-E7ECCCF36513}" presName="rect1" presStyleLbl="trAlignAcc1" presStyleIdx="0" presStyleCnt="1" custScaleX="79534" custScaleY="105538" custLinFactNeighborX="-4789" custLinFactNeighborY="4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8FB8F-B4D9-4A05-B8B6-5B39A9726FA3}" type="pres">
      <dgm:prSet presAssocID="{496D357F-4A14-4F71-B875-E7ECCCF36513}" presName="rect2" presStyleLbl="fgImgPlace1" presStyleIdx="0" presStyleCnt="1" custAng="0" custScaleX="85010" custScaleY="74684" custLinFactNeighborX="-2971" custLinFactNeighborY="-347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solidFill>
            <a:srgbClr val="FF0000"/>
          </a:solidFill>
        </a:ln>
      </dgm:spPr>
    </dgm:pt>
  </dgm:ptLst>
  <dgm:cxnLst>
    <dgm:cxn modelId="{141404B3-F0EE-4F90-9BC8-A420A74D72C1}" srcId="{8F3EEF53-C843-413D-A0A1-1C3FD353DDBD}" destId="{496D357F-4A14-4F71-B875-E7ECCCF36513}" srcOrd="0" destOrd="0" parTransId="{C78DEC1A-8C95-4D04-8D23-D24951215DBA}" sibTransId="{B0B001E1-2707-4CC0-B900-7E3BB3BEBB92}"/>
    <dgm:cxn modelId="{016E89E6-A327-4EDC-B0BF-C0C77741F55B}" type="presOf" srcId="{496D357F-4A14-4F71-B875-E7ECCCF36513}" destId="{02F1C65B-7614-420C-BE91-591D1A550306}" srcOrd="0" destOrd="0" presId="urn:microsoft.com/office/officeart/2008/layout/PictureStrips"/>
    <dgm:cxn modelId="{339CE738-3E62-46AC-8D7F-ECBB8ABF9A5A}" type="presOf" srcId="{8F3EEF53-C843-413D-A0A1-1C3FD353DDBD}" destId="{7C33A2AE-7360-477A-859D-3D468269814E}" srcOrd="0" destOrd="0" presId="urn:microsoft.com/office/officeart/2008/layout/PictureStrips"/>
    <dgm:cxn modelId="{6A57250C-97D2-449A-96F9-F959921F6A78}" type="presParOf" srcId="{7C33A2AE-7360-477A-859D-3D468269814E}" destId="{456384BC-2CB9-4DDA-B825-1CEED4F91EF0}" srcOrd="0" destOrd="0" presId="urn:microsoft.com/office/officeart/2008/layout/PictureStrips"/>
    <dgm:cxn modelId="{E21E2647-D5F3-4DCE-83DD-8CC561991510}" type="presParOf" srcId="{456384BC-2CB9-4DDA-B825-1CEED4F91EF0}" destId="{02F1C65B-7614-420C-BE91-591D1A550306}" srcOrd="0" destOrd="0" presId="urn:microsoft.com/office/officeart/2008/layout/PictureStrips"/>
    <dgm:cxn modelId="{7A1D36C9-14C1-4F28-ADD8-335020D4851C}" type="presParOf" srcId="{456384BC-2CB9-4DDA-B825-1CEED4F91EF0}" destId="{0AD8FB8F-B4D9-4A05-B8B6-5B39A9726FA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19040F9-80CF-4CC3-B1C0-03F7966D53D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B58F0B-430B-4309-8902-94F7D35F484B}">
      <dgm:prSet custT="1"/>
      <dgm:spPr>
        <a:solidFill>
          <a:srgbClr val="FFFF00">
            <a:alpha val="90000"/>
          </a:srgbClr>
        </a:solidFill>
        <a:ln>
          <a:solidFill>
            <a:srgbClr val="FF0066"/>
          </a:solidFill>
        </a:ln>
      </dgm:spPr>
      <dgm:t>
        <a:bodyPr/>
        <a:lstStyle/>
        <a:p>
          <a:pPr rtl="0"/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একক কাজ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0D5080-5916-4151-B982-D1B924BA4AD6}" type="parTrans" cxnId="{9FC82A51-DDC5-4502-B836-6466B77F0F1D}">
      <dgm:prSet/>
      <dgm:spPr/>
      <dgm:t>
        <a:bodyPr/>
        <a:lstStyle/>
        <a:p>
          <a:endParaRPr lang="en-US"/>
        </a:p>
      </dgm:t>
    </dgm:pt>
    <dgm:pt modelId="{407F49F8-D5CE-4458-A8C7-B10764327D10}" type="sibTrans" cxnId="{9FC82A51-DDC5-4502-B836-6466B77F0F1D}">
      <dgm:prSet/>
      <dgm:spPr/>
      <dgm:t>
        <a:bodyPr/>
        <a:lstStyle/>
        <a:p>
          <a:endParaRPr lang="en-US"/>
        </a:p>
      </dgm:t>
    </dgm:pt>
    <dgm:pt modelId="{8AB6B53F-4A74-4762-B632-347D0858986D}" type="pres">
      <dgm:prSet presAssocID="{519040F9-80CF-4CC3-B1C0-03F7966D53D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D2A7240-69AE-4670-8CB0-4624D84535A9}" type="pres">
      <dgm:prSet presAssocID="{4EB58F0B-430B-4309-8902-94F7D35F484B}" presName="hierRoot1" presStyleCnt="0"/>
      <dgm:spPr/>
    </dgm:pt>
    <dgm:pt modelId="{42CF4ECA-9EA3-49E2-934F-E9D72BC0966B}" type="pres">
      <dgm:prSet presAssocID="{4EB58F0B-430B-4309-8902-94F7D35F484B}" presName="composite" presStyleCnt="0"/>
      <dgm:spPr/>
    </dgm:pt>
    <dgm:pt modelId="{73697658-EAC5-4D88-9147-4C19AC3D4D02}" type="pres">
      <dgm:prSet presAssocID="{4EB58F0B-430B-4309-8902-94F7D35F484B}" presName="background" presStyleLbl="node0" presStyleIdx="0" presStyleCnt="1"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0375665E-CAC7-4832-8E31-74F61113F378}" type="pres">
      <dgm:prSet presAssocID="{4EB58F0B-430B-4309-8902-94F7D35F484B}" presName="text" presStyleLbl="fgAcc0" presStyleIdx="0" presStyleCnt="1" custAng="19054325" custScaleX="2699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EE4553-8A49-4D46-85DE-8DCD15832F63}" type="pres">
      <dgm:prSet presAssocID="{4EB58F0B-430B-4309-8902-94F7D35F484B}" presName="hierChild2" presStyleCnt="0"/>
      <dgm:spPr/>
    </dgm:pt>
  </dgm:ptLst>
  <dgm:cxnLst>
    <dgm:cxn modelId="{9FC82A51-DDC5-4502-B836-6466B77F0F1D}" srcId="{519040F9-80CF-4CC3-B1C0-03F7966D53DC}" destId="{4EB58F0B-430B-4309-8902-94F7D35F484B}" srcOrd="0" destOrd="0" parTransId="{9D0D5080-5916-4151-B982-D1B924BA4AD6}" sibTransId="{407F49F8-D5CE-4458-A8C7-B10764327D10}"/>
    <dgm:cxn modelId="{5BD87028-020C-4EF6-BAD4-83F2DD2F6317}" type="presOf" srcId="{4EB58F0B-430B-4309-8902-94F7D35F484B}" destId="{0375665E-CAC7-4832-8E31-74F61113F378}" srcOrd="0" destOrd="0" presId="urn:microsoft.com/office/officeart/2005/8/layout/hierarchy1"/>
    <dgm:cxn modelId="{39FA985E-BE6F-4BAD-AE88-3D0D5E2DD364}" type="presOf" srcId="{519040F9-80CF-4CC3-B1C0-03F7966D53DC}" destId="{8AB6B53F-4A74-4762-B632-347D0858986D}" srcOrd="0" destOrd="0" presId="urn:microsoft.com/office/officeart/2005/8/layout/hierarchy1"/>
    <dgm:cxn modelId="{00598F86-8D6F-4FC9-B4FA-6ED8A7263407}" type="presParOf" srcId="{8AB6B53F-4A74-4762-B632-347D0858986D}" destId="{0D2A7240-69AE-4670-8CB0-4624D84535A9}" srcOrd="0" destOrd="0" presId="urn:microsoft.com/office/officeart/2005/8/layout/hierarchy1"/>
    <dgm:cxn modelId="{79F95546-0139-4FD6-878E-69430880A062}" type="presParOf" srcId="{0D2A7240-69AE-4670-8CB0-4624D84535A9}" destId="{42CF4ECA-9EA3-49E2-934F-E9D72BC0966B}" srcOrd="0" destOrd="0" presId="urn:microsoft.com/office/officeart/2005/8/layout/hierarchy1"/>
    <dgm:cxn modelId="{AD1217EB-3EB8-4880-A751-E908E030F843}" type="presParOf" srcId="{42CF4ECA-9EA3-49E2-934F-E9D72BC0966B}" destId="{73697658-EAC5-4D88-9147-4C19AC3D4D02}" srcOrd="0" destOrd="0" presId="urn:microsoft.com/office/officeart/2005/8/layout/hierarchy1"/>
    <dgm:cxn modelId="{F171818F-1F3D-4074-BB9A-6F37B75035C7}" type="presParOf" srcId="{42CF4ECA-9EA3-49E2-934F-E9D72BC0966B}" destId="{0375665E-CAC7-4832-8E31-74F61113F378}" srcOrd="1" destOrd="0" presId="urn:microsoft.com/office/officeart/2005/8/layout/hierarchy1"/>
    <dgm:cxn modelId="{1745F8B4-0188-486F-B4D6-D18A518BCBE2}" type="presParOf" srcId="{0D2A7240-69AE-4670-8CB0-4624D84535A9}" destId="{DAEE4553-8A49-4D46-85DE-8DCD15832F6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024814C-1F13-417E-97E5-96A9B1D7E71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699344-8F7F-4DF9-B098-029A3DC0C6FC}">
      <dgm:prSet custT="1"/>
      <dgm:spPr>
        <a:ln>
          <a:solidFill>
            <a:srgbClr val="FF0066"/>
          </a:solidFill>
        </a:ln>
      </dgm:spPr>
      <dgm:t>
        <a:bodyPr/>
        <a:lstStyle/>
        <a:p>
          <a:pPr rtl="0"/>
          <a:r>
            <a:rPr lang="bn-BD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মূল্যায়ন </a:t>
          </a:r>
          <a:endParaRPr lang="en-US" sz="3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ECCEA0-F4A5-4C7E-8032-64DB84C0C219}" type="parTrans" cxnId="{EE2D8884-C07A-496D-925F-69992CCAEE59}">
      <dgm:prSet/>
      <dgm:spPr/>
      <dgm:t>
        <a:bodyPr/>
        <a:lstStyle/>
        <a:p>
          <a:endParaRPr lang="en-US"/>
        </a:p>
      </dgm:t>
    </dgm:pt>
    <dgm:pt modelId="{0C7C9A3A-7B57-4173-82EF-A0CEC407AB3E}" type="sibTrans" cxnId="{EE2D8884-C07A-496D-925F-69992CCAEE59}">
      <dgm:prSet/>
      <dgm:spPr/>
      <dgm:t>
        <a:bodyPr/>
        <a:lstStyle/>
        <a:p>
          <a:endParaRPr lang="en-US"/>
        </a:p>
      </dgm:t>
    </dgm:pt>
    <dgm:pt modelId="{BD65DA72-1A93-47AC-A384-65173B152657}" type="pres">
      <dgm:prSet presAssocID="{3024814C-1F13-417E-97E5-96A9B1D7E71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2CAF588-FCCA-40D2-991D-495AF41EFED6}" type="pres">
      <dgm:prSet presAssocID="{23699344-8F7F-4DF9-B098-029A3DC0C6FC}" presName="hierRoot1" presStyleCnt="0"/>
      <dgm:spPr/>
    </dgm:pt>
    <dgm:pt modelId="{6676F671-A669-47C6-AAC5-A66D494470E8}" type="pres">
      <dgm:prSet presAssocID="{23699344-8F7F-4DF9-B098-029A3DC0C6FC}" presName="composite" presStyleCnt="0"/>
      <dgm:spPr/>
    </dgm:pt>
    <dgm:pt modelId="{13C31D18-29B6-4171-9DB1-60FBB8F27951}" type="pres">
      <dgm:prSet presAssocID="{23699344-8F7F-4DF9-B098-029A3DC0C6FC}" presName="background" presStyleLbl="node0" presStyleIdx="0" presStyleCnt="1"/>
      <dgm:spPr>
        <a:solidFill>
          <a:srgbClr val="FF00FF"/>
        </a:solidFill>
      </dgm:spPr>
    </dgm:pt>
    <dgm:pt modelId="{99A32874-119A-4EB2-8DD6-449F48447F0D}" type="pres">
      <dgm:prSet presAssocID="{23699344-8F7F-4DF9-B098-029A3DC0C6FC}" presName="text" presStyleLbl="fgAcc0" presStyleIdx="0" presStyleCnt="1" custAng="19049578" custScaleX="240055" custLinFactNeighborX="-2292" custLinFactNeighborY="155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7E8ED7-4D6D-494B-8AF1-7EDC6CA284FE}" type="pres">
      <dgm:prSet presAssocID="{23699344-8F7F-4DF9-B098-029A3DC0C6FC}" presName="hierChild2" presStyleCnt="0"/>
      <dgm:spPr/>
    </dgm:pt>
  </dgm:ptLst>
  <dgm:cxnLst>
    <dgm:cxn modelId="{EE2D8884-C07A-496D-925F-69992CCAEE59}" srcId="{3024814C-1F13-417E-97E5-96A9B1D7E715}" destId="{23699344-8F7F-4DF9-B098-029A3DC0C6FC}" srcOrd="0" destOrd="0" parTransId="{68ECCEA0-F4A5-4C7E-8032-64DB84C0C219}" sibTransId="{0C7C9A3A-7B57-4173-82EF-A0CEC407AB3E}"/>
    <dgm:cxn modelId="{49FF841A-BB10-4EFD-8EA4-0D09BB855224}" type="presOf" srcId="{23699344-8F7F-4DF9-B098-029A3DC0C6FC}" destId="{99A32874-119A-4EB2-8DD6-449F48447F0D}" srcOrd="0" destOrd="0" presId="urn:microsoft.com/office/officeart/2005/8/layout/hierarchy1"/>
    <dgm:cxn modelId="{46E0432D-0BAE-477C-B81D-D903414FA652}" type="presOf" srcId="{3024814C-1F13-417E-97E5-96A9B1D7E715}" destId="{BD65DA72-1A93-47AC-A384-65173B152657}" srcOrd="0" destOrd="0" presId="urn:microsoft.com/office/officeart/2005/8/layout/hierarchy1"/>
    <dgm:cxn modelId="{59CFD398-E737-4098-96A5-4EFF3C48ED42}" type="presParOf" srcId="{BD65DA72-1A93-47AC-A384-65173B152657}" destId="{12CAF588-FCCA-40D2-991D-495AF41EFED6}" srcOrd="0" destOrd="0" presId="urn:microsoft.com/office/officeart/2005/8/layout/hierarchy1"/>
    <dgm:cxn modelId="{ECD43BB9-D20A-4259-A949-D0C9E34D45AF}" type="presParOf" srcId="{12CAF588-FCCA-40D2-991D-495AF41EFED6}" destId="{6676F671-A669-47C6-AAC5-A66D494470E8}" srcOrd="0" destOrd="0" presId="urn:microsoft.com/office/officeart/2005/8/layout/hierarchy1"/>
    <dgm:cxn modelId="{CB43FB93-5B4D-436E-A67B-D540826F0B72}" type="presParOf" srcId="{6676F671-A669-47C6-AAC5-A66D494470E8}" destId="{13C31D18-29B6-4171-9DB1-60FBB8F27951}" srcOrd="0" destOrd="0" presId="urn:microsoft.com/office/officeart/2005/8/layout/hierarchy1"/>
    <dgm:cxn modelId="{2EC1CC10-7900-434A-B984-BCFAFCC9D46F}" type="presParOf" srcId="{6676F671-A669-47C6-AAC5-A66D494470E8}" destId="{99A32874-119A-4EB2-8DD6-449F48447F0D}" srcOrd="1" destOrd="0" presId="urn:microsoft.com/office/officeart/2005/8/layout/hierarchy1"/>
    <dgm:cxn modelId="{D9869102-1F56-4B7B-9B25-8CB202A5726D}" type="presParOf" srcId="{12CAF588-FCCA-40D2-991D-495AF41EFED6}" destId="{3A7E8ED7-4D6D-494B-8AF1-7EDC6CA284F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BB23E-1411-43E5-B310-DA61B142BA24}" type="doc">
      <dgm:prSet loTypeId="urn:microsoft.com/office/officeart/2005/8/layout/venn1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D0417EE-8310-40CB-B3A2-5DBDAE57724D}">
      <dgm:prSet custT="1"/>
      <dgm:spPr/>
      <dgm:t>
        <a:bodyPr/>
        <a:lstStyle/>
        <a:p>
          <a:pPr rtl="0"/>
          <a:r>
            <a:rPr lang="bn-BD" sz="3200" b="1" i="1" smtClean="0"/>
            <a:t>উদ্ভিদ </a:t>
          </a:r>
          <a:endParaRPr lang="en-US" sz="3200" b="1" i="1" dirty="0"/>
        </a:p>
      </dgm:t>
    </dgm:pt>
    <dgm:pt modelId="{F91F1C9D-BA78-4B2B-83E5-832DE1E07AE5}" type="parTrans" cxnId="{38AA097C-D2D6-40E9-9009-8D1A0F004D06}">
      <dgm:prSet/>
      <dgm:spPr/>
      <dgm:t>
        <a:bodyPr/>
        <a:lstStyle/>
        <a:p>
          <a:endParaRPr lang="en-US"/>
        </a:p>
      </dgm:t>
    </dgm:pt>
    <dgm:pt modelId="{49DDB8EB-EA0A-4F0C-A59E-476D3248E311}" type="sibTrans" cxnId="{38AA097C-D2D6-40E9-9009-8D1A0F004D06}">
      <dgm:prSet/>
      <dgm:spPr/>
      <dgm:t>
        <a:bodyPr/>
        <a:lstStyle/>
        <a:p>
          <a:endParaRPr lang="en-US"/>
        </a:p>
      </dgm:t>
    </dgm:pt>
    <dgm:pt modelId="{F987D09A-1DBE-4CFC-9DCF-65CE4F1E037D}" type="pres">
      <dgm:prSet presAssocID="{10EBB23E-1411-43E5-B310-DA61B142BA2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04355D-1EE6-459A-8261-89751C5CEC03}" type="pres">
      <dgm:prSet presAssocID="{FD0417EE-8310-40CB-B3A2-5DBDAE57724D}" presName="circ1TxSh" presStyleLbl="vennNode1" presStyleIdx="0" presStyleCnt="1" custScaleX="341899" custLinFactX="-59160" custLinFactNeighborX="-100000"/>
      <dgm:spPr/>
      <dgm:t>
        <a:bodyPr/>
        <a:lstStyle/>
        <a:p>
          <a:endParaRPr lang="en-US"/>
        </a:p>
      </dgm:t>
    </dgm:pt>
  </dgm:ptLst>
  <dgm:cxnLst>
    <dgm:cxn modelId="{62BE55C7-D8C8-4A68-BBF5-1FA1A718C3A5}" type="presOf" srcId="{FD0417EE-8310-40CB-B3A2-5DBDAE57724D}" destId="{F904355D-1EE6-459A-8261-89751C5CEC03}" srcOrd="0" destOrd="0" presId="urn:microsoft.com/office/officeart/2005/8/layout/venn1"/>
    <dgm:cxn modelId="{38AA097C-D2D6-40E9-9009-8D1A0F004D06}" srcId="{10EBB23E-1411-43E5-B310-DA61B142BA24}" destId="{FD0417EE-8310-40CB-B3A2-5DBDAE57724D}" srcOrd="0" destOrd="0" parTransId="{F91F1C9D-BA78-4B2B-83E5-832DE1E07AE5}" sibTransId="{49DDB8EB-EA0A-4F0C-A59E-476D3248E311}"/>
    <dgm:cxn modelId="{78D9391A-F333-461B-B51B-7014182C1282}" type="presOf" srcId="{10EBB23E-1411-43E5-B310-DA61B142BA24}" destId="{F987D09A-1DBE-4CFC-9DCF-65CE4F1E037D}" srcOrd="0" destOrd="0" presId="urn:microsoft.com/office/officeart/2005/8/layout/venn1"/>
    <dgm:cxn modelId="{0A6A031D-60C2-4073-A20E-726D4E666BFC}" type="presParOf" srcId="{F987D09A-1DBE-4CFC-9DCF-65CE4F1E037D}" destId="{F904355D-1EE6-459A-8261-89751C5CEC03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6ACDED-48C2-451C-8881-39B9F57A0A32}" type="doc">
      <dgm:prSet loTypeId="urn:microsoft.com/office/officeart/2005/8/layout/matrix3" loCatId="matrix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EAF967F-31CF-4322-9973-0B5144A42891}">
      <dgm:prSet/>
      <dgm:spPr/>
      <dgm:t>
        <a:bodyPr/>
        <a:lstStyle/>
        <a:p>
          <a:pPr rtl="0"/>
          <a:endParaRPr lang="en-US" dirty="0"/>
        </a:p>
      </dgm:t>
    </dgm:pt>
    <dgm:pt modelId="{2CE0E9E6-4683-4A03-8DEB-7D8451EBB9C5}" type="sibTrans" cxnId="{F07C1EE2-812F-4C7D-9F94-20B6DDDFE559}">
      <dgm:prSet/>
      <dgm:spPr/>
      <dgm:t>
        <a:bodyPr/>
        <a:lstStyle/>
        <a:p>
          <a:endParaRPr lang="en-US"/>
        </a:p>
      </dgm:t>
    </dgm:pt>
    <dgm:pt modelId="{14E1C833-DAA8-4A78-AFB4-16E6E7140535}" type="parTrans" cxnId="{F07C1EE2-812F-4C7D-9F94-20B6DDDFE559}">
      <dgm:prSet/>
      <dgm:spPr/>
      <dgm:t>
        <a:bodyPr/>
        <a:lstStyle/>
        <a:p>
          <a:endParaRPr lang="en-US"/>
        </a:p>
      </dgm:t>
    </dgm:pt>
    <dgm:pt modelId="{B17E3B5C-178D-4F13-A443-107CA68CE45E}" type="pres">
      <dgm:prSet presAssocID="{9B6ACDED-48C2-451C-8881-39B9F57A0A3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13606A-A57D-4833-A02E-989C0DD58D98}" type="pres">
      <dgm:prSet presAssocID="{9B6ACDED-48C2-451C-8881-39B9F57A0A32}" presName="diamond" presStyleLbl="bgShp" presStyleIdx="0" presStyleCnt="1" custScaleY="100566" custLinFactNeighborX="9393" custLinFactNeighborY="1238"/>
      <dgm:spPr>
        <a:ln>
          <a:solidFill>
            <a:srgbClr val="FF0066"/>
          </a:solidFill>
        </a:ln>
      </dgm:spPr>
      <dgm:t>
        <a:bodyPr/>
        <a:lstStyle/>
        <a:p>
          <a:endParaRPr lang="en-US"/>
        </a:p>
      </dgm:t>
    </dgm:pt>
    <dgm:pt modelId="{313FBA8E-6408-46FA-BEAE-047E07C1DE72}" type="pres">
      <dgm:prSet presAssocID="{9B6ACDED-48C2-451C-8881-39B9F57A0A32}" presName="quad1" presStyleLbl="node1" presStyleIdx="0" presStyleCnt="4" custLinFactNeighborX="-981" custLinFactNeighborY="12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65FEC-79C2-4027-8936-C90B72A8667D}" type="pres">
      <dgm:prSet presAssocID="{9B6ACDED-48C2-451C-8881-39B9F57A0A32}" presName="quad2" presStyleLbl="node1" presStyleIdx="1" presStyleCnt="4" custLinFactNeighborX="-3010" custLinFactNeighborY="18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17A47-958D-4B6D-822D-448C4BBC5A33}" type="pres">
      <dgm:prSet presAssocID="{9B6ACDED-48C2-451C-8881-39B9F57A0A32}" presName="quad3" presStyleLbl="node1" presStyleIdx="2" presStyleCnt="4" custLinFactNeighborX="-981" custLinFactNeighborY="12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40A09-EF3A-46A3-9BC2-C5DE42A04248}" type="pres">
      <dgm:prSet presAssocID="{9B6ACDED-48C2-451C-8881-39B9F57A0A32}" presName="quad4" presStyleLbl="node1" presStyleIdx="3" presStyleCnt="4" custLinFactNeighborX="-981" custLinFactNeighborY="12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7C1EE2-812F-4C7D-9F94-20B6DDDFE559}" srcId="{9B6ACDED-48C2-451C-8881-39B9F57A0A32}" destId="{2EAF967F-31CF-4322-9973-0B5144A42891}" srcOrd="0" destOrd="0" parTransId="{14E1C833-DAA8-4A78-AFB4-16E6E7140535}" sibTransId="{2CE0E9E6-4683-4A03-8DEB-7D8451EBB9C5}"/>
    <dgm:cxn modelId="{0D0ACF9E-DF41-4F60-8CB3-1BBCCA305EC2}" type="presOf" srcId="{9B6ACDED-48C2-451C-8881-39B9F57A0A32}" destId="{B17E3B5C-178D-4F13-A443-107CA68CE45E}" srcOrd="0" destOrd="0" presId="urn:microsoft.com/office/officeart/2005/8/layout/matrix3"/>
    <dgm:cxn modelId="{193F01A5-B078-45C0-8524-3E5CAD4269AB}" type="presOf" srcId="{2EAF967F-31CF-4322-9973-0B5144A42891}" destId="{313FBA8E-6408-46FA-BEAE-047E07C1DE72}" srcOrd="0" destOrd="0" presId="urn:microsoft.com/office/officeart/2005/8/layout/matrix3"/>
    <dgm:cxn modelId="{5A4F5E92-6F02-4701-819A-8E29ECED07A1}" type="presParOf" srcId="{B17E3B5C-178D-4F13-A443-107CA68CE45E}" destId="{2013606A-A57D-4833-A02E-989C0DD58D98}" srcOrd="0" destOrd="0" presId="urn:microsoft.com/office/officeart/2005/8/layout/matrix3"/>
    <dgm:cxn modelId="{DD748447-B3A3-4D95-8AB5-9BBEB6FDAC81}" type="presParOf" srcId="{B17E3B5C-178D-4F13-A443-107CA68CE45E}" destId="{313FBA8E-6408-46FA-BEAE-047E07C1DE72}" srcOrd="1" destOrd="0" presId="urn:microsoft.com/office/officeart/2005/8/layout/matrix3"/>
    <dgm:cxn modelId="{38216750-B5C1-4FCE-8541-36B2C12131C6}" type="presParOf" srcId="{B17E3B5C-178D-4F13-A443-107CA68CE45E}" destId="{96765FEC-79C2-4027-8936-C90B72A8667D}" srcOrd="2" destOrd="0" presId="urn:microsoft.com/office/officeart/2005/8/layout/matrix3"/>
    <dgm:cxn modelId="{ED776950-3979-41BC-AE30-42987A3AFC4A}" type="presParOf" srcId="{B17E3B5C-178D-4F13-A443-107CA68CE45E}" destId="{12117A47-958D-4B6D-822D-448C4BBC5A33}" srcOrd="3" destOrd="0" presId="urn:microsoft.com/office/officeart/2005/8/layout/matrix3"/>
    <dgm:cxn modelId="{D26C19DD-7277-4FD7-B500-27122BA66E4A}" type="presParOf" srcId="{B17E3B5C-178D-4F13-A443-107CA68CE45E}" destId="{1D140A09-EF3A-46A3-9BC2-C5DE42A0424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41E63D-7AB6-42F0-A74E-6EBD75B75D59}" type="doc">
      <dgm:prSet loTypeId="urn:microsoft.com/office/officeart/2005/8/layout/cycle2" loCatId="cycle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A7B44CC4-76CC-44A6-B1BF-7EBFB97A95F9}">
      <dgm:prSet/>
      <dgm:spPr/>
      <dgm:t>
        <a:bodyPr/>
        <a:lstStyle/>
        <a:p>
          <a:pPr rtl="0"/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প্রাণী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99E57E-32D6-4EB8-9AFA-2349E1C6B237}" type="parTrans" cxnId="{ABBEA068-D054-4D9B-A422-A066682F5142}">
      <dgm:prSet/>
      <dgm:spPr/>
      <dgm:t>
        <a:bodyPr/>
        <a:lstStyle/>
        <a:p>
          <a:endParaRPr lang="en-US"/>
        </a:p>
      </dgm:t>
    </dgm:pt>
    <dgm:pt modelId="{B2A765DC-C09E-411A-BABF-2E622EB9F571}" type="sibTrans" cxnId="{ABBEA068-D054-4D9B-A422-A066682F5142}">
      <dgm:prSet/>
      <dgm:spPr/>
      <dgm:t>
        <a:bodyPr/>
        <a:lstStyle/>
        <a:p>
          <a:endParaRPr lang="en-US"/>
        </a:p>
      </dgm:t>
    </dgm:pt>
    <dgm:pt modelId="{AFB97E5C-97DA-496A-8C32-4D6627D33E2E}" type="pres">
      <dgm:prSet presAssocID="{4541E63D-7AB6-42F0-A74E-6EBD75B75D5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C62D70-9D05-41AC-A023-21CA99CEE567}" type="pres">
      <dgm:prSet presAssocID="{A7B44CC4-76CC-44A6-B1BF-7EBFB97A95F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BEA068-D054-4D9B-A422-A066682F5142}" srcId="{4541E63D-7AB6-42F0-A74E-6EBD75B75D59}" destId="{A7B44CC4-76CC-44A6-B1BF-7EBFB97A95F9}" srcOrd="0" destOrd="0" parTransId="{EC99E57E-32D6-4EB8-9AFA-2349E1C6B237}" sibTransId="{B2A765DC-C09E-411A-BABF-2E622EB9F571}"/>
    <dgm:cxn modelId="{1505CC69-0A91-49AC-8338-0E1EBF786684}" type="presOf" srcId="{4541E63D-7AB6-42F0-A74E-6EBD75B75D59}" destId="{AFB97E5C-97DA-496A-8C32-4D6627D33E2E}" srcOrd="0" destOrd="0" presId="urn:microsoft.com/office/officeart/2005/8/layout/cycle2"/>
    <dgm:cxn modelId="{062CACC3-7AB9-4B19-83FD-F5BEF993EE94}" type="presOf" srcId="{A7B44CC4-76CC-44A6-B1BF-7EBFB97A95F9}" destId="{6FC62D70-9D05-41AC-A023-21CA99CEE567}" srcOrd="0" destOrd="0" presId="urn:microsoft.com/office/officeart/2005/8/layout/cycle2"/>
    <dgm:cxn modelId="{9BA958FB-9033-4676-B83F-6A6D08243914}" type="presParOf" srcId="{AFB97E5C-97DA-496A-8C32-4D6627D33E2E}" destId="{6FC62D70-9D05-41AC-A023-21CA99CEE56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35134D-B3BD-400F-83DE-2E156E58E5C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94C42A0-021C-45D3-89DB-987DB7635177}">
      <dgm:prSet/>
      <dgm:spPr>
        <a:solidFill>
          <a:srgbClr val="FFFF00"/>
        </a:solidFill>
        <a:ln>
          <a:solidFill>
            <a:srgbClr val="FF0066"/>
          </a:solidFill>
        </a:ln>
      </dgm:spPr>
      <dgm:t>
        <a:bodyPr/>
        <a:lstStyle/>
        <a:p>
          <a:pPr rtl="0"/>
          <a:r>
            <a:rPr lang="bn-BD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উদ্ভিদ সাধারণত এক স্থানে মুলের সাহায্যে মাটি আকড়ে থাকে। এক জায়গা থেকে অন্য জায়গায় চলাচল করতে পারেনা। </a:t>
          </a:r>
          <a:endParaRPr lang="en-US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4BC42C-6E65-41C5-8EBE-CFC89846331F}" type="parTrans" cxnId="{54267EB4-6E1A-4C2D-A688-FE476BBA7F14}">
      <dgm:prSet/>
      <dgm:spPr/>
      <dgm:t>
        <a:bodyPr/>
        <a:lstStyle/>
        <a:p>
          <a:endParaRPr lang="en-US"/>
        </a:p>
      </dgm:t>
    </dgm:pt>
    <dgm:pt modelId="{7C581723-0574-405E-9402-187847A52BAA}" type="sibTrans" cxnId="{54267EB4-6E1A-4C2D-A688-FE476BBA7F14}">
      <dgm:prSet/>
      <dgm:spPr/>
      <dgm:t>
        <a:bodyPr/>
        <a:lstStyle/>
        <a:p>
          <a:endParaRPr lang="en-US"/>
        </a:p>
      </dgm:t>
    </dgm:pt>
    <dgm:pt modelId="{EF05CD8B-C153-4E9C-8394-06AE7611CC1C}" type="pres">
      <dgm:prSet presAssocID="{F335134D-B3BD-400F-83DE-2E156E58E5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99D345-3FEC-4D65-802D-D51EC6AB4E27}" type="pres">
      <dgm:prSet presAssocID="{594C42A0-021C-45D3-89DB-987DB763517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A699EC-EF5A-4053-BE74-111175EC7CD1}" type="presOf" srcId="{F335134D-B3BD-400F-83DE-2E156E58E5C2}" destId="{EF05CD8B-C153-4E9C-8394-06AE7611CC1C}" srcOrd="0" destOrd="0" presId="urn:microsoft.com/office/officeart/2005/8/layout/default"/>
    <dgm:cxn modelId="{54267EB4-6E1A-4C2D-A688-FE476BBA7F14}" srcId="{F335134D-B3BD-400F-83DE-2E156E58E5C2}" destId="{594C42A0-021C-45D3-89DB-987DB7635177}" srcOrd="0" destOrd="0" parTransId="{AB4BC42C-6E65-41C5-8EBE-CFC89846331F}" sibTransId="{7C581723-0574-405E-9402-187847A52BAA}"/>
    <dgm:cxn modelId="{D7E72981-95DD-49C2-9441-BC1C883A56DD}" type="presOf" srcId="{594C42A0-021C-45D3-89DB-987DB7635177}" destId="{E199D345-3FEC-4D65-802D-D51EC6AB4E27}" srcOrd="0" destOrd="0" presId="urn:microsoft.com/office/officeart/2005/8/layout/default"/>
    <dgm:cxn modelId="{F769E1CE-432A-492D-A84B-1C2CA86F06BE}" type="presParOf" srcId="{EF05CD8B-C153-4E9C-8394-06AE7611CC1C}" destId="{E199D345-3FEC-4D65-802D-D51EC6AB4E2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6A3CE6-DD6E-48E3-99A9-015C0B3A9539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F610DF3-E65A-4360-973D-0B91F939F162}">
      <dgm:prSet custT="1"/>
      <dgm:spPr>
        <a:solidFill>
          <a:srgbClr val="00CC00">
            <a:alpha val="50000"/>
          </a:srgbClr>
        </a:solid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bn-BD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চলন “ উদ্ভিদ”</a:t>
          </a:r>
          <a:endParaRPr lang="en-US" sz="24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8836B4-3058-4543-80D1-03A53DF39CD8}" type="parTrans" cxnId="{AB6EEB8B-75B0-4251-8C2E-9BE70CDDDDB7}">
      <dgm:prSet/>
      <dgm:spPr/>
      <dgm:t>
        <a:bodyPr/>
        <a:lstStyle/>
        <a:p>
          <a:endParaRPr lang="en-US" sz="180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DB59FF-AC8C-4F36-87C9-943375877C4C}" type="sibTrans" cxnId="{AB6EEB8B-75B0-4251-8C2E-9BE70CDDDDB7}">
      <dgm:prSet/>
      <dgm:spPr/>
      <dgm:t>
        <a:bodyPr/>
        <a:lstStyle/>
        <a:p>
          <a:endParaRPr lang="en-US" sz="180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5F6577-4746-4694-AF0B-715F306D1F44}" type="pres">
      <dgm:prSet presAssocID="{CB6A3CE6-DD6E-48E3-99A9-015C0B3A953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363F3-C13C-4A85-B25C-F16F9E7CED2D}" type="pres">
      <dgm:prSet presAssocID="{EF610DF3-E65A-4360-973D-0B91F939F162}" presName="circ1TxSh" presStyleLbl="vennNode1" presStyleIdx="0" presStyleCnt="1" custAng="19790252" custScaleX="274005" custLinFactNeighborX="-4714" custLinFactNeighborY="16667"/>
      <dgm:spPr/>
      <dgm:t>
        <a:bodyPr/>
        <a:lstStyle/>
        <a:p>
          <a:endParaRPr lang="en-US"/>
        </a:p>
      </dgm:t>
    </dgm:pt>
  </dgm:ptLst>
  <dgm:cxnLst>
    <dgm:cxn modelId="{AB6EEB8B-75B0-4251-8C2E-9BE70CDDDDB7}" srcId="{CB6A3CE6-DD6E-48E3-99A9-015C0B3A9539}" destId="{EF610DF3-E65A-4360-973D-0B91F939F162}" srcOrd="0" destOrd="0" parTransId="{928836B4-3058-4543-80D1-03A53DF39CD8}" sibTransId="{03DB59FF-AC8C-4F36-87C9-943375877C4C}"/>
    <dgm:cxn modelId="{C05330B3-E287-4748-BEDF-BD5DF644172B}" type="presOf" srcId="{CB6A3CE6-DD6E-48E3-99A9-015C0B3A9539}" destId="{4B5F6577-4746-4694-AF0B-715F306D1F44}" srcOrd="0" destOrd="0" presId="urn:microsoft.com/office/officeart/2005/8/layout/venn1"/>
    <dgm:cxn modelId="{7F8027D5-EB27-4C75-9C06-BB86CF2A3C50}" type="presOf" srcId="{EF610DF3-E65A-4360-973D-0B91F939F162}" destId="{C72363F3-C13C-4A85-B25C-F16F9E7CED2D}" srcOrd="0" destOrd="0" presId="urn:microsoft.com/office/officeart/2005/8/layout/venn1"/>
    <dgm:cxn modelId="{7D8BDF5C-6782-48EB-89AA-9FFDC2D8FD45}" type="presParOf" srcId="{4B5F6577-4746-4694-AF0B-715F306D1F44}" destId="{C72363F3-C13C-4A85-B25C-F16F9E7CED2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EB5A37-72EE-4712-B590-7847EA6842B7}" type="doc">
      <dgm:prSet loTypeId="urn:microsoft.com/office/officeart/2005/8/layout/pyramid2" loCatId="pyramid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7072D63-12E1-42BD-8423-C55FE22726D5}">
      <dgm:prSet custT="1"/>
      <dgm:spPr/>
      <dgm:t>
        <a:bodyPr/>
        <a:lstStyle/>
        <a:p>
          <a:pPr rtl="0"/>
          <a:r>
            <a:rPr lang="bn-BD" sz="2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কোনো কোনো উদ্ভিদ প্রখর সূর্যের আলোযুক্ত স্থানে জন্মে। যেমন- আম, জাম, কাঁঠাল ইত্যাদি।</a:t>
          </a:r>
          <a:endParaRPr lang="en-US" sz="20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BB6276-10CF-4829-AB2B-EB341B69FA19}" type="parTrans" cxnId="{85B51871-576C-421A-AF1F-F0423D77D641}">
      <dgm:prSet/>
      <dgm:spPr/>
      <dgm:t>
        <a:bodyPr/>
        <a:lstStyle/>
        <a:p>
          <a:endParaRPr lang="en-US"/>
        </a:p>
      </dgm:t>
    </dgm:pt>
    <dgm:pt modelId="{18C14797-2A02-4CDD-9317-643D6EDF1E59}" type="sibTrans" cxnId="{85B51871-576C-421A-AF1F-F0423D77D641}">
      <dgm:prSet/>
      <dgm:spPr/>
      <dgm:t>
        <a:bodyPr/>
        <a:lstStyle/>
        <a:p>
          <a:endParaRPr lang="en-US"/>
        </a:p>
      </dgm:t>
    </dgm:pt>
    <dgm:pt modelId="{41F2BEF0-EA6A-4545-9970-99661639161A}" type="pres">
      <dgm:prSet presAssocID="{E5EB5A37-72EE-4712-B590-7847EA6842B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E845B9B-6BEE-45A4-804F-AF86D192F2DC}" type="pres">
      <dgm:prSet presAssocID="{E5EB5A37-72EE-4712-B590-7847EA6842B7}" presName="pyramid" presStyleLbl="node1" presStyleIdx="0" presStyleCnt="1" custScaleX="149672" custLinFactNeighborX="23406"/>
      <dgm:spPr/>
    </dgm:pt>
    <dgm:pt modelId="{E5B8B40D-2A62-47DC-A737-B46196126A6D}" type="pres">
      <dgm:prSet presAssocID="{E5EB5A37-72EE-4712-B590-7847EA6842B7}" presName="theList" presStyleCnt="0"/>
      <dgm:spPr/>
    </dgm:pt>
    <dgm:pt modelId="{6C6B3BED-FFC4-45BE-95A0-77CBBA423160}" type="pres">
      <dgm:prSet presAssocID="{C7072D63-12E1-42BD-8423-C55FE22726D5}" presName="aNode" presStyleLbl="fgAcc1" presStyleIdx="0" presStyleCnt="1" custScaleX="243187" custScaleY="77781" custLinFactY="3670" custLinFactNeighborX="-4822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21C06-3AC5-406A-8604-D72CB694C014}" type="pres">
      <dgm:prSet presAssocID="{C7072D63-12E1-42BD-8423-C55FE22726D5}" presName="aSpace" presStyleCnt="0"/>
      <dgm:spPr/>
    </dgm:pt>
  </dgm:ptLst>
  <dgm:cxnLst>
    <dgm:cxn modelId="{D91DACAB-AF09-4B18-9ED8-B4F15B982E0C}" type="presOf" srcId="{C7072D63-12E1-42BD-8423-C55FE22726D5}" destId="{6C6B3BED-FFC4-45BE-95A0-77CBBA423160}" srcOrd="0" destOrd="0" presId="urn:microsoft.com/office/officeart/2005/8/layout/pyramid2"/>
    <dgm:cxn modelId="{85B51871-576C-421A-AF1F-F0423D77D641}" srcId="{E5EB5A37-72EE-4712-B590-7847EA6842B7}" destId="{C7072D63-12E1-42BD-8423-C55FE22726D5}" srcOrd="0" destOrd="0" parTransId="{ECBB6276-10CF-4829-AB2B-EB341B69FA19}" sibTransId="{18C14797-2A02-4CDD-9317-643D6EDF1E59}"/>
    <dgm:cxn modelId="{17702B75-7015-459F-B482-AC60D37A004F}" type="presOf" srcId="{E5EB5A37-72EE-4712-B590-7847EA6842B7}" destId="{41F2BEF0-EA6A-4545-9970-99661639161A}" srcOrd="0" destOrd="0" presId="urn:microsoft.com/office/officeart/2005/8/layout/pyramid2"/>
    <dgm:cxn modelId="{9B2786D8-D032-49D6-82F6-156FC40B6415}" type="presParOf" srcId="{41F2BEF0-EA6A-4545-9970-99661639161A}" destId="{1E845B9B-6BEE-45A4-804F-AF86D192F2DC}" srcOrd="0" destOrd="0" presId="urn:microsoft.com/office/officeart/2005/8/layout/pyramid2"/>
    <dgm:cxn modelId="{2802DDF7-09F7-44BB-BD88-F85CDBCA3B5F}" type="presParOf" srcId="{41F2BEF0-EA6A-4545-9970-99661639161A}" destId="{E5B8B40D-2A62-47DC-A737-B46196126A6D}" srcOrd="1" destOrd="0" presId="urn:microsoft.com/office/officeart/2005/8/layout/pyramid2"/>
    <dgm:cxn modelId="{4D3A0114-C619-4655-9EFA-80018D6C152A}" type="presParOf" srcId="{E5B8B40D-2A62-47DC-A737-B46196126A6D}" destId="{6C6B3BED-FFC4-45BE-95A0-77CBBA423160}" srcOrd="0" destOrd="0" presId="urn:microsoft.com/office/officeart/2005/8/layout/pyramid2"/>
    <dgm:cxn modelId="{23BFB7E6-7DB2-44D2-9A22-2B71F13B45BA}" type="presParOf" srcId="{E5B8B40D-2A62-47DC-A737-B46196126A6D}" destId="{2DF21C06-3AC5-406A-8604-D72CB694C014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57C6EE-69C9-42D8-B539-62F79ACA407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276266-CCDF-438E-889E-5DCFE7613E83}">
      <dgm:prSet/>
      <dgm:spPr>
        <a:solidFill>
          <a:srgbClr val="92D050">
            <a:alpha val="90000"/>
          </a:srgbClr>
        </a:solidFill>
        <a:ln>
          <a:solidFill>
            <a:srgbClr val="FF0066"/>
          </a:solidFill>
        </a:ln>
      </dgm:spPr>
      <dgm:t>
        <a:bodyPr/>
        <a:lstStyle/>
        <a:p>
          <a:pPr rtl="0"/>
          <a:r>
            <a:rPr lang="bn-BD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উদ্ভিদের জন্মস্থান </a:t>
          </a:r>
          <a:endParaRPr lang="en-US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A3378F-3D81-4D40-B3D3-F86C38F2C61C}" type="parTrans" cxnId="{3C09BA0B-A56B-439C-B4BA-AA6FF0FECF1D}">
      <dgm:prSet/>
      <dgm:spPr/>
      <dgm:t>
        <a:bodyPr/>
        <a:lstStyle/>
        <a:p>
          <a:endParaRPr lang="en-US"/>
        </a:p>
      </dgm:t>
    </dgm:pt>
    <dgm:pt modelId="{2E4ABD05-BA38-4894-8502-817533952C3C}" type="sibTrans" cxnId="{3C09BA0B-A56B-439C-B4BA-AA6FF0FECF1D}">
      <dgm:prSet/>
      <dgm:spPr/>
      <dgm:t>
        <a:bodyPr/>
        <a:lstStyle/>
        <a:p>
          <a:endParaRPr lang="en-US"/>
        </a:p>
      </dgm:t>
    </dgm:pt>
    <dgm:pt modelId="{8FD80CF4-4801-48F1-9730-7907BEEF4B66}" type="pres">
      <dgm:prSet presAssocID="{5D57C6EE-69C9-42D8-B539-62F79ACA407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04D3D4D-53AB-42FB-A5FF-E47248A5F222}" type="pres">
      <dgm:prSet presAssocID="{EB276266-CCDF-438E-889E-5DCFE7613E83}" presName="hierRoot1" presStyleCnt="0"/>
      <dgm:spPr/>
    </dgm:pt>
    <dgm:pt modelId="{822326D6-FD21-441D-947B-13AE6C313CD3}" type="pres">
      <dgm:prSet presAssocID="{EB276266-CCDF-438E-889E-5DCFE7613E83}" presName="composite" presStyleCnt="0"/>
      <dgm:spPr/>
    </dgm:pt>
    <dgm:pt modelId="{2348A7EA-B278-45DC-A603-F2FC95D3451B}" type="pres">
      <dgm:prSet presAssocID="{EB276266-CCDF-438E-889E-5DCFE7613E83}" presName="background" presStyleLbl="node0" presStyleIdx="0" presStyleCnt="1"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8BA17D27-7A26-4E45-99D3-4274C6520235}" type="pres">
      <dgm:prSet presAssocID="{EB276266-CCDF-438E-889E-5DCFE7613E83}" presName="text" presStyleLbl="fgAcc0" presStyleIdx="0" presStyleCnt="1" custAng="18695596" custLinFactNeighborX="-747" custLinFactNeighborY="-83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8944D-3544-4107-A972-D8669FD13CA7}" type="pres">
      <dgm:prSet presAssocID="{EB276266-CCDF-438E-889E-5DCFE7613E83}" presName="hierChild2" presStyleCnt="0"/>
      <dgm:spPr/>
    </dgm:pt>
  </dgm:ptLst>
  <dgm:cxnLst>
    <dgm:cxn modelId="{3C09BA0B-A56B-439C-B4BA-AA6FF0FECF1D}" srcId="{5D57C6EE-69C9-42D8-B539-62F79ACA4079}" destId="{EB276266-CCDF-438E-889E-5DCFE7613E83}" srcOrd="0" destOrd="0" parTransId="{CDA3378F-3D81-4D40-B3D3-F86C38F2C61C}" sibTransId="{2E4ABD05-BA38-4894-8502-817533952C3C}"/>
    <dgm:cxn modelId="{13F8A91C-E460-4C6E-89AE-C9EE10C1F8D9}" type="presOf" srcId="{EB276266-CCDF-438E-889E-5DCFE7613E83}" destId="{8BA17D27-7A26-4E45-99D3-4274C6520235}" srcOrd="0" destOrd="0" presId="urn:microsoft.com/office/officeart/2005/8/layout/hierarchy1"/>
    <dgm:cxn modelId="{2A71751C-CBE3-4FB7-94F0-9D22C4F7591B}" type="presOf" srcId="{5D57C6EE-69C9-42D8-B539-62F79ACA4079}" destId="{8FD80CF4-4801-48F1-9730-7907BEEF4B66}" srcOrd="0" destOrd="0" presId="urn:microsoft.com/office/officeart/2005/8/layout/hierarchy1"/>
    <dgm:cxn modelId="{74B01657-43D7-49E4-8693-984AF546D8E0}" type="presParOf" srcId="{8FD80CF4-4801-48F1-9730-7907BEEF4B66}" destId="{604D3D4D-53AB-42FB-A5FF-E47248A5F222}" srcOrd="0" destOrd="0" presId="urn:microsoft.com/office/officeart/2005/8/layout/hierarchy1"/>
    <dgm:cxn modelId="{593729A9-6DD1-46DF-B15C-F62D545BE1B9}" type="presParOf" srcId="{604D3D4D-53AB-42FB-A5FF-E47248A5F222}" destId="{822326D6-FD21-441D-947B-13AE6C313CD3}" srcOrd="0" destOrd="0" presId="urn:microsoft.com/office/officeart/2005/8/layout/hierarchy1"/>
    <dgm:cxn modelId="{6BBEC46F-D1F9-432F-85CE-7B68250F9B5E}" type="presParOf" srcId="{822326D6-FD21-441D-947B-13AE6C313CD3}" destId="{2348A7EA-B278-45DC-A603-F2FC95D3451B}" srcOrd="0" destOrd="0" presId="urn:microsoft.com/office/officeart/2005/8/layout/hierarchy1"/>
    <dgm:cxn modelId="{41B1C710-B7D9-4EB4-ACD9-0046AE2A21CD}" type="presParOf" srcId="{822326D6-FD21-441D-947B-13AE6C313CD3}" destId="{8BA17D27-7A26-4E45-99D3-4274C6520235}" srcOrd="1" destOrd="0" presId="urn:microsoft.com/office/officeart/2005/8/layout/hierarchy1"/>
    <dgm:cxn modelId="{0B089A5B-EE50-4955-9F6C-194EDF4C82D0}" type="presParOf" srcId="{604D3D4D-53AB-42FB-A5FF-E47248A5F222}" destId="{4828944D-3544-4107-A972-D8669FD13CA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6D1A54-CBD3-4D94-B03B-08D1803B3005}" type="doc">
      <dgm:prSet loTypeId="urn:microsoft.com/office/officeart/2005/8/layout/hierarchy1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F08E20B-DF8E-48E8-897B-5901A99EA198}">
      <dgm:prSet custT="1"/>
      <dgm:spPr>
        <a:solidFill>
          <a:srgbClr val="00CC00">
            <a:alpha val="90000"/>
          </a:srgbClr>
        </a:solidFill>
        <a:ln>
          <a:solidFill>
            <a:srgbClr val="FF0066"/>
          </a:solidFill>
        </a:ln>
      </dgm:spPr>
      <dgm:t>
        <a:bodyPr/>
        <a:lstStyle/>
        <a:p>
          <a:pPr rtl="0"/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পাঠ্যবই সংযোগ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4D1CF0-8EE2-4FB8-87F8-53C2D9AA2E21}" type="parTrans" cxnId="{66356AA0-B3FF-418C-BB88-FB441F153A30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A68F74-FF86-4546-B5C9-11B469C627F3}" type="sibTrans" cxnId="{66356AA0-B3FF-418C-BB88-FB441F153A30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0A46D7-073F-4EE0-8E8A-9DC9FEFC1C4E}" type="pres">
      <dgm:prSet presAssocID="{3F6D1A54-CBD3-4D94-B03B-08D1803B30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AAB922A-0C37-4CB9-AC33-0BF01E4F121D}" type="pres">
      <dgm:prSet presAssocID="{9F08E20B-DF8E-48E8-897B-5901A99EA198}" presName="hierRoot1" presStyleCnt="0"/>
      <dgm:spPr/>
    </dgm:pt>
    <dgm:pt modelId="{A7B336A5-C626-456E-ACAB-2D6E41A1ACC0}" type="pres">
      <dgm:prSet presAssocID="{9F08E20B-DF8E-48E8-897B-5901A99EA198}" presName="composite" presStyleCnt="0"/>
      <dgm:spPr/>
    </dgm:pt>
    <dgm:pt modelId="{50B1C2D2-4966-4D51-9789-C3EFA5948076}" type="pres">
      <dgm:prSet presAssocID="{9F08E20B-DF8E-48E8-897B-5901A99EA198}" presName="background" presStyleLbl="node0" presStyleIdx="0" presStyleCnt="1"/>
      <dgm:spPr>
        <a:solidFill>
          <a:srgbClr val="CC9900"/>
        </a:solidFill>
        <a:ln>
          <a:solidFill>
            <a:srgbClr val="FF0066"/>
          </a:solidFill>
        </a:ln>
      </dgm:spPr>
      <dgm:t>
        <a:bodyPr/>
        <a:lstStyle/>
        <a:p>
          <a:endParaRPr lang="en-US"/>
        </a:p>
      </dgm:t>
    </dgm:pt>
    <dgm:pt modelId="{6E502E51-30C8-4051-A842-78CA0AECFD84}" type="pres">
      <dgm:prSet presAssocID="{9F08E20B-DF8E-48E8-897B-5901A99EA198}" presName="text" presStyleLbl="fgAcc0" presStyleIdx="0" presStyleCnt="1" custAng="18989870" custScaleX="2391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B86FD4-CE80-4185-A4CE-57F8985119BD}" type="pres">
      <dgm:prSet presAssocID="{9F08E20B-DF8E-48E8-897B-5901A99EA198}" presName="hierChild2" presStyleCnt="0"/>
      <dgm:spPr/>
    </dgm:pt>
  </dgm:ptLst>
  <dgm:cxnLst>
    <dgm:cxn modelId="{3D532684-490C-451C-BB1A-9B5D1C0348FB}" type="presOf" srcId="{3F6D1A54-CBD3-4D94-B03B-08D1803B3005}" destId="{080A46D7-073F-4EE0-8E8A-9DC9FEFC1C4E}" srcOrd="0" destOrd="0" presId="urn:microsoft.com/office/officeart/2005/8/layout/hierarchy1"/>
    <dgm:cxn modelId="{BC7927A4-3220-46BA-B703-60B5EC5DD40B}" type="presOf" srcId="{9F08E20B-DF8E-48E8-897B-5901A99EA198}" destId="{6E502E51-30C8-4051-A842-78CA0AECFD84}" srcOrd="0" destOrd="0" presId="urn:microsoft.com/office/officeart/2005/8/layout/hierarchy1"/>
    <dgm:cxn modelId="{66356AA0-B3FF-418C-BB88-FB441F153A30}" srcId="{3F6D1A54-CBD3-4D94-B03B-08D1803B3005}" destId="{9F08E20B-DF8E-48E8-897B-5901A99EA198}" srcOrd="0" destOrd="0" parTransId="{7A4D1CF0-8EE2-4FB8-87F8-53C2D9AA2E21}" sibTransId="{3DA68F74-FF86-4546-B5C9-11B469C627F3}"/>
    <dgm:cxn modelId="{4759B186-9F58-4E56-9E77-FACFA80197E5}" type="presParOf" srcId="{080A46D7-073F-4EE0-8E8A-9DC9FEFC1C4E}" destId="{9AAB922A-0C37-4CB9-AC33-0BF01E4F121D}" srcOrd="0" destOrd="0" presId="urn:microsoft.com/office/officeart/2005/8/layout/hierarchy1"/>
    <dgm:cxn modelId="{BD806715-0A4B-4BCE-BEE5-CBA6514F9A24}" type="presParOf" srcId="{9AAB922A-0C37-4CB9-AC33-0BF01E4F121D}" destId="{A7B336A5-C626-456E-ACAB-2D6E41A1ACC0}" srcOrd="0" destOrd="0" presId="urn:microsoft.com/office/officeart/2005/8/layout/hierarchy1"/>
    <dgm:cxn modelId="{1EBEA8F5-DDAE-47B6-B067-1E5689A1FC7A}" type="presParOf" srcId="{A7B336A5-C626-456E-ACAB-2D6E41A1ACC0}" destId="{50B1C2D2-4966-4D51-9789-C3EFA5948076}" srcOrd="0" destOrd="0" presId="urn:microsoft.com/office/officeart/2005/8/layout/hierarchy1"/>
    <dgm:cxn modelId="{DCD03DE3-ADE3-4430-9224-7B8DFD27A7D5}" type="presParOf" srcId="{A7B336A5-C626-456E-ACAB-2D6E41A1ACC0}" destId="{6E502E51-30C8-4051-A842-78CA0AECFD84}" srcOrd="1" destOrd="0" presId="urn:microsoft.com/office/officeart/2005/8/layout/hierarchy1"/>
    <dgm:cxn modelId="{A0408088-B76A-46BD-89CC-7911630C5869}" type="presParOf" srcId="{9AAB922A-0C37-4CB9-AC33-0BF01E4F121D}" destId="{5DB86FD4-CE80-4185-A4CE-57F8985119B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1C65B-7614-420C-BE91-591D1A550306}">
      <dsp:nvSpPr>
        <dsp:cNvPr id="0" name=""/>
        <dsp:cNvSpPr/>
      </dsp:nvSpPr>
      <dsp:spPr>
        <a:xfrm>
          <a:off x="907872" y="682807"/>
          <a:ext cx="5173026" cy="21451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6716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i="1" kern="1200" dirty="0" smtClean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বিষয়ঃ প্রাথমিক বিজ্ঞান 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i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শ্রেণিঃ চতুর্থ 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i="1" kern="12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সময়ঃ ৪৫ মিনিট </a:t>
          </a:r>
          <a:endParaRPr lang="en-US" sz="3600" i="1" kern="1200" dirty="0" smtClean="0">
            <a:solidFill>
              <a:schemeClr val="accent6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07872" y="682807"/>
        <a:ext cx="5173026" cy="2145115"/>
      </dsp:txXfrm>
    </dsp:sp>
    <dsp:sp modelId="{0AD8FB8F-B4D9-4A05-B8B6-5B39A9726FA3}">
      <dsp:nvSpPr>
        <dsp:cNvPr id="0" name=""/>
        <dsp:cNvSpPr/>
      </dsp:nvSpPr>
      <dsp:spPr>
        <a:xfrm>
          <a:off x="347145" y="544247"/>
          <a:ext cx="1209511" cy="15938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1429" cap="flat" cmpd="sng" algn="ctr">
          <a:solidFill>
            <a:srgbClr val="FF00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97658-EAC5-4D88-9147-4C19AC3D4D02}">
      <dsp:nvSpPr>
        <dsp:cNvPr id="0" name=""/>
        <dsp:cNvSpPr/>
      </dsp:nvSpPr>
      <dsp:spPr>
        <a:xfrm rot="19054325">
          <a:off x="792" y="10835"/>
          <a:ext cx="1828164" cy="430060"/>
        </a:xfrm>
        <a:prstGeom prst="roundRect">
          <a:avLst>
            <a:gd name="adj" fmla="val 10000"/>
          </a:avLst>
        </a:prstGeom>
        <a:solidFill>
          <a:srgbClr val="00B050"/>
        </a:solidFill>
        <a:ln w="11429" cap="flat" cmpd="sng" algn="ctr">
          <a:solidFill>
            <a:srgbClr val="FF00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5665E-CAC7-4832-8E31-74F61113F378}">
      <dsp:nvSpPr>
        <dsp:cNvPr id="0" name=""/>
        <dsp:cNvSpPr/>
      </dsp:nvSpPr>
      <dsp:spPr>
        <a:xfrm rot="19054325">
          <a:off x="76043" y="82323"/>
          <a:ext cx="1828164" cy="430060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1429" cap="flat" cmpd="sng" algn="ctr">
          <a:solidFill>
            <a:srgbClr val="FF0066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একক কাজ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8639" y="94919"/>
        <a:ext cx="1802972" cy="4048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31D18-29B6-4171-9DB1-60FBB8F27951}">
      <dsp:nvSpPr>
        <dsp:cNvPr id="0" name=""/>
        <dsp:cNvSpPr/>
      </dsp:nvSpPr>
      <dsp:spPr>
        <a:xfrm rot="19049578">
          <a:off x="-3542" y="31"/>
          <a:ext cx="1401362" cy="370692"/>
        </a:xfrm>
        <a:prstGeom prst="roundRect">
          <a:avLst>
            <a:gd name="adj" fmla="val 10000"/>
          </a:avLst>
        </a:prstGeom>
        <a:solidFill>
          <a:srgbClr val="FF00FF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32874-119A-4EB2-8DD6-449F48447F0D}">
      <dsp:nvSpPr>
        <dsp:cNvPr id="0" name=""/>
        <dsp:cNvSpPr/>
      </dsp:nvSpPr>
      <dsp:spPr>
        <a:xfrm rot="19049578">
          <a:off x="61320" y="61651"/>
          <a:ext cx="1401362" cy="370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rgbClr val="FF0066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মূল্যায়ন </a:t>
          </a:r>
          <a:endParaRPr lang="en-US" sz="32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177" y="72508"/>
        <a:ext cx="1379648" cy="348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4355D-1EE6-459A-8261-89751C5CEC03}">
      <dsp:nvSpPr>
        <dsp:cNvPr id="0" name=""/>
        <dsp:cNvSpPr/>
      </dsp:nvSpPr>
      <dsp:spPr>
        <a:xfrm>
          <a:off x="-37411" y="0"/>
          <a:ext cx="2209799" cy="64633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i="1" kern="1200" smtClean="0"/>
            <a:t>উদ্ভিদ </a:t>
          </a:r>
          <a:endParaRPr lang="en-US" sz="3200" b="1" i="1" kern="1200" dirty="0"/>
        </a:p>
      </dsp:txBody>
      <dsp:txXfrm>
        <a:off x="286207" y="94653"/>
        <a:ext cx="1562563" cy="457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3606A-A57D-4833-A02E-989C0DD58D98}">
      <dsp:nvSpPr>
        <dsp:cNvPr id="0" name=""/>
        <dsp:cNvSpPr/>
      </dsp:nvSpPr>
      <dsp:spPr>
        <a:xfrm>
          <a:off x="0" y="-2"/>
          <a:ext cx="3768214" cy="3789542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FF006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FBA8E-6408-46FA-BEAE-047E07C1DE72}">
      <dsp:nvSpPr>
        <dsp:cNvPr id="0" name=""/>
        <dsp:cNvSpPr/>
      </dsp:nvSpPr>
      <dsp:spPr>
        <a:xfrm>
          <a:off x="343563" y="387570"/>
          <a:ext cx="1469603" cy="14696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415303" y="459310"/>
        <a:ext cx="1326123" cy="1326123"/>
      </dsp:txXfrm>
    </dsp:sp>
    <dsp:sp modelId="{96765FEC-79C2-4027-8936-C90B72A8667D}">
      <dsp:nvSpPr>
        <dsp:cNvPr id="0" name=""/>
        <dsp:cNvSpPr/>
      </dsp:nvSpPr>
      <dsp:spPr>
        <a:xfrm>
          <a:off x="1896395" y="396005"/>
          <a:ext cx="1469603" cy="14696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17A47-958D-4B6D-822D-448C4BBC5A33}">
      <dsp:nvSpPr>
        <dsp:cNvPr id="0" name=""/>
        <dsp:cNvSpPr/>
      </dsp:nvSpPr>
      <dsp:spPr>
        <a:xfrm>
          <a:off x="343563" y="1970220"/>
          <a:ext cx="1469603" cy="14696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40A09-EF3A-46A3-9BC2-C5DE42A04248}">
      <dsp:nvSpPr>
        <dsp:cNvPr id="0" name=""/>
        <dsp:cNvSpPr/>
      </dsp:nvSpPr>
      <dsp:spPr>
        <a:xfrm>
          <a:off x="1926213" y="1970220"/>
          <a:ext cx="1469603" cy="14696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62D70-9D05-41AC-A023-21CA99CEE567}">
      <dsp:nvSpPr>
        <dsp:cNvPr id="0" name=""/>
        <dsp:cNvSpPr/>
      </dsp:nvSpPr>
      <dsp:spPr>
        <a:xfrm>
          <a:off x="128765" y="157"/>
          <a:ext cx="827705" cy="8277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প্রাণী </a:t>
          </a:r>
          <a:endParaRPr lang="en-US" sz="2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9980" y="121372"/>
        <a:ext cx="585275" cy="5852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9D345-3FEC-4D65-802D-D51EC6AB4E27}">
      <dsp:nvSpPr>
        <dsp:cNvPr id="0" name=""/>
        <dsp:cNvSpPr/>
      </dsp:nvSpPr>
      <dsp:spPr>
        <a:xfrm>
          <a:off x="0" y="4464"/>
          <a:ext cx="3048000" cy="1828800"/>
        </a:xfrm>
        <a:prstGeom prst="rect">
          <a:avLst/>
        </a:prstGeom>
        <a:solidFill>
          <a:srgbClr val="FFFF00"/>
        </a:solidFill>
        <a:ln w="11429" cap="flat" cmpd="sng" algn="ctr">
          <a:solidFill>
            <a:srgbClr val="FF0066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উদ্ভিদ সাধারণত এক স্থানে মুলের সাহায্যে মাটি আকড়ে থাকে। এক জায়গা থেকে অন্য জায়গায় চলাচল করতে পারেনা। </a:t>
          </a:r>
          <a:endParaRPr lang="en-US" sz="2400" kern="1200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4464"/>
        <a:ext cx="3048000" cy="1828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363F3-C13C-4A85-B25C-F16F9E7CED2D}">
      <dsp:nvSpPr>
        <dsp:cNvPr id="0" name=""/>
        <dsp:cNvSpPr/>
      </dsp:nvSpPr>
      <dsp:spPr>
        <a:xfrm rot="19790252">
          <a:off x="50087" y="127002"/>
          <a:ext cx="2087918" cy="762000"/>
        </a:xfrm>
        <a:prstGeom prst="ellipse">
          <a:avLst/>
        </a:prstGeom>
        <a:solidFill>
          <a:srgbClr val="00CC00">
            <a:alpha val="50000"/>
          </a:srgbClr>
        </a:solidFill>
        <a:ln w="11429" cap="flat" cmpd="sng" algn="ctr">
          <a:solidFill>
            <a:srgbClr val="FF00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চলন “ উদ্ভিদ”</a:t>
          </a:r>
          <a:endParaRPr lang="en-US" sz="24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5856" y="238594"/>
        <a:ext cx="1476380" cy="5388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45B9B-6BEE-45A4-804F-AF86D192F2DC}">
      <dsp:nvSpPr>
        <dsp:cNvPr id="0" name=""/>
        <dsp:cNvSpPr/>
      </dsp:nvSpPr>
      <dsp:spPr>
        <a:xfrm>
          <a:off x="4" y="0"/>
          <a:ext cx="2133595" cy="2554544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B3BED-FFC4-45BE-95A0-77CBBA423160}">
      <dsp:nvSpPr>
        <dsp:cNvPr id="0" name=""/>
        <dsp:cNvSpPr/>
      </dsp:nvSpPr>
      <dsp:spPr>
        <a:xfrm>
          <a:off x="0" y="685799"/>
          <a:ext cx="2133600" cy="1588008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কোনো কোনো উদ্ভিদ প্রখর সূর্যের আলোযুক্ত স্থানে জন্মে। যেমন- আম, জাম, কাঁঠাল ইত্যাদি।</a:t>
          </a:r>
          <a:endParaRPr lang="en-US" sz="20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520" y="763319"/>
        <a:ext cx="1978560" cy="14329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8A7EA-B278-45DC-A603-F2FC95D3451B}">
      <dsp:nvSpPr>
        <dsp:cNvPr id="0" name=""/>
        <dsp:cNvSpPr/>
      </dsp:nvSpPr>
      <dsp:spPr>
        <a:xfrm rot="18695596">
          <a:off x="179817" y="-75833"/>
          <a:ext cx="1440046" cy="914429"/>
        </a:xfrm>
        <a:prstGeom prst="roundRect">
          <a:avLst>
            <a:gd name="adj" fmla="val 10000"/>
          </a:avLst>
        </a:prstGeom>
        <a:solidFill>
          <a:srgbClr val="00B050"/>
        </a:solidFill>
        <a:ln w="11429" cap="flat" cmpd="sng" algn="ctr">
          <a:solidFill>
            <a:srgbClr val="FF00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17D27-7A26-4E45-99D3-4274C6520235}">
      <dsp:nvSpPr>
        <dsp:cNvPr id="0" name=""/>
        <dsp:cNvSpPr/>
      </dsp:nvSpPr>
      <dsp:spPr>
        <a:xfrm rot="18695596">
          <a:off x="339822" y="76171"/>
          <a:ext cx="1440046" cy="91442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11429" cap="flat" cmpd="sng" algn="ctr">
          <a:solidFill>
            <a:srgbClr val="FF0066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উদ্ভিদের জন্মস্থান </a:t>
          </a:r>
          <a:endParaRPr lang="en-US" sz="2400" kern="120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6605" y="102954"/>
        <a:ext cx="1386480" cy="8608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1C2D2-4966-4D51-9789-C3EFA5948076}">
      <dsp:nvSpPr>
        <dsp:cNvPr id="0" name=""/>
        <dsp:cNvSpPr/>
      </dsp:nvSpPr>
      <dsp:spPr>
        <a:xfrm rot="18989870">
          <a:off x="190" y="61271"/>
          <a:ext cx="1892884" cy="502549"/>
        </a:xfrm>
        <a:prstGeom prst="roundRect">
          <a:avLst>
            <a:gd name="adj" fmla="val 10000"/>
          </a:avLst>
        </a:prstGeom>
        <a:solidFill>
          <a:srgbClr val="CC9900"/>
        </a:solidFill>
        <a:ln w="11429" cap="flat" cmpd="sng" algn="ctr">
          <a:solidFill>
            <a:srgbClr val="FF0066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02E51-30C8-4051-A842-78CA0AECFD84}">
      <dsp:nvSpPr>
        <dsp:cNvPr id="0" name=""/>
        <dsp:cNvSpPr/>
      </dsp:nvSpPr>
      <dsp:spPr>
        <a:xfrm rot="18989870">
          <a:off x="88125" y="144809"/>
          <a:ext cx="1892884" cy="502549"/>
        </a:xfrm>
        <a:prstGeom prst="roundRect">
          <a:avLst>
            <a:gd name="adj" fmla="val 10000"/>
          </a:avLst>
        </a:prstGeom>
        <a:solidFill>
          <a:srgbClr val="00CC00">
            <a:alpha val="90000"/>
          </a:srgbClr>
        </a:solidFill>
        <a:ln w="11429" cap="flat" cmpd="sng" algn="ctr">
          <a:solidFill>
            <a:srgbClr val="FF0066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পাঠ্যবই সংযোগ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2844" y="159528"/>
        <a:ext cx="1863446" cy="473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DBB6290-933A-4923-A28F-32703C49246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A085E17-366E-4ED7-8005-9CA66DC6B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6290-933A-4923-A28F-32703C49246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5E17-366E-4ED7-8005-9CA66DC6B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6290-933A-4923-A28F-32703C49246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5E17-366E-4ED7-8005-9CA66DC6B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6290-933A-4923-A28F-32703C49246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5E17-366E-4ED7-8005-9CA66DC6B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6290-933A-4923-A28F-32703C49246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5E17-366E-4ED7-8005-9CA66DC6B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6290-933A-4923-A28F-32703C49246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5E17-366E-4ED7-8005-9CA66DC6B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BB6290-933A-4923-A28F-32703C49246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085E17-366E-4ED7-8005-9CA66DC6BA50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DBB6290-933A-4923-A28F-32703C49246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A085E17-366E-4ED7-8005-9CA66DC6B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6290-933A-4923-A28F-32703C49246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5E17-366E-4ED7-8005-9CA66DC6B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6290-933A-4923-A28F-32703C49246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5E17-366E-4ED7-8005-9CA66DC6B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6290-933A-4923-A28F-32703C49246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5E17-366E-4ED7-8005-9CA66DC6B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DBB6290-933A-4923-A28F-32703C49246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A085E17-366E-4ED7-8005-9CA66DC6BA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microsoft.com/office/2007/relationships/hdphoto" Target="../media/hdphoto7.wdp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9.wdp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diagramLayout" Target="../diagrams/layout9.xml"/><Relationship Id="rId7" Type="http://schemas.openxmlformats.org/officeDocument/2006/relationships/image" Target="../media/image20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diagramLayout" Target="../diagrams/layout11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3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microsoft.com/office/2007/relationships/hdphoto" Target="../media/hdphoto4.wdp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741" y="2261339"/>
            <a:ext cx="5262714" cy="231066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r>
              <a:rPr lang="bn-BD" sz="60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60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1143000" y="1704992"/>
            <a:ext cx="6553199" cy="3497355"/>
          </a:xfrm>
          <a:prstGeom prst="frame">
            <a:avLst>
              <a:gd name="adj1" fmla="val 165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94" y="4712884"/>
            <a:ext cx="6110061" cy="466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94" y="1794994"/>
            <a:ext cx="6110061" cy="4663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63" y="3220496"/>
            <a:ext cx="2917891" cy="4663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52442" y="3220496"/>
            <a:ext cx="3151063" cy="4663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4" b="3118"/>
          <a:stretch/>
        </p:blipFill>
        <p:spPr>
          <a:xfrm>
            <a:off x="990599" y="1123954"/>
            <a:ext cx="7238999" cy="458543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1525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 rot="19063157">
            <a:off x="852721" y="1328407"/>
            <a:ext cx="1750285" cy="543584"/>
          </a:xfrm>
          <a:custGeom>
            <a:avLst/>
            <a:gdLst>
              <a:gd name="connsiteX0" fmla="*/ 0 w 1750285"/>
              <a:gd name="connsiteY0" fmla="*/ 0 h 543584"/>
              <a:gd name="connsiteX1" fmla="*/ 1750285 w 1750285"/>
              <a:gd name="connsiteY1" fmla="*/ 0 h 543584"/>
              <a:gd name="connsiteX2" fmla="*/ 1750285 w 1750285"/>
              <a:gd name="connsiteY2" fmla="*/ 543584 h 543584"/>
              <a:gd name="connsiteX3" fmla="*/ 0 w 1750285"/>
              <a:gd name="connsiteY3" fmla="*/ 543584 h 543584"/>
              <a:gd name="connsiteX4" fmla="*/ 0 w 1750285"/>
              <a:gd name="connsiteY4" fmla="*/ 0 h 54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0285" h="543584">
                <a:moveTo>
                  <a:pt x="0" y="0"/>
                </a:moveTo>
                <a:lnTo>
                  <a:pt x="1750285" y="0"/>
                </a:lnTo>
                <a:lnTo>
                  <a:pt x="1750285" y="543584"/>
                </a:lnTo>
                <a:lnTo>
                  <a:pt x="0" y="543584"/>
                </a:lnTo>
                <a:lnTo>
                  <a:pt x="0" y="0"/>
                </a:lnTo>
                <a:close/>
              </a:path>
            </a:pathLst>
          </a:custGeom>
          <a:solidFill>
            <a:srgbClr val="2710B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49" tIns="95250" rIns="95250" bIns="95249" numCol="1" spcCol="1270" anchor="ctr" anchorCtr="0">
            <a:noAutofit/>
          </a:bodyPr>
          <a:lstStyle/>
          <a:p>
            <a:pPr lvl="0" algn="ctr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5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 উদ্ভিদ </a:t>
            </a:r>
            <a:endParaRPr lang="en-US" sz="25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5" t="6630" r="7990" b="3877"/>
          <a:stretch/>
        </p:blipFill>
        <p:spPr bwMode="auto">
          <a:xfrm>
            <a:off x="2133600" y="1600200"/>
            <a:ext cx="3543300" cy="428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5676900" y="2541024"/>
            <a:ext cx="2362199" cy="2362199"/>
          </a:xfrm>
          <a:custGeom>
            <a:avLst/>
            <a:gdLst>
              <a:gd name="connsiteX0" fmla="*/ 0 w 2362199"/>
              <a:gd name="connsiteY0" fmla="*/ 1181100 h 2362199"/>
              <a:gd name="connsiteX1" fmla="*/ 1181100 w 2362199"/>
              <a:gd name="connsiteY1" fmla="*/ 0 h 2362199"/>
              <a:gd name="connsiteX2" fmla="*/ 2362200 w 2362199"/>
              <a:gd name="connsiteY2" fmla="*/ 1181100 h 2362199"/>
              <a:gd name="connsiteX3" fmla="*/ 1181100 w 2362199"/>
              <a:gd name="connsiteY3" fmla="*/ 2362200 h 2362199"/>
              <a:gd name="connsiteX4" fmla="*/ 0 w 2362199"/>
              <a:gd name="connsiteY4" fmla="*/ 1181100 h 236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199" h="2362199">
                <a:moveTo>
                  <a:pt x="0" y="1181100"/>
                </a:moveTo>
                <a:cubicBezTo>
                  <a:pt x="0" y="528796"/>
                  <a:pt x="528796" y="0"/>
                  <a:pt x="1181100" y="0"/>
                </a:cubicBez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45936" tIns="345936" rIns="345936" bIns="345936" numCol="1" spcCol="1270" anchor="ctr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000" kern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বিভিন্ন স্থানে জন্মে। কিছু উদ্ভিদ মাটিতে কিছু উদ্ভিদ পানিতে জন্মে। আবার কিছু উদ্ভিদ মাটি ও পানি উভয় পরিবেশে জন্মে</a:t>
            </a:r>
            <a:endParaRPr lang="en-US" sz="20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548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1699" r="28811"/>
          <a:stretch/>
        </p:blipFill>
        <p:spPr>
          <a:xfrm>
            <a:off x="1828800" y="1676400"/>
            <a:ext cx="3784190" cy="3733800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330468013"/>
              </p:ext>
            </p:extLst>
          </p:nvPr>
        </p:nvGraphicFramePr>
        <p:xfrm>
          <a:off x="5612990" y="2438400"/>
          <a:ext cx="2133600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52940503"/>
              </p:ext>
            </p:extLst>
          </p:nvPr>
        </p:nvGraphicFramePr>
        <p:xfrm>
          <a:off x="838200" y="1143000"/>
          <a:ext cx="1981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80071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79152" y="1493297"/>
            <a:ext cx="3151599" cy="2944078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4"/>
          <p:cNvGrpSpPr/>
          <p:nvPr/>
        </p:nvGrpSpPr>
        <p:grpSpPr>
          <a:xfrm>
            <a:off x="4954708" y="4858702"/>
            <a:ext cx="3075400" cy="971387"/>
            <a:chOff x="4904923" y="4532378"/>
            <a:chExt cx="3075400" cy="971387"/>
          </a:xfrm>
        </p:grpSpPr>
        <p:sp>
          <p:nvSpPr>
            <p:cNvPr id="8" name="Cloud 7"/>
            <p:cNvSpPr/>
            <p:nvPr/>
          </p:nvSpPr>
          <p:spPr>
            <a:xfrm>
              <a:off x="4904923" y="4532378"/>
              <a:ext cx="3075400" cy="971387"/>
            </a:xfrm>
            <a:prstGeom prst="cloud">
              <a:avLst/>
            </a:prstGeom>
            <a:noFill/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64039" y="4551782"/>
              <a:ext cx="23622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কিছু উদ্ভিদ রয়েছে যা ছায়াযুক্ত, স্যাঁতস্যাঁতে শীতল স্থানে জন্মে। যেমন- মস ও ফার্ন ইত্যাদি</a:t>
              </a:r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66800" y="1493297"/>
            <a:ext cx="3405173" cy="2944078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oup 1"/>
          <p:cNvGrpSpPr/>
          <p:nvPr/>
        </p:nvGrpSpPr>
        <p:grpSpPr>
          <a:xfrm>
            <a:off x="1367076" y="4787466"/>
            <a:ext cx="3075400" cy="942734"/>
            <a:chOff x="930704" y="4474545"/>
            <a:chExt cx="3075400" cy="942734"/>
          </a:xfrm>
        </p:grpSpPr>
        <p:sp>
          <p:nvSpPr>
            <p:cNvPr id="3" name="Rectangle 2"/>
            <p:cNvSpPr/>
            <p:nvPr/>
          </p:nvSpPr>
          <p:spPr>
            <a:xfrm>
              <a:off x="1295400" y="4595289"/>
              <a:ext cx="2423651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কিছু কিছু উদ্ভিদ পানিতে জন্মে। যেমন-কচুরিপানা ও শাপলা।  </a:t>
              </a:r>
              <a:endParaRPr lang="en-US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Cloud 12"/>
            <p:cNvSpPr/>
            <p:nvPr/>
          </p:nvSpPr>
          <p:spPr>
            <a:xfrm>
              <a:off x="930704" y="4474545"/>
              <a:ext cx="3075400" cy="942734"/>
            </a:xfrm>
            <a:prstGeom prst="cloud">
              <a:avLst/>
            </a:prstGeom>
            <a:noFill/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452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61984" y="1293937"/>
            <a:ext cx="6652884" cy="2957291"/>
          </a:xfrm>
          <a:prstGeom prst="rect">
            <a:avLst/>
          </a:prstGeom>
          <a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  <a:ln>
            <a:solidFill>
              <a:srgbClr val="2710B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2"/>
          <p:cNvGrpSpPr/>
          <p:nvPr/>
        </p:nvGrpSpPr>
        <p:grpSpPr>
          <a:xfrm>
            <a:off x="2389788" y="4419600"/>
            <a:ext cx="4315812" cy="914400"/>
            <a:chOff x="2389788" y="4419600"/>
            <a:chExt cx="4315812" cy="914400"/>
          </a:xfrm>
        </p:grpSpPr>
        <p:sp>
          <p:nvSpPr>
            <p:cNvPr id="4" name="Cloud 3"/>
            <p:cNvSpPr/>
            <p:nvPr/>
          </p:nvSpPr>
          <p:spPr>
            <a:xfrm>
              <a:off x="2389788" y="4419600"/>
              <a:ext cx="4315812" cy="914400"/>
            </a:xfrm>
            <a:prstGeom prst="cloud">
              <a:avLst/>
            </a:prstGeom>
            <a:noFill/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2926326" y="4619433"/>
              <a:ext cx="31242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dirty="0">
                  <a:solidFill>
                    <a:srgbClr val="2710B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কলমি, ও হেলেঞ্চা ইত্যাদি উদ্ভিদ মাটি এবং পানি উভয় পরিবেশেই জন্মাতে পারে। </a:t>
              </a:r>
              <a:endParaRPr lang="en-US" dirty="0">
                <a:solidFill>
                  <a:srgbClr val="2710B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49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608192" y="4876800"/>
            <a:ext cx="6075019" cy="914400"/>
          </a:xfrm>
          <a:custGeom>
            <a:avLst/>
            <a:gdLst>
              <a:gd name="connsiteX0" fmla="*/ 0 w 3135086"/>
              <a:gd name="connsiteY0" fmla="*/ 0 h 1741540"/>
              <a:gd name="connsiteX1" fmla="*/ 3135086 w 3135086"/>
              <a:gd name="connsiteY1" fmla="*/ 0 h 1741540"/>
              <a:gd name="connsiteX2" fmla="*/ 3135086 w 3135086"/>
              <a:gd name="connsiteY2" fmla="*/ 1741540 h 1741540"/>
              <a:gd name="connsiteX3" fmla="*/ 0 w 3135086"/>
              <a:gd name="connsiteY3" fmla="*/ 1741540 h 1741540"/>
              <a:gd name="connsiteX4" fmla="*/ 0 w 3135086"/>
              <a:gd name="connsiteY4" fmla="*/ 0 h 174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086" h="1741540">
                <a:moveTo>
                  <a:pt x="0" y="0"/>
                </a:moveTo>
                <a:lnTo>
                  <a:pt x="3135086" y="0"/>
                </a:lnTo>
                <a:lnTo>
                  <a:pt x="3135086" y="1741540"/>
                </a:lnTo>
                <a:lnTo>
                  <a:pt x="0" y="17415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000" kern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 হলো একটি লবনাক্ত মাটির পরিবেশ।এই পরিবেশে যে সকল উদ্ভিদ জন্মে তা অন্যান্য অঞ্চল থেকে ভিন্ন। শ্বাস গ্রহনের জন্য এসকল উদ্ভিদের শ্বাসমূল রয়েছে। যেমন- সুন্দরি, গরান ও কেওড়া।  </a:t>
            </a:r>
            <a:endParaRPr lang="en-US" sz="20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66884"/>
            <a:ext cx="6400800" cy="3059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2710B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7713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55375783"/>
              </p:ext>
            </p:extLst>
          </p:nvPr>
        </p:nvGraphicFramePr>
        <p:xfrm>
          <a:off x="609600" y="1275382"/>
          <a:ext cx="1981200" cy="708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19600" y="1629697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 উদ্ভিদ ও প্রাণীর মধ্যে পার্থক্য, পরিবেশে উদ্ভিদ -১১ ও ১৩ পৃষ্ঠা” </a:t>
            </a:r>
            <a:r>
              <a:rPr lang="bn-BD" sz="20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 নিম্নলিখিত বাম পাশের শব্দের সঙ্গে ডান পাশের সব্দের মিল কর। </a:t>
            </a:r>
            <a:endParaRPr lang="en-US" sz="20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150541"/>
              </p:ext>
            </p:extLst>
          </p:nvPr>
        </p:nvGraphicFramePr>
        <p:xfrm>
          <a:off x="1676400" y="3276600"/>
          <a:ext cx="60960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4191000"/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</a:t>
                      </a:r>
                      <a:r>
                        <a:rPr lang="bn-BD" sz="2400" baseline="0" dirty="0" smtClean="0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FF0066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</a:t>
                      </a:r>
                      <a:r>
                        <a:rPr lang="bn-BD" sz="2000" baseline="0" dirty="0" smtClean="0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solidFill>
                          <a:srgbClr val="FF0066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কাঁঠাল</a:t>
                      </a:r>
                      <a:endParaRPr lang="en-US" sz="2000" dirty="0">
                        <a:solidFill>
                          <a:srgbClr val="0000CC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rgbClr val="CC0099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পানিতে</a:t>
                      </a:r>
                      <a:endParaRPr lang="en-US" sz="2000" dirty="0">
                        <a:solidFill>
                          <a:srgbClr val="CC00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ফার্ন</a:t>
                      </a:r>
                      <a:endParaRPr lang="en-US" sz="2000" dirty="0">
                        <a:solidFill>
                          <a:srgbClr val="0000CC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rgbClr val="CC0099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মাটি ও পানি উভয়</a:t>
                      </a:r>
                      <a:r>
                        <a:rPr lang="bn-BD" sz="2000" baseline="0" dirty="0" smtClean="0">
                          <a:solidFill>
                            <a:srgbClr val="CC0099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স্থানে </a:t>
                      </a:r>
                      <a:endParaRPr lang="en-US" sz="2000" dirty="0">
                        <a:solidFill>
                          <a:srgbClr val="CC00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কচুরিপানা</a:t>
                      </a:r>
                      <a:endParaRPr lang="en-US" sz="2000" dirty="0">
                        <a:solidFill>
                          <a:srgbClr val="0000CC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rgbClr val="CC0099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প্রখর</a:t>
                      </a:r>
                      <a:r>
                        <a:rPr lang="bn-BD" sz="2000" baseline="0" dirty="0" smtClean="0">
                          <a:solidFill>
                            <a:srgbClr val="CC0099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সূর্যের আলোযুক্ত স্থানে</a:t>
                      </a:r>
                      <a:endParaRPr lang="en-US" sz="2000" dirty="0">
                        <a:solidFill>
                          <a:srgbClr val="CC00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হেলেঞ্চা</a:t>
                      </a:r>
                      <a:r>
                        <a:rPr lang="bn-BD" sz="2000" baseline="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solidFill>
                          <a:srgbClr val="0000CC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rgbClr val="CC0099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 বড়</a:t>
                      </a:r>
                      <a:r>
                        <a:rPr lang="bn-BD" sz="2000" baseline="0" dirty="0" smtClean="0">
                          <a:solidFill>
                            <a:srgbClr val="CC0099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উদ্ভিদের উপর </a:t>
                      </a:r>
                      <a:endParaRPr lang="en-US" sz="2000" dirty="0">
                        <a:solidFill>
                          <a:srgbClr val="CC00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স্বর্ণলতা</a:t>
                      </a:r>
                      <a:r>
                        <a:rPr lang="bn-BD" sz="2000" baseline="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solidFill>
                          <a:srgbClr val="0000CC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rgbClr val="CC0099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ছায়াযুক্ত</a:t>
                      </a:r>
                      <a:r>
                        <a:rPr lang="bn-BD" sz="2000" baseline="0" dirty="0" smtClean="0">
                          <a:solidFill>
                            <a:srgbClr val="CC0099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স্যাঁতস্যাঁতে শীতল স্থানে </a:t>
                      </a:r>
                      <a:endParaRPr lang="en-US" sz="2000" dirty="0" smtClean="0">
                        <a:solidFill>
                          <a:srgbClr val="CC00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2971800" y="3962400"/>
            <a:ext cx="1447800" cy="685800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971800" y="4305300"/>
            <a:ext cx="1295400" cy="1181100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124200" y="3962400"/>
            <a:ext cx="1981200" cy="933450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124200" y="4305300"/>
            <a:ext cx="1524000" cy="800100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124200" y="5105400"/>
            <a:ext cx="1524000" cy="381000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52" r="28960"/>
          <a:stretch/>
        </p:blipFill>
        <p:spPr>
          <a:xfrm>
            <a:off x="2286000" y="1553496"/>
            <a:ext cx="2133600" cy="1475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841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99608058"/>
              </p:ext>
            </p:extLst>
          </p:nvPr>
        </p:nvGraphicFramePr>
        <p:xfrm>
          <a:off x="1371600" y="1676400"/>
          <a:ext cx="190500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7"/>
          <a:stretch/>
        </p:blipFill>
        <p:spPr>
          <a:xfrm>
            <a:off x="3505200" y="1676400"/>
            <a:ext cx="2286000" cy="1433052"/>
          </a:xfrm>
          <a:prstGeom prst="round2DiagRect">
            <a:avLst>
              <a:gd name="adj1" fmla="val 20583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76400" y="3320845"/>
            <a:ext cx="5943600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উদ্ভিদ মাটিতে আটকে থাকে _______________ সাহায্যে।</a:t>
            </a:r>
          </a:p>
          <a:p>
            <a:r>
              <a:rPr lang="bn-BD" sz="20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মাটি ও পানি উভয় স্থানে _______________ উদ্ভিদ জন্মাতে পারে।</a:t>
            </a:r>
          </a:p>
          <a:p>
            <a:r>
              <a:rPr lang="bn-BD" sz="20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শ্বাস গ্রহন করার জন্য সুন্দরবনের উদ্ভিদের ____________ রয়েছে।</a:t>
            </a:r>
          </a:p>
          <a:p>
            <a:r>
              <a:rPr lang="bn-BD" sz="20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ঘনভাবে জন্মানো বিভিন্ন ধরনের উদ্ভিদ সম্বলিত প্রাকৃতিক স্থানই হলো ______________ ।</a:t>
            </a:r>
          </a:p>
          <a:p>
            <a:r>
              <a:rPr lang="bn-BD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উদ্ভিদ এবং প্রাণী _____________ বিভিন্ন স্থানে বাস করে। 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5800" y="3320845"/>
            <a:ext cx="80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মূলের </a:t>
            </a:r>
            <a:endParaRPr lang="en-US" sz="2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361951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কলমি 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0" y="3921009"/>
            <a:ext cx="89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শ্বাসমূল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4576916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 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5703" y="4866547"/>
            <a:ext cx="1020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</a:t>
            </a:r>
            <a:endParaRPr lang="en-US" sz="2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303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56559"/>
            <a:ext cx="28956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00CC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5" name="Group 4"/>
          <p:cNvGrpSpPr/>
          <p:nvPr/>
        </p:nvGrpSpPr>
        <p:grpSpPr>
          <a:xfrm rot="302021">
            <a:off x="988182" y="1339475"/>
            <a:ext cx="2141679" cy="586903"/>
            <a:chOff x="991043" y="1339121"/>
            <a:chExt cx="2141679" cy="586903"/>
          </a:xfrm>
        </p:grpSpPr>
        <p:sp>
          <p:nvSpPr>
            <p:cNvPr id="6" name="Rounded Rectangle 5"/>
            <p:cNvSpPr/>
            <p:nvPr/>
          </p:nvSpPr>
          <p:spPr>
            <a:xfrm rot="18974724">
              <a:off x="991043" y="1339121"/>
              <a:ext cx="2052426" cy="447730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 rot="18974724">
              <a:off x="1100189" y="1376956"/>
              <a:ext cx="2032533" cy="549068"/>
            </a:xfrm>
            <a:custGeom>
              <a:avLst/>
              <a:gdLst>
                <a:gd name="connsiteX0" fmla="*/ 0 w 2052426"/>
                <a:gd name="connsiteY0" fmla="*/ 44773 h 447730"/>
                <a:gd name="connsiteX1" fmla="*/ 44773 w 2052426"/>
                <a:gd name="connsiteY1" fmla="*/ 0 h 447730"/>
                <a:gd name="connsiteX2" fmla="*/ 2007653 w 2052426"/>
                <a:gd name="connsiteY2" fmla="*/ 0 h 447730"/>
                <a:gd name="connsiteX3" fmla="*/ 2052426 w 2052426"/>
                <a:gd name="connsiteY3" fmla="*/ 44773 h 447730"/>
                <a:gd name="connsiteX4" fmla="*/ 2052426 w 2052426"/>
                <a:gd name="connsiteY4" fmla="*/ 402957 h 447730"/>
                <a:gd name="connsiteX5" fmla="*/ 2007653 w 2052426"/>
                <a:gd name="connsiteY5" fmla="*/ 447730 h 447730"/>
                <a:gd name="connsiteX6" fmla="*/ 44773 w 2052426"/>
                <a:gd name="connsiteY6" fmla="*/ 447730 h 447730"/>
                <a:gd name="connsiteX7" fmla="*/ 0 w 2052426"/>
                <a:gd name="connsiteY7" fmla="*/ 402957 h 447730"/>
                <a:gd name="connsiteX8" fmla="*/ 0 w 2052426"/>
                <a:gd name="connsiteY8" fmla="*/ 44773 h 44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2426" h="447730">
                  <a:moveTo>
                    <a:pt x="0" y="44773"/>
                  </a:moveTo>
                  <a:cubicBezTo>
                    <a:pt x="0" y="20046"/>
                    <a:pt x="20046" y="0"/>
                    <a:pt x="44773" y="0"/>
                  </a:cubicBezTo>
                  <a:lnTo>
                    <a:pt x="2007653" y="0"/>
                  </a:lnTo>
                  <a:cubicBezTo>
                    <a:pt x="2032380" y="0"/>
                    <a:pt x="2052426" y="20046"/>
                    <a:pt x="2052426" y="44773"/>
                  </a:cubicBezTo>
                  <a:lnTo>
                    <a:pt x="2052426" y="402957"/>
                  </a:lnTo>
                  <a:cubicBezTo>
                    <a:pt x="2052426" y="427684"/>
                    <a:pt x="2032380" y="447730"/>
                    <a:pt x="2007653" y="447730"/>
                  </a:cubicBezTo>
                  <a:lnTo>
                    <a:pt x="44773" y="447730"/>
                  </a:lnTo>
                  <a:cubicBezTo>
                    <a:pt x="20046" y="447730"/>
                    <a:pt x="0" y="427684"/>
                    <a:pt x="0" y="402957"/>
                  </a:cubicBezTo>
                  <a:lnTo>
                    <a:pt x="0" y="44773"/>
                  </a:lnTo>
                  <a:close/>
                </a:path>
              </a:pathLst>
            </a:custGeom>
            <a:ln>
              <a:solidFill>
                <a:srgbClr val="CC9900"/>
              </a:solidFill>
            </a:ln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033" tIns="135033" rIns="135034" bIns="135034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smtClean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 </a:t>
              </a:r>
              <a:endParaRPr lang="en-US" sz="3200" kern="120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47800" y="3657600"/>
            <a:ext cx="6553200" cy="120032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2400" dirty="0" smtClean="0">
                <a:solidFill>
                  <a:srgbClr val="CC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দলঃ উদ্ভিদ এবং প্রাণীর মধ্যে তিনটি পার্থক্য লেখ।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24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দলঃ উদ্ভিদ কোথায় জন্মে তার একটি তালিকা তৈরি কর। </a:t>
            </a:r>
            <a:endParaRPr lang="en-US" sz="24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8967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03530631"/>
              </p:ext>
            </p:extLst>
          </p:nvPr>
        </p:nvGraphicFramePr>
        <p:xfrm>
          <a:off x="1295400" y="1447800"/>
          <a:ext cx="1485900" cy="4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29" y="1752600"/>
            <a:ext cx="3084871" cy="15485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057400" y="3581399"/>
            <a:ext cx="4343400" cy="1200329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400" i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উদ্ভিদের চারটি আবাসস্থলের নাম লেখ।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400" i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সুন্দরবনের উদ্ভিদের দুইটি বৈশিষ্ট্য  লেখ।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400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উদ্ভিদ ও প্রাণী কীভাবে চলাফেরা করে ? </a:t>
            </a:r>
          </a:p>
        </p:txBody>
      </p:sp>
    </p:spTree>
    <p:extLst>
      <p:ext uri="{BB962C8B-B14F-4D97-AF65-F5344CB8AC3E}">
        <p14:creationId xmlns:p14="http://schemas.microsoft.com/office/powerpoint/2010/main" val="3228637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18880722">
            <a:off x="1011541" y="1287704"/>
            <a:ext cx="2261588" cy="613258"/>
            <a:chOff x="3291870" y="468087"/>
            <a:chExt cx="2423130" cy="856002"/>
          </a:xfrm>
        </p:grpSpPr>
        <p:sp>
          <p:nvSpPr>
            <p:cNvPr id="5" name="Rectangle 4"/>
            <p:cNvSpPr/>
            <p:nvPr/>
          </p:nvSpPr>
          <p:spPr>
            <a:xfrm>
              <a:off x="3429000" y="468087"/>
              <a:ext cx="2286000" cy="523220"/>
            </a:xfrm>
            <a:prstGeom prst="rect">
              <a:avLst/>
            </a:prstGeom>
            <a:ln>
              <a:noFill/>
            </a:ln>
          </p:spPr>
        </p:sp>
        <p:sp>
          <p:nvSpPr>
            <p:cNvPr id="6" name="Freeform 5"/>
            <p:cNvSpPr/>
            <p:nvPr/>
          </p:nvSpPr>
          <p:spPr>
            <a:xfrm>
              <a:off x="3291870" y="644746"/>
              <a:ext cx="2286000" cy="679343"/>
            </a:xfrm>
            <a:custGeom>
              <a:avLst/>
              <a:gdLst>
                <a:gd name="connsiteX0" fmla="*/ 0 w 2286000"/>
                <a:gd name="connsiteY0" fmla="*/ 261610 h 523220"/>
                <a:gd name="connsiteX1" fmla="*/ 1143000 w 2286000"/>
                <a:gd name="connsiteY1" fmla="*/ 0 h 523220"/>
                <a:gd name="connsiteX2" fmla="*/ 2286000 w 2286000"/>
                <a:gd name="connsiteY2" fmla="*/ 261610 h 523220"/>
                <a:gd name="connsiteX3" fmla="*/ 1143000 w 2286000"/>
                <a:gd name="connsiteY3" fmla="*/ 523220 h 523220"/>
                <a:gd name="connsiteX4" fmla="*/ 0 w 2286000"/>
                <a:gd name="connsiteY4" fmla="*/ 261610 h 52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0" h="523220">
                  <a:moveTo>
                    <a:pt x="0" y="261610"/>
                  </a:moveTo>
                  <a:cubicBezTo>
                    <a:pt x="0" y="117127"/>
                    <a:pt x="511739" y="0"/>
                    <a:pt x="1143000" y="0"/>
                  </a:cubicBezTo>
                  <a:cubicBezTo>
                    <a:pt x="1774261" y="0"/>
                    <a:pt x="2286000" y="117127"/>
                    <a:pt x="2286000" y="261610"/>
                  </a:cubicBezTo>
                  <a:cubicBezTo>
                    <a:pt x="2286000" y="406093"/>
                    <a:pt x="1774261" y="523220"/>
                    <a:pt x="1143000" y="523220"/>
                  </a:cubicBezTo>
                  <a:cubicBezTo>
                    <a:pt x="511739" y="523220"/>
                    <a:pt x="0" y="406093"/>
                    <a:pt x="0" y="261610"/>
                  </a:cubicBezTo>
                  <a:close/>
                </a:path>
              </a:pathLst>
            </a:custGeom>
            <a:ln>
              <a:solidFill>
                <a:srgbClr val="FF006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34777" tIns="76624" rIns="334777" bIns="76624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kern="1200" smtClean="0"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পরিকল্পিত কাজ </a:t>
              </a:r>
              <a:endParaRPr lang="en-US" sz="2400" b="1" kern="120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931" y="1504335"/>
            <a:ext cx="3238500" cy="2219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CC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676400" y="4092761"/>
            <a:ext cx="6096000" cy="707886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0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বিভিন্ন উদ্ভিদ ও প্রাণী রয়েছে এরা কীভাবে চলাফেরা করে? তার একটি তালিকা তৈরি করে আনবে। </a:t>
            </a:r>
            <a:endParaRPr lang="en-US" sz="20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8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86319617"/>
              </p:ext>
            </p:extLst>
          </p:nvPr>
        </p:nvGraphicFramePr>
        <p:xfrm>
          <a:off x="1447800" y="1636947"/>
          <a:ext cx="6781800" cy="3316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xplosion 1 6"/>
          <p:cNvSpPr/>
          <p:nvPr/>
        </p:nvSpPr>
        <p:spPr>
          <a:xfrm>
            <a:off x="3436373" y="914400"/>
            <a:ext cx="3505199" cy="1295399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45280" y="1238933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2710B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600" b="1" dirty="0">
              <a:solidFill>
                <a:srgbClr val="2710B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598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264424">
            <a:off x="1093459" y="1481889"/>
            <a:ext cx="1752600" cy="461665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24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2097" y="2209798"/>
            <a:ext cx="2068842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041058" y="2705128"/>
            <a:ext cx="3502742" cy="1631216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আবু তৈয়ব </a:t>
            </a:r>
          </a:p>
          <a:p>
            <a:r>
              <a:rPr lang="bn-BD" sz="24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r>
              <a:rPr lang="bn-BD" sz="24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দিয়াকুল সরকারি প্রাথমিক বিদ্যালয়</a:t>
            </a:r>
          </a:p>
          <a:p>
            <a:r>
              <a:rPr lang="bn-BD" sz="24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চন্দনাইশ, চট্টগ্রাম।</a:t>
            </a:r>
            <a:endParaRPr lang="en-US" sz="24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91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20137027">
            <a:off x="886927" y="2317716"/>
            <a:ext cx="3336086" cy="12511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n>
                  <a:solidFill>
                    <a:srgbClr val="00CC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ধন্য  </a:t>
            </a:r>
            <a:endParaRPr lang="en-US" dirty="0">
              <a:ln>
                <a:solidFill>
                  <a:srgbClr val="00CC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90600"/>
            <a:ext cx="2926080" cy="42748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298909">
            <a:off x="5081426" y="2236379"/>
            <a:ext cx="3208349" cy="1143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n>
                  <a:solidFill>
                    <a:srgbClr val="00CC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বাদ </a:t>
            </a:r>
            <a:endParaRPr lang="en-US" dirty="0">
              <a:ln>
                <a:solidFill>
                  <a:srgbClr val="00CC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6" b="33027"/>
          <a:stretch/>
        </p:blipFill>
        <p:spPr>
          <a:xfrm>
            <a:off x="1476229" y="4913079"/>
            <a:ext cx="6324600" cy="70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648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Diagonal Corner Rectangle 18"/>
          <p:cNvSpPr/>
          <p:nvPr/>
        </p:nvSpPr>
        <p:spPr>
          <a:xfrm>
            <a:off x="1447800" y="2329620"/>
            <a:ext cx="6019800" cy="2552700"/>
          </a:xfrm>
          <a:prstGeom prst="round2DiagRect">
            <a:avLst>
              <a:gd name="adj1" fmla="val 313"/>
              <a:gd name="adj2" fmla="val 1764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xplosion 1 1"/>
          <p:cNvSpPr/>
          <p:nvPr/>
        </p:nvSpPr>
        <p:spPr>
          <a:xfrm>
            <a:off x="3141406" y="821502"/>
            <a:ext cx="3335594" cy="1121895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33800" y="109006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70" b="89189" l="6055" r="92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9" t="11006" r="6774" b="10745"/>
          <a:stretch/>
        </p:blipFill>
        <p:spPr>
          <a:xfrm>
            <a:off x="2015612" y="2633303"/>
            <a:ext cx="1219200" cy="1945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1683" y="2633303"/>
            <a:ext cx="38911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i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 </a:t>
            </a:r>
          </a:p>
          <a:p>
            <a:r>
              <a:rPr lang="bn-BD" sz="2800" b="1" i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পাঠ্যাংশঃ উদ্ভিদ ও প্রাণীর পার্থক্য,</a:t>
            </a:r>
          </a:p>
          <a:p>
            <a:r>
              <a:rPr lang="bn-BD" sz="2800" b="1" i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পরিবেশে উদ্ভিদ</a:t>
            </a:r>
          </a:p>
          <a:p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নং- ১১,১৩ </a:t>
            </a:r>
            <a:endParaRPr lang="en-US" sz="28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31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133600"/>
            <a:ext cx="7079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i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i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উদ্ভিদ ও প্রাণীর মধ্যে পার্থক্য করতে পারবে।</a:t>
            </a:r>
          </a:p>
          <a:p>
            <a:pPr algn="ctr"/>
            <a:r>
              <a:rPr lang="bn-BD" sz="28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বিভিন্ন উদ্ভিদ ও প্রাণী বিভিন্ন পরিবেশে বসবাস করে তা বর্ণনা করতে পারবে।</a:t>
            </a:r>
          </a:p>
          <a:p>
            <a:r>
              <a:rPr lang="bn-BD" sz="28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বিভিন্ন উদ্ভিদের বিভিন্ন পরিবেশ প্রয়োজন তা বলতে পারবে।</a:t>
            </a:r>
          </a:p>
          <a:p>
            <a:pPr algn="ctr"/>
            <a:r>
              <a:rPr lang="bn-BD" sz="2800" b="1" i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বিভিন্ন পরিবেশে যে সকল উদ্ভিদ জন্মে সেগুলো শনাক্ত করতে পারবে। 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828800"/>
            <a:ext cx="7239000" cy="3200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0" y="690593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i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200" b="1" i="1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3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127" r="1946" b="9762"/>
          <a:stretch/>
        </p:blipFill>
        <p:spPr>
          <a:xfrm>
            <a:off x="5943600" y="1524001"/>
            <a:ext cx="2057400" cy="1879188"/>
          </a:xfrm>
          <a:prstGeom prst="rect">
            <a:avLst/>
          </a:prstGeom>
          <a:ln>
            <a:solidFill>
              <a:srgbClr val="00CC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r="82401" b="10082"/>
          <a:stretch/>
        </p:blipFill>
        <p:spPr>
          <a:xfrm>
            <a:off x="1417074" y="1524001"/>
            <a:ext cx="2088126" cy="1879188"/>
          </a:xfrm>
          <a:prstGeom prst="rect">
            <a:avLst/>
          </a:prstGeom>
          <a:ln>
            <a:solidFill>
              <a:srgbClr val="00CC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1226574" y="3851477"/>
            <a:ext cx="3276600" cy="1787322"/>
            <a:chOff x="1226574" y="3851477"/>
            <a:chExt cx="3276600" cy="1787322"/>
          </a:xfrm>
        </p:grpSpPr>
        <p:sp>
          <p:nvSpPr>
            <p:cNvPr id="5" name="TextBox 4"/>
            <p:cNvSpPr txBox="1"/>
            <p:nvPr/>
          </p:nvSpPr>
          <p:spPr>
            <a:xfrm>
              <a:off x="1437967" y="4343090"/>
              <a:ext cx="2895600" cy="10668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>
                  <a:gd name="adj" fmla="val 50698"/>
                </a:avLst>
              </a:prstTxWarp>
              <a:spAutoFit/>
            </a:bodyPr>
            <a:lstStyle/>
            <a:p>
              <a:r>
                <a:rPr lang="bn-BD" sz="2400" b="1" i="1" dirty="0" smtClean="0">
                  <a:solidFill>
                    <a:srgbClr val="2710B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তুমি কী উদ্ভিদ এবংপ্রাণীর বৈশিষ্ট্যগুলো মনে করতে পার? </a:t>
              </a:r>
              <a:endParaRPr lang="en-US" sz="2400" b="1" i="1" dirty="0">
                <a:solidFill>
                  <a:srgbClr val="2710B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ounded Rectangular Callout 6"/>
            <p:cNvSpPr/>
            <p:nvPr/>
          </p:nvSpPr>
          <p:spPr>
            <a:xfrm>
              <a:off x="1226574" y="3851477"/>
              <a:ext cx="3276600" cy="1787322"/>
            </a:xfrm>
            <a:prstGeom prst="wedgeRoundRectCallout">
              <a:avLst>
                <a:gd name="adj1" fmla="val -8680"/>
                <a:gd name="adj2" fmla="val -83122"/>
                <a:gd name="adj3" fmla="val 16667"/>
              </a:avLst>
            </a:prstGeom>
            <a:noFill/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95684" y="3823208"/>
            <a:ext cx="3276600" cy="1815591"/>
            <a:chOff x="4795684" y="3823208"/>
            <a:chExt cx="3276600" cy="1815591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4795684" y="3823208"/>
              <a:ext cx="3276600" cy="1815591"/>
            </a:xfrm>
            <a:prstGeom prst="wedgeRoundRectCallout">
              <a:avLst>
                <a:gd name="adj1" fmla="val -2828"/>
                <a:gd name="adj2" fmla="val -81279"/>
                <a:gd name="adj3" fmla="val 16667"/>
              </a:avLst>
            </a:prstGeom>
            <a:noFill/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53000" y="3942734"/>
              <a:ext cx="3048000" cy="148436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2800" b="1" i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চলাচলের জন্য প্রাণীর পা, ডানা বা পাখনা রয়েছে। কিন্তু উদ্ভিদ মূলের সাহায্যে মাটিতে আটকে থাকে।</a:t>
              </a:r>
              <a:endParaRPr lang="en-US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Freeform 12"/>
          <p:cNvSpPr/>
          <p:nvPr/>
        </p:nvSpPr>
        <p:spPr>
          <a:xfrm>
            <a:off x="3259392" y="816079"/>
            <a:ext cx="3217608" cy="533400"/>
          </a:xfrm>
          <a:custGeom>
            <a:avLst/>
            <a:gdLst>
              <a:gd name="connsiteX0" fmla="*/ 0 w 2462984"/>
              <a:gd name="connsiteY0" fmla="*/ 457201 h 914401"/>
              <a:gd name="connsiteX1" fmla="*/ 1231492 w 2462984"/>
              <a:gd name="connsiteY1" fmla="*/ 0 h 914401"/>
              <a:gd name="connsiteX2" fmla="*/ 2462984 w 2462984"/>
              <a:gd name="connsiteY2" fmla="*/ 457201 h 914401"/>
              <a:gd name="connsiteX3" fmla="*/ 1231492 w 2462984"/>
              <a:gd name="connsiteY3" fmla="*/ 914402 h 914401"/>
              <a:gd name="connsiteX4" fmla="*/ 0 w 2462984"/>
              <a:gd name="connsiteY4" fmla="*/ 457201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2984" h="914401">
                <a:moveTo>
                  <a:pt x="0" y="457201"/>
                </a:moveTo>
                <a:cubicBezTo>
                  <a:pt x="0" y="204696"/>
                  <a:pt x="551358" y="0"/>
                  <a:pt x="1231492" y="0"/>
                </a:cubicBezTo>
                <a:cubicBezTo>
                  <a:pt x="1911626" y="0"/>
                  <a:pt x="2462984" y="204696"/>
                  <a:pt x="2462984" y="457201"/>
                </a:cubicBezTo>
                <a:cubicBezTo>
                  <a:pt x="2462984" y="709706"/>
                  <a:pt x="1911626" y="914402"/>
                  <a:pt x="1231492" y="914402"/>
                </a:cubicBezTo>
                <a:cubicBezTo>
                  <a:pt x="551358" y="914402"/>
                  <a:pt x="0" y="709706"/>
                  <a:pt x="0" y="45720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60696" tIns="133911" rIns="360696" bIns="133911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প্রাণীর বৈশিষ্ট্য </a:t>
            </a:r>
            <a:endParaRPr lang="en-US" sz="2800" kern="12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93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411577" y="1465003"/>
            <a:ext cx="2234078" cy="3775587"/>
            <a:chOff x="5161116" y="1465004"/>
            <a:chExt cx="2234078" cy="3775587"/>
          </a:xfrm>
        </p:grpSpPr>
        <p:sp>
          <p:nvSpPr>
            <p:cNvPr id="14" name="Isosceles Triangle 13"/>
            <p:cNvSpPr/>
            <p:nvPr/>
          </p:nvSpPr>
          <p:spPr>
            <a:xfrm>
              <a:off x="5161116" y="1465004"/>
              <a:ext cx="1987666" cy="3775587"/>
            </a:xfrm>
            <a:prstGeom prst="triangl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5662038" y="1997451"/>
              <a:ext cx="1733156" cy="2897502"/>
            </a:xfrm>
            <a:custGeom>
              <a:avLst/>
              <a:gdLst>
                <a:gd name="connsiteX0" fmla="*/ 0 w 1733156"/>
                <a:gd name="connsiteY0" fmla="*/ 288865 h 2897502"/>
                <a:gd name="connsiteX1" fmla="*/ 288865 w 1733156"/>
                <a:gd name="connsiteY1" fmla="*/ 0 h 2897502"/>
                <a:gd name="connsiteX2" fmla="*/ 1444291 w 1733156"/>
                <a:gd name="connsiteY2" fmla="*/ 0 h 2897502"/>
                <a:gd name="connsiteX3" fmla="*/ 1733156 w 1733156"/>
                <a:gd name="connsiteY3" fmla="*/ 288865 h 2897502"/>
                <a:gd name="connsiteX4" fmla="*/ 1733156 w 1733156"/>
                <a:gd name="connsiteY4" fmla="*/ 2608637 h 2897502"/>
                <a:gd name="connsiteX5" fmla="*/ 1444291 w 1733156"/>
                <a:gd name="connsiteY5" fmla="*/ 2897502 h 2897502"/>
                <a:gd name="connsiteX6" fmla="*/ 288865 w 1733156"/>
                <a:gd name="connsiteY6" fmla="*/ 2897502 h 2897502"/>
                <a:gd name="connsiteX7" fmla="*/ 0 w 1733156"/>
                <a:gd name="connsiteY7" fmla="*/ 2608637 h 2897502"/>
                <a:gd name="connsiteX8" fmla="*/ 0 w 1733156"/>
                <a:gd name="connsiteY8" fmla="*/ 288865 h 289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3156" h="2897502">
                  <a:moveTo>
                    <a:pt x="0" y="288865"/>
                  </a:moveTo>
                  <a:cubicBezTo>
                    <a:pt x="0" y="129329"/>
                    <a:pt x="129329" y="0"/>
                    <a:pt x="288865" y="0"/>
                  </a:cubicBezTo>
                  <a:lnTo>
                    <a:pt x="1444291" y="0"/>
                  </a:lnTo>
                  <a:cubicBezTo>
                    <a:pt x="1603827" y="0"/>
                    <a:pt x="1733156" y="129329"/>
                    <a:pt x="1733156" y="288865"/>
                  </a:cubicBezTo>
                  <a:lnTo>
                    <a:pt x="1733156" y="2608637"/>
                  </a:lnTo>
                  <a:cubicBezTo>
                    <a:pt x="1733156" y="2768173"/>
                    <a:pt x="1603827" y="2897502"/>
                    <a:pt x="1444291" y="2897502"/>
                  </a:cubicBezTo>
                  <a:lnTo>
                    <a:pt x="288865" y="2897502"/>
                  </a:lnTo>
                  <a:cubicBezTo>
                    <a:pt x="129329" y="2897502"/>
                    <a:pt x="0" y="2768173"/>
                    <a:pt x="0" y="2608637"/>
                  </a:cubicBezTo>
                  <a:lnTo>
                    <a:pt x="0" y="288865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6046" tIns="176046" rIns="176046" bIns="176046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উদ্ভিদ নিজের খাদ্য নিজেই তৈরি করে। উদ্ভিদের দেহের বিভিন্ন অংশ যেমন- মূল, কান্ড এবং পাতা রয়েছে। </a:t>
              </a:r>
              <a:endParaRPr lang="en-US" sz="2400" kern="12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37" r="26948" b="11078"/>
          <a:stretch/>
        </p:blipFill>
        <p:spPr>
          <a:xfrm>
            <a:off x="1676400" y="1219200"/>
            <a:ext cx="3581400" cy="426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789019913"/>
              </p:ext>
            </p:extLst>
          </p:nvPr>
        </p:nvGraphicFramePr>
        <p:xfrm>
          <a:off x="3276601" y="381000"/>
          <a:ext cx="2134976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44021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219200" y="1345562"/>
            <a:ext cx="2933742" cy="4186582"/>
            <a:chOff x="475994" y="1372043"/>
            <a:chExt cx="4348273" cy="3323561"/>
          </a:xfrm>
        </p:grpSpPr>
        <p:sp>
          <p:nvSpPr>
            <p:cNvPr id="12" name="Freeform 11"/>
            <p:cNvSpPr/>
            <p:nvPr/>
          </p:nvSpPr>
          <p:spPr>
            <a:xfrm>
              <a:off x="1382345" y="1372043"/>
              <a:ext cx="2911893" cy="436784"/>
            </a:xfrm>
            <a:custGeom>
              <a:avLst/>
              <a:gdLst>
                <a:gd name="connsiteX0" fmla="*/ 0 w 2911893"/>
                <a:gd name="connsiteY0" fmla="*/ 0 h 436784"/>
                <a:gd name="connsiteX1" fmla="*/ 2911893 w 2911893"/>
                <a:gd name="connsiteY1" fmla="*/ 0 h 436784"/>
                <a:gd name="connsiteX2" fmla="*/ 2911893 w 2911893"/>
                <a:gd name="connsiteY2" fmla="*/ 436784 h 436784"/>
                <a:gd name="connsiteX3" fmla="*/ 0 w 2911893"/>
                <a:gd name="connsiteY3" fmla="*/ 436784 h 436784"/>
                <a:gd name="connsiteX4" fmla="*/ 0 w 2911893"/>
                <a:gd name="connsiteY4" fmla="*/ 0 h 43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1893" h="436784">
                  <a:moveTo>
                    <a:pt x="0" y="0"/>
                  </a:moveTo>
                  <a:lnTo>
                    <a:pt x="2911893" y="0"/>
                  </a:lnTo>
                  <a:lnTo>
                    <a:pt x="2911893" y="436784"/>
                  </a:lnTo>
                  <a:lnTo>
                    <a:pt x="0" y="4367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1440" rIns="91440" bIns="0" numCol="1" spcCol="1270" anchor="b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5994" y="1429029"/>
              <a:ext cx="4348273" cy="3266575"/>
            </a:xfrm>
            <a:prstGeom prst="rect">
              <a:avLst/>
            </a:prstGeom>
            <a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3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817" t="-7165" r="834" b="-5301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71" name="Diagram 70"/>
          <p:cNvGraphicFramePr/>
          <p:nvPr>
            <p:extLst>
              <p:ext uri="{D42A27DB-BD31-4B8C-83A1-F6EECF244321}">
                <p14:modId xmlns:p14="http://schemas.microsoft.com/office/powerpoint/2010/main" val="3133506390"/>
              </p:ext>
            </p:extLst>
          </p:nvPr>
        </p:nvGraphicFramePr>
        <p:xfrm>
          <a:off x="4275801" y="1620663"/>
          <a:ext cx="3768214" cy="378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29763" y="2079523"/>
            <a:ext cx="1354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CC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খাদ্যের জন্য অন্যের উপর নির্ভর  করে </a:t>
            </a:r>
            <a:endParaRPr lang="en-US" sz="2000" dirty="0">
              <a:solidFill>
                <a:srgbClr val="CC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5214" y="2233410"/>
            <a:ext cx="1260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 হাত, পা, ডানা বা পাখনা রয়েছে</a:t>
            </a:r>
            <a:endParaRPr lang="en-US" sz="2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0544" y="3657599"/>
            <a:ext cx="11528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প্রাণীর দেহে পশম বা লোম রয়েছে </a:t>
            </a:r>
            <a:endParaRPr lang="en-US" sz="2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4371" y="3657600"/>
            <a:ext cx="1327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অধিকাংশ প্রাণীরই চোখ, কান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 এবং মুখ রয়েছে।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485920728"/>
              </p:ext>
            </p:extLst>
          </p:nvPr>
        </p:nvGraphicFramePr>
        <p:xfrm>
          <a:off x="4343400" y="611448"/>
          <a:ext cx="1085237" cy="828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3883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1" grpId="0">
        <p:bldAsOne/>
      </p:bldGraphic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9800" y="1589250"/>
            <a:ext cx="5528210" cy="3363750"/>
            <a:chOff x="2625190" y="906123"/>
            <a:chExt cx="4080409" cy="2990533"/>
          </a:xfrm>
        </p:grpSpPr>
        <p:sp>
          <p:nvSpPr>
            <p:cNvPr id="3" name="Freeform 2"/>
            <p:cNvSpPr/>
            <p:nvPr/>
          </p:nvSpPr>
          <p:spPr>
            <a:xfrm>
              <a:off x="2625190" y="906123"/>
              <a:ext cx="4080409" cy="2990533"/>
            </a:xfrm>
            <a:custGeom>
              <a:avLst/>
              <a:gdLst>
                <a:gd name="connsiteX0" fmla="*/ 0 w 6013921"/>
                <a:gd name="connsiteY0" fmla="*/ 419100 h 4191000"/>
                <a:gd name="connsiteX1" fmla="*/ 419100 w 6013921"/>
                <a:gd name="connsiteY1" fmla="*/ 0 h 4191000"/>
                <a:gd name="connsiteX2" fmla="*/ 5594821 w 6013921"/>
                <a:gd name="connsiteY2" fmla="*/ 0 h 4191000"/>
                <a:gd name="connsiteX3" fmla="*/ 6013921 w 6013921"/>
                <a:gd name="connsiteY3" fmla="*/ 419100 h 4191000"/>
                <a:gd name="connsiteX4" fmla="*/ 6013921 w 6013921"/>
                <a:gd name="connsiteY4" fmla="*/ 3771900 h 4191000"/>
                <a:gd name="connsiteX5" fmla="*/ 5594821 w 6013921"/>
                <a:gd name="connsiteY5" fmla="*/ 4191000 h 4191000"/>
                <a:gd name="connsiteX6" fmla="*/ 419100 w 6013921"/>
                <a:gd name="connsiteY6" fmla="*/ 4191000 h 4191000"/>
                <a:gd name="connsiteX7" fmla="*/ 0 w 6013921"/>
                <a:gd name="connsiteY7" fmla="*/ 3771900 h 4191000"/>
                <a:gd name="connsiteX8" fmla="*/ 0 w 6013921"/>
                <a:gd name="connsiteY8" fmla="*/ 419100 h 419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13921" h="4191000">
                  <a:moveTo>
                    <a:pt x="0" y="419100"/>
                  </a:moveTo>
                  <a:cubicBezTo>
                    <a:pt x="0" y="187637"/>
                    <a:pt x="187637" y="0"/>
                    <a:pt x="419100" y="0"/>
                  </a:cubicBezTo>
                  <a:lnTo>
                    <a:pt x="5594821" y="0"/>
                  </a:lnTo>
                  <a:cubicBezTo>
                    <a:pt x="5826284" y="0"/>
                    <a:pt x="6013921" y="187637"/>
                    <a:pt x="6013921" y="419100"/>
                  </a:cubicBezTo>
                  <a:lnTo>
                    <a:pt x="6013921" y="3771900"/>
                  </a:lnTo>
                  <a:cubicBezTo>
                    <a:pt x="6013921" y="4003363"/>
                    <a:pt x="5826284" y="4191000"/>
                    <a:pt x="5594821" y="4191000"/>
                  </a:cubicBezTo>
                  <a:lnTo>
                    <a:pt x="419100" y="4191000"/>
                  </a:lnTo>
                  <a:cubicBezTo>
                    <a:pt x="187637" y="4191000"/>
                    <a:pt x="0" y="4003363"/>
                    <a:pt x="0" y="3771900"/>
                  </a:cubicBezTo>
                  <a:lnTo>
                    <a:pt x="0" y="419100"/>
                  </a:lnTo>
                  <a:close/>
                </a:path>
              </a:pathLst>
            </a:custGeom>
            <a:ln>
              <a:solidFill>
                <a:srgbClr val="00CC00"/>
              </a:solidFill>
            </a:ln>
          </p:spPr>
          <p:style>
            <a:lnRef idx="3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818640" rIns="142240" bIns="98044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819400" y="1260306"/>
              <a:ext cx="3886199" cy="2005613"/>
            </a:xfrm>
            <a:prstGeom prst="ellipse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3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Left-Right Arrow 4"/>
            <p:cNvSpPr/>
            <p:nvPr/>
          </p:nvSpPr>
          <p:spPr>
            <a:xfrm>
              <a:off x="2822790" y="3365678"/>
              <a:ext cx="3739461" cy="331043"/>
            </a:xfrm>
            <a:prstGeom prst="leftRightArrow">
              <a:avLst>
                <a:gd name="adj1" fmla="val 0"/>
                <a:gd name="adj2" fmla="val 476321"/>
              </a:avLst>
            </a:prstGeom>
            <a:solidFill>
              <a:srgbClr val="FF00FF"/>
            </a:solidFill>
            <a:ln>
              <a:solidFill>
                <a:srgbClr val="00CC00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7" name="Freeform 6"/>
          <p:cNvSpPr/>
          <p:nvPr/>
        </p:nvSpPr>
        <p:spPr>
          <a:xfrm rot="19066690">
            <a:off x="815646" y="1281739"/>
            <a:ext cx="1660368" cy="645503"/>
          </a:xfrm>
          <a:custGeom>
            <a:avLst/>
            <a:gdLst>
              <a:gd name="connsiteX0" fmla="*/ 0 w 1600199"/>
              <a:gd name="connsiteY0" fmla="*/ 0 h 645503"/>
              <a:gd name="connsiteX1" fmla="*/ 1600199 w 1600199"/>
              <a:gd name="connsiteY1" fmla="*/ 0 h 645503"/>
              <a:gd name="connsiteX2" fmla="*/ 1600199 w 1600199"/>
              <a:gd name="connsiteY2" fmla="*/ 645503 h 645503"/>
              <a:gd name="connsiteX3" fmla="*/ 0 w 1600199"/>
              <a:gd name="connsiteY3" fmla="*/ 645503 h 645503"/>
              <a:gd name="connsiteX4" fmla="*/ 0 w 1600199"/>
              <a:gd name="connsiteY4" fmla="*/ 0 h 64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199" h="645503">
                <a:moveTo>
                  <a:pt x="0" y="0"/>
                </a:moveTo>
                <a:lnTo>
                  <a:pt x="1600199" y="0"/>
                </a:lnTo>
                <a:lnTo>
                  <a:pt x="1600199" y="645503"/>
                </a:lnTo>
                <a:lnTo>
                  <a:pt x="0" y="645503"/>
                </a:lnTo>
                <a:lnTo>
                  <a:pt x="0" y="0"/>
                </a:lnTo>
                <a:close/>
              </a:path>
            </a:pathLst>
          </a:custGeom>
          <a:solidFill>
            <a:srgbClr val="00CC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79" tIns="106680" rIns="106680" bIns="106679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চলন“প্রাণী” 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7805" y="5404328"/>
            <a:ext cx="6172200" cy="597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প্রানী চলাচফেরা করতে পারে। বেশির ভাগ প্রাণী হাত,পা, ডানা বা পাখনা ব্যবহার করে নিজেরাই চলাফেরা করতে পারে।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71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24782"/>
            <a:ext cx="3810000" cy="36576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07159320"/>
              </p:ext>
            </p:extLst>
          </p:nvPr>
        </p:nvGraphicFramePr>
        <p:xfrm>
          <a:off x="4800600" y="2667000"/>
          <a:ext cx="3048000" cy="183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31299857"/>
              </p:ext>
            </p:extLst>
          </p:nvPr>
        </p:nvGraphicFramePr>
        <p:xfrm>
          <a:off x="914400" y="990600"/>
          <a:ext cx="22098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8305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1429</TotalTime>
  <Words>531</Words>
  <Application>Microsoft Office PowerPoint</Application>
  <PresentationFormat>On-screen Show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SIIT MOMEN</dc:creator>
  <cp:lastModifiedBy>Windows User</cp:lastModifiedBy>
  <cp:revision>162</cp:revision>
  <dcterms:created xsi:type="dcterms:W3CDTF">2018-04-08T13:22:50Z</dcterms:created>
  <dcterms:modified xsi:type="dcterms:W3CDTF">2020-09-20T18:55:26Z</dcterms:modified>
</cp:coreProperties>
</file>