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56" r:id="rId2"/>
    <p:sldId id="257" r:id="rId3"/>
    <p:sldId id="273" r:id="rId4"/>
    <p:sldId id="258" r:id="rId5"/>
    <p:sldId id="277" r:id="rId6"/>
    <p:sldId id="278" r:id="rId7"/>
    <p:sldId id="259" r:id="rId8"/>
    <p:sldId id="260" r:id="rId9"/>
    <p:sldId id="279" r:id="rId10"/>
    <p:sldId id="262" r:id="rId11"/>
    <p:sldId id="268" r:id="rId12"/>
    <p:sldId id="265" r:id="rId13"/>
    <p:sldId id="264" r:id="rId14"/>
    <p:sldId id="266" r:id="rId15"/>
    <p:sldId id="275" r:id="rId16"/>
    <p:sldId id="267" r:id="rId17"/>
    <p:sldId id="276" r:id="rId18"/>
    <p:sldId id="269" r:id="rId19"/>
    <p:sldId id="270" r:id="rId20"/>
    <p:sldId id="271" r:id="rId21"/>
    <p:sldId id="274" r:id="rId22"/>
  </p:sldIdLst>
  <p:sldSz cx="12801600" cy="8229600"/>
  <p:notesSz cx="6858000" cy="9144000"/>
  <p:defaultTextStyle>
    <a:defPPr>
      <a:defRPr lang="en-US"/>
    </a:defPPr>
    <a:lvl1pPr marL="0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1pPr>
    <a:lvl2pPr marL="535325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2pPr>
    <a:lvl3pPr marL="1070650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3pPr>
    <a:lvl4pPr marL="1605975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4pPr>
    <a:lvl5pPr marL="2141299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5pPr>
    <a:lvl6pPr marL="2676625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6pPr>
    <a:lvl7pPr marL="3211949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7pPr>
    <a:lvl8pPr marL="3747274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8pPr>
    <a:lvl9pPr marL="4282599" algn="l" defTabSz="1070650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62" d="100"/>
          <a:sy n="62" d="100"/>
        </p:scale>
        <p:origin x="894" y="1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346836"/>
            <a:ext cx="9601200" cy="286512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22446"/>
            <a:ext cx="9601200" cy="1986914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38150"/>
            <a:ext cx="2760345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38150"/>
            <a:ext cx="8121015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051686"/>
            <a:ext cx="11041380" cy="342328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507356"/>
            <a:ext cx="11041380" cy="1800224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190750"/>
            <a:ext cx="544068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190750"/>
            <a:ext cx="544068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38150"/>
            <a:ext cx="110413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017396"/>
            <a:ext cx="5415676" cy="98869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006090"/>
            <a:ext cx="541567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017396"/>
            <a:ext cx="5442347" cy="98869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006090"/>
            <a:ext cx="5442347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48640"/>
            <a:ext cx="4128849" cy="19202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84911"/>
            <a:ext cx="6480810" cy="5848350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468880"/>
            <a:ext cx="4128849" cy="4573906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9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48640"/>
            <a:ext cx="4128849" cy="19202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184911"/>
            <a:ext cx="6480810" cy="584835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468880"/>
            <a:ext cx="4128849" cy="4573906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38150"/>
            <a:ext cx="110413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190750"/>
            <a:ext cx="110413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627621"/>
            <a:ext cx="43205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.jpeg"/><Relationship Id="rId3" Type="http://schemas.openxmlformats.org/officeDocument/2006/relationships/image" Target="../media/image14.jp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1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15" Type="http://schemas.microsoft.com/office/2007/relationships/hdphoto" Target="../media/hdphoto1.wdp"/><Relationship Id="rId4" Type="http://schemas.openxmlformats.org/officeDocument/2006/relationships/image" Target="../media/image15.jpe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.png"/><Relationship Id="rId18" Type="http://schemas.openxmlformats.org/officeDocument/2006/relationships/image" Target="../media/image25.jpeg"/><Relationship Id="rId3" Type="http://schemas.openxmlformats.org/officeDocument/2006/relationships/image" Target="../media/image14.jpg"/><Relationship Id="rId21" Type="http://schemas.openxmlformats.org/officeDocument/2006/relationships/image" Target="../media/image2.jpeg"/><Relationship Id="rId17" Type="http://schemas.openxmlformats.org/officeDocument/2006/relationships/image" Target="../media/image24.jpeg"/><Relationship Id="rId2" Type="http://schemas.openxmlformats.org/officeDocument/2006/relationships/image" Target="../media/image23.jpeg"/><Relationship Id="rId16" Type="http://schemas.openxmlformats.org/officeDocument/2006/relationships/image" Target="../media/image19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9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20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microsoft.com/office/2007/relationships/hdphoto" Target="../media/hdphoto1.wdp"/><Relationship Id="rId5" Type="http://schemas.openxmlformats.org/officeDocument/2006/relationships/image" Target="../media/image30.jp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14.jpg"/><Relationship Id="rId1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 flower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59928"/>
            <a:ext cx="7620000" cy="44454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14700" y="600075"/>
            <a:ext cx="7200900" cy="1398396"/>
            <a:chOff x="2743200" y="711926"/>
            <a:chExt cx="6400800" cy="1243018"/>
          </a:xfrm>
        </p:grpSpPr>
        <p:sp>
          <p:nvSpPr>
            <p:cNvPr id="5" name="Down Ribbon 4"/>
            <p:cNvSpPr/>
            <p:nvPr/>
          </p:nvSpPr>
          <p:spPr>
            <a:xfrm>
              <a:off x="2743200" y="783772"/>
              <a:ext cx="6400800" cy="1045028"/>
            </a:xfrm>
            <a:prstGeom prst="ribb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019">
                  <a:latin typeface="NikoshBAN" pitchFamily="2" charset="0"/>
                  <a:cs typeface="NikoshBAN" pitchFamily="2" charset="0"/>
                </a:rPr>
                <a:t>সবাইকে স্বাগতম</a:t>
              </a:r>
              <a:endParaRPr lang="en-US" sz="2019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6686" y="711926"/>
              <a:ext cx="3605348" cy="1243018"/>
            </a:xfrm>
            <a:prstGeom prst="rect">
              <a:avLst/>
            </a:prstGeom>
            <a:no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bn-IN" sz="8487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en-US" sz="8487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75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98" y="1609185"/>
            <a:ext cx="5614695" cy="25864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200" y="1690012"/>
            <a:ext cx="5026272" cy="25864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4" name="Rectangle 3"/>
          <p:cNvSpPr/>
          <p:nvPr/>
        </p:nvSpPr>
        <p:spPr>
          <a:xfrm>
            <a:off x="2521132" y="5247505"/>
            <a:ext cx="7689668" cy="24486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180"/>
            <a:ext cx="1212397" cy="137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71182"/>
            <a:ext cx="1134097" cy="137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171183"/>
            <a:ext cx="1037588" cy="141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71185"/>
            <a:ext cx="1212397" cy="1418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158208"/>
            <a:ext cx="1220180" cy="137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21132" y="533400"/>
                <a:ext cx="1293224" cy="97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72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5729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32" y="533400"/>
                <a:ext cx="1293224" cy="9739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1030" y="533400"/>
                <a:ext cx="1131570" cy="97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72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5729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30" y="533400"/>
                <a:ext cx="1131570" cy="9739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77495" y="2160492"/>
                <a:ext cx="1131570" cy="1169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7002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86552"/>
                <a:ext cx="1066800" cy="110799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47127" y="4155327"/>
                <a:ext cx="2802150" cy="107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636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l-GR" sz="636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l-GR" sz="636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6365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099" y="3696624"/>
                <a:ext cx="2698367" cy="10355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3838" y="609600"/>
            <a:ext cx="368281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2514600" y="5077370"/>
            <a:ext cx="560135" cy="31522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9604128" y="5053438"/>
            <a:ext cx="530472" cy="31761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7315200" y="1468999"/>
            <a:ext cx="560135" cy="3152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457200" y="1524639"/>
            <a:ext cx="560135" cy="31522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11811000" y="1517265"/>
            <a:ext cx="530472" cy="31761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5445581" y="1505632"/>
            <a:ext cx="530472" cy="31761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3936"/>
          <a:stretch/>
        </p:blipFill>
        <p:spPr>
          <a:xfrm>
            <a:off x="4105388" y="2166865"/>
            <a:ext cx="1447800" cy="143078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5"/>
            </a:avLst>
          </a:prstGeom>
          <a:blipFill>
            <a:blip r:embed="rId1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895600"/>
            <a:ext cx="22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68924" y="2895600"/>
            <a:ext cx="43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3000" y="2971800"/>
            <a:ext cx="24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56397" y="2971800"/>
            <a:ext cx="31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3400" y="6629400"/>
            <a:ext cx="501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6933" y="6629400"/>
            <a:ext cx="452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2726" y="6629400"/>
            <a:ext cx="49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16617 0.4398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9" y="2199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397E-6 -2.83951E-6 L -0.48512 0.4446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6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7619E-6 -2.22222E-6 L 0.18464 0.4583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26" y="2291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143E-6 -2.83951E-6 L -0.22197 0.4519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9" y="22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286E-6 4.25926E-6 L 0.1942 0.4554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0" y="22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9E-6 -1.91358E-6 L -0.17968 0.45969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1" y="22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/>
      <p:bldP spid="15" grpId="0"/>
      <p:bldP spid="16" grpId="0"/>
      <p:bldP spid="22" grpId="0"/>
      <p:bldP spid="12" grpId="0"/>
      <p:bldP spid="9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486" y="800923"/>
            <a:ext cx="439797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75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75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4355" y="3872327"/>
            <a:ext cx="8405948" cy="40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1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5761672"/>
                <a:ext cx="10620103" cy="14773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5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4500" dirty="0">
                    <a:latin typeface="Calibri" panose="020F0502020204030204" pitchFamily="34" charset="0"/>
                  </a:rPr>
                  <a:t> </a:t>
                </a: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500" dirty="0">
                    <a:latin typeface="Calibri" panose="020F0502020204030204" pitchFamily="34" charset="0"/>
                  </a:rPr>
                  <a:t> 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500" dirty="0">
                    <a:latin typeface="Calibri" panose="020F0502020204030204" pitchFamily="34" charset="0"/>
                  </a:rPr>
                  <a:t> </a:t>
                </a: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US" sz="45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500" dirty="0">
                        <a:latin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61672"/>
                <a:ext cx="10620103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411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58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2474913"/>
            <a:ext cx="6158158" cy="3240087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8164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086925" y="1205051"/>
            <a:ext cx="5150847" cy="1072787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90600" y="3528179"/>
                <a:ext cx="11430000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ততোধিক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l-GR" sz="4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bn-IN" sz="4500" dirty="0"/>
                  <a:t> </a:t>
                </a:r>
                <a:r>
                  <a:rPr lang="bn-IN" sz="4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 হলে তাদের  ছেদ সেটকে 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bn-IN" sz="45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করা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পড়া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ছেদ</a:t>
                </a:r>
                <a:r>
                  <a:rPr lang="el-GR" sz="4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অথবা</a:t>
                </a:r>
                <a:r>
                  <a:rPr lang="en-US" sz="45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ইন্টারসেকশান</a:t>
                </a:r>
                <a:r>
                  <a:rPr lang="el-GR" sz="4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4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500" dirty="0"/>
              </a:p>
              <a:p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28179"/>
                <a:ext cx="11430000" cy="3554819"/>
              </a:xfrm>
              <a:prstGeom prst="rect">
                <a:avLst/>
              </a:prstGeom>
              <a:blipFill rotWithShape="0">
                <a:blip r:embed="rId2"/>
                <a:stretch>
                  <a:fillRect l="-2240" t="-3602" r="-1813" b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33531" y="1205053"/>
            <a:ext cx="4504237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425" dirty="0">
                <a:latin typeface="NikoshBAN" panose="02000000000000000000" pitchFamily="2" charset="0"/>
                <a:cs typeface="NikoshBAN" panose="02000000000000000000" pitchFamily="2" charset="0"/>
              </a:rPr>
              <a:t>ছেদ সেট </a:t>
            </a:r>
            <a:endParaRPr lang="en-US" sz="74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78" y="5464314"/>
            <a:ext cx="6385289" cy="23080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 dirty="0"/>
          </a:p>
        </p:txBody>
      </p:sp>
      <p:sp>
        <p:nvSpPr>
          <p:cNvPr id="7" name="Rectangle 6"/>
          <p:cNvSpPr/>
          <p:nvPr/>
        </p:nvSpPr>
        <p:spPr>
          <a:xfrm>
            <a:off x="457200" y="1543054"/>
            <a:ext cx="5343438" cy="25864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67439" y="1509949"/>
            <a:ext cx="5550233" cy="25864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 b="1">
              <a:ln w="12700" cmpd="sng">
                <a:solidFill>
                  <a:schemeClr val="accent4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03" y="2255797"/>
            <a:ext cx="1134097" cy="1374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15000" y="2279619"/>
                <a:ext cx="1251164" cy="107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36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6365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79619"/>
                <a:ext cx="1251164" cy="1071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7743" y="381000"/>
                <a:ext cx="1293224" cy="1169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700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7002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43" y="381000"/>
                <a:ext cx="1293224" cy="11698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65893" y="381000"/>
                <a:ext cx="1374050" cy="1169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700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7002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3" y="381000"/>
                <a:ext cx="1374050" cy="11698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76449" y="4195628"/>
                <a:ext cx="3409889" cy="2004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636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636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sz="636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6365" dirty="0"/>
              </a:p>
              <a:p>
                <a:endParaRPr lang="en-US" sz="2019" dirty="0"/>
              </a:p>
              <a:p>
                <a:endParaRPr lang="en-US" sz="2019" dirty="0"/>
              </a:p>
              <a:p>
                <a:endParaRPr lang="en-US" sz="2019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3735433"/>
                <a:ext cx="3283596" cy="19330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86379" y="609600"/>
            <a:ext cx="25387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ছেদ সেট </a:t>
            </a:r>
            <a:endParaRPr lang="en-US" sz="49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457200" y="1525822"/>
            <a:ext cx="560135" cy="31522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6934200" y="1465346"/>
            <a:ext cx="560135" cy="31522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3668924" y="5153570"/>
            <a:ext cx="560135" cy="3152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8386338" y="5129636"/>
            <a:ext cx="530472" cy="31761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5257800" y="1501891"/>
            <a:ext cx="530472" cy="31761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11887200" y="1441416"/>
            <a:ext cx="530472" cy="3176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26850"/>
          <a:stretch/>
        </p:blipFill>
        <p:spPr>
          <a:xfrm>
            <a:off x="11046351" y="2184315"/>
            <a:ext cx="993249" cy="13948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26850"/>
          <a:stretch/>
        </p:blipFill>
        <p:spPr>
          <a:xfrm>
            <a:off x="851258" y="2255797"/>
            <a:ext cx="977542" cy="13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3936"/>
          <a:stretch/>
        </p:blipFill>
        <p:spPr>
          <a:xfrm>
            <a:off x="7291569" y="2184316"/>
            <a:ext cx="1395231" cy="1394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3936"/>
          <a:stretch/>
        </p:blipFill>
        <p:spPr>
          <a:xfrm>
            <a:off x="2286000" y="2199064"/>
            <a:ext cx="1447800" cy="1430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13090"/>
          <a:stretch/>
        </p:blipFill>
        <p:spPr>
          <a:xfrm>
            <a:off x="9144000" y="2184315"/>
            <a:ext cx="1378718" cy="1397085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756"/>
            </a:avLst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048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025914"/>
            <a:ext cx="495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2971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22718" y="3048000"/>
            <a:ext cx="52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705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841E-6 1.11111E-6 L 0.2748 0.438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40" y="2193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635E-6 4.25926E-6 L -0.52406 0.4461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3" y="22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2381E-7 3.33333E-6 L 0.35032 0.4328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0" y="2164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349E-6 4.25926E-6 L -0.03894 0.436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" y="21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6" grpId="0"/>
      <p:bldP spid="21" grpId="0"/>
      <p:bldP spid="22" grpId="0"/>
      <p:bldP spid="24" grpId="0"/>
      <p:bldP spid="3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814355" y="962570"/>
            <a:ext cx="4729570" cy="1535702"/>
          </a:xfrm>
          <a:prstGeom prst="double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4" name="TextBox 3"/>
          <p:cNvSpPr txBox="1"/>
          <p:nvPr/>
        </p:nvSpPr>
        <p:spPr>
          <a:xfrm>
            <a:off x="4218490" y="1205053"/>
            <a:ext cx="4533629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425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নিশ্ছেদ সেট </a:t>
            </a:r>
            <a:endParaRPr lang="en-US" sz="74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3242646"/>
                <a:ext cx="1142999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দুইটি সেটের উপাদানগুলোর মধ্যে কোন সাধারণ উপাদান না থাকে, তবে সেট দুইটিকে পরস্পর নিশ্ছেদ সেট বলে ।</a:t>
                </a:r>
                <a:r>
                  <a:rPr lang="el-GR" sz="4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bn-IN" sz="4500" dirty="0"/>
                  <a:t> </a:t>
                </a:r>
                <a:r>
                  <a:rPr lang="bn-IN" sz="45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 হলে তাদের  নিশ্ছেদ সেটকে 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l-GR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bn-IN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IN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42646"/>
                <a:ext cx="11429999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2241" t="-4478" r="-640" b="-9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92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1466" y="299768"/>
            <a:ext cx="1212397" cy="10718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365" b="1" dirty="0"/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1" y="1366705"/>
            <a:ext cx="5254872" cy="29905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9" dirty="0" smtClean="0"/>
              <a:t>                                           </a:t>
            </a:r>
            <a:endParaRPr lang="en-US" sz="2019" dirty="0"/>
          </a:p>
        </p:txBody>
      </p:sp>
      <p:sp>
        <p:nvSpPr>
          <p:cNvPr id="4" name="Rectangle 3"/>
          <p:cNvSpPr/>
          <p:nvPr/>
        </p:nvSpPr>
        <p:spPr>
          <a:xfrm>
            <a:off x="6781801" y="1366705"/>
            <a:ext cx="5675812" cy="29905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5" name="TextBox 4"/>
          <p:cNvSpPr txBox="1"/>
          <p:nvPr/>
        </p:nvSpPr>
        <p:spPr>
          <a:xfrm>
            <a:off x="8178982" y="304800"/>
            <a:ext cx="1293224" cy="10718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365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2600" y="2094141"/>
                <a:ext cx="1265811" cy="1071832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365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6365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094141"/>
                <a:ext cx="1265811" cy="10718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8403" y="4276456"/>
                <a:ext cx="2574578" cy="107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365" dirty="0"/>
                  <a:t>A</a:t>
                </a:r>
                <a14:m>
                  <m:oMath xmlns:m="http://schemas.openxmlformats.org/officeDocument/2006/math">
                    <m:r>
                      <a:rPr lang="en-US" sz="636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6365" dirty="0"/>
                  <a:t>B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07" y="3813267"/>
                <a:ext cx="2479223" cy="1035540"/>
              </a:xfrm>
              <a:prstGeom prst="rect">
                <a:avLst/>
              </a:prstGeom>
              <a:blipFill rotWithShape="0">
                <a:blip r:embed="rId3"/>
                <a:stretch>
                  <a:fillRect l="-15233" t="-19527" b="-4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56832"/>
            <a:ext cx="1221724" cy="1906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29443"/>
            <a:ext cx="1219825" cy="2054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817627"/>
            <a:ext cx="1229531" cy="2067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836965"/>
            <a:ext cx="1295498" cy="20764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56828"/>
            <a:ext cx="1162655" cy="1871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6831"/>
            <a:ext cx="1240373" cy="1923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304800" y="1366703"/>
            <a:ext cx="560135" cy="31522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5029200" y="1375008"/>
            <a:ext cx="530472" cy="31761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2058" r="4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50000"/>
          <a:stretch/>
        </p:blipFill>
        <p:spPr>
          <a:xfrm>
            <a:off x="6781800" y="1285881"/>
            <a:ext cx="727439" cy="3556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84166" r="90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/>
        </p:blipFill>
        <p:spPr>
          <a:xfrm>
            <a:off x="11811000" y="1205058"/>
            <a:ext cx="646612" cy="36371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18561" y="5437687"/>
            <a:ext cx="6190091" cy="2182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991" tIns="48497" rIns="96991" bIns="484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19"/>
          </a:p>
        </p:txBody>
      </p:sp>
      <p:grpSp>
        <p:nvGrpSpPr>
          <p:cNvPr id="28" name="Group 27"/>
          <p:cNvGrpSpPr/>
          <p:nvPr/>
        </p:nvGrpSpPr>
        <p:grpSpPr>
          <a:xfrm>
            <a:off x="3867630" y="5534944"/>
            <a:ext cx="1665574" cy="2313656"/>
            <a:chOff x="2402209" y="4747262"/>
            <a:chExt cx="1727262" cy="239934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2058" r="491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76" r="50000"/>
            <a:stretch/>
          </p:blipFill>
          <p:spPr>
            <a:xfrm>
              <a:off x="2402209" y="4747262"/>
              <a:ext cx="754380" cy="23993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84166" r="908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3" r="8333"/>
            <a:stretch/>
          </p:blipFill>
          <p:spPr>
            <a:xfrm>
              <a:off x="3458911" y="4747262"/>
              <a:ext cx="670560" cy="239934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8200" r="1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" r="81000"/>
          <a:stretch/>
        </p:blipFill>
        <p:spPr>
          <a:xfrm>
            <a:off x="7762985" y="5394349"/>
            <a:ext cx="969917" cy="2606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5018" y="5710120"/>
            <a:ext cx="1566412" cy="152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335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933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5"/>
            </a:avLst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573" y="3165973"/>
            <a:ext cx="28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2918" y="3165973"/>
            <a:ext cx="34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9264" y="3165973"/>
            <a:ext cx="3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34600" y="3165973"/>
            <a:ext cx="38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8" grpId="0"/>
      <p:bldP spid="12" grpId="0" animBg="1"/>
      <p:bldP spid="13" grpId="0"/>
      <p:bldP spid="9" grpId="0"/>
      <p:bldP spid="10" grpId="0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305" y="1043402"/>
            <a:ext cx="8325122" cy="40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19">
              <a:latin typeface="ন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62000" y="1043403"/>
                <a:ext cx="11734800" cy="1437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06221" indent="-606221">
                  <a:buFont typeface="Wingdings" panose="05000000000000000000" pitchFamily="2" charset="2"/>
                  <a:buChar char="§"/>
                </a:pPr>
                <a:r>
                  <a:rPr lang="en-US" sz="4500" dirty="0" smtClean="0"/>
                  <a:t>A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/>
                  <a:t>A</a:t>
                </a:r>
                <a14:m>
                  <m:oMath xmlns:m="http://schemas.openxmlformats.org/officeDocument/2006/math"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নির্ণয় । </m:t>
                    </m:r>
                  </m:oMath>
                </a14:m>
                <a:endParaRPr lang="en-US" sz="4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244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43403"/>
                <a:ext cx="11734800" cy="1437958"/>
              </a:xfrm>
              <a:prstGeom prst="rect">
                <a:avLst/>
              </a:prstGeom>
              <a:blipFill rotWithShape="0">
                <a:blip r:embed="rId2"/>
                <a:stretch>
                  <a:fillRect l="-1922" t="-10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3221055"/>
                <a:ext cx="11201400" cy="3865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5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</a:p>
              <a:p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4500" dirty="0"/>
                  <a:t>A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bn-IN" sz="4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ঃ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/>
                  <a:t>A</a:t>
                </a:r>
                <a14:m>
                  <m:oMath xmlns:m="http://schemas.openxmlformats.org/officeDocument/2006/math"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bn-IN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4500" dirty="0">
                  <a:ea typeface="Cambria Math" panose="02040503050406030204" pitchFamily="18" charset="0"/>
                </a:endParaRPr>
              </a:p>
              <a:p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bn-IN" sz="4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</a:t>
                </a:r>
                <a14:m>
                  <m:oMath xmlns:m="http://schemas.openxmlformats.org/officeDocument/2006/math">
                    <m:r>
                      <a:rPr lang="bn-IN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  <m:r>
                      <a:rPr lang="bn-IN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019" dirty="0"/>
                  <a:t>     </a:t>
                </a:r>
                <a:endParaRPr lang="en-US" sz="2019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21055"/>
                <a:ext cx="11201400" cy="3865545"/>
              </a:xfrm>
              <a:prstGeom prst="rect">
                <a:avLst/>
              </a:prstGeom>
              <a:blipFill rotWithShape="0">
                <a:blip r:embed="rId3"/>
                <a:stretch>
                  <a:fillRect l="-2286" t="-3307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6998" y="2967198"/>
            <a:ext cx="6951074" cy="40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19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58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1653" y="3257551"/>
            <a:ext cx="9858375" cy="4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6" dirty="0"/>
              <a:t>https://www.youtube.com/watch?v=KLh7EktGaxU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1575" y="857255"/>
            <a:ext cx="1114425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5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5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5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5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58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52702" y="800917"/>
            <a:ext cx="4653098" cy="177818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3" name="TextBox 2"/>
          <p:cNvSpPr txBox="1"/>
          <p:nvPr/>
        </p:nvSpPr>
        <p:spPr>
          <a:xfrm>
            <a:off x="4218490" y="1205055"/>
            <a:ext cx="4318845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25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4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425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4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5775573"/>
                <a:ext cx="10287000" cy="16158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03112" indent="-303112">
                  <a:buFont typeface="Wingdings" panose="05000000000000000000" pitchFamily="2" charset="2"/>
                  <a:buChar char="q"/>
                </a:pPr>
                <a:r>
                  <a:rPr lang="en-US" sz="49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950" dirty="0">
                    <a:latin typeface="Calibri" panose="020F0502020204030204" pitchFamily="34" charset="0"/>
                  </a:rPr>
                  <a:t>,</a:t>
                </a:r>
                <a:r>
                  <a:rPr lang="en-US" sz="495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95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4950" dirty="0">
                    <a:latin typeface="Calibri" panose="020F0502020204030204" pitchFamily="34" charset="0"/>
                  </a:rPr>
                  <a:t> </a:t>
                </a:r>
                <a:r>
                  <a:rPr lang="en-US" sz="49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4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9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9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9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Q</a:t>
                </a:r>
                <a:r>
                  <a:rPr lang="en-US" sz="495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95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4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75573"/>
                <a:ext cx="10287000" cy="1615827"/>
              </a:xfrm>
              <a:prstGeom prst="rect">
                <a:avLst/>
              </a:prstGeom>
              <a:blipFill rotWithShape="0">
                <a:blip r:embed="rId2"/>
                <a:stretch>
                  <a:fillRect l="-2549" t="-11654" b="-16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09997"/>
            <a:ext cx="8610599" cy="3065575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2591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652710" y="457200"/>
            <a:ext cx="4282595" cy="166016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19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2240" y="685800"/>
            <a:ext cx="3755962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25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4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0343" y="2286000"/>
                <a:ext cx="11168744" cy="570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১) নিম্নের কোনটি সংযোগ সেট ?</a:t>
                </a:r>
              </a:p>
              <a:p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ক)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40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খ)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5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গ)</a:t>
                </a:r>
                <a14:m>
                  <m:oMath xmlns:m="http://schemas.openxmlformats.org/officeDocument/2006/math">
                    <m:r>
                      <a:rPr lang="en-US" sz="40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405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</m:oMath>
                </a14:m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ঘ) 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𝜎</m:t>
                    </m:r>
                  </m:oMath>
                </a14:m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ছেদ সেট কাকে বলে ?</a:t>
                </a:r>
              </a:p>
              <a:p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৩) দুইটি সেটের মধ্যে কোনো সাধারন উপাদান না থাকলে তাকে কি বলে ?</a:t>
                </a:r>
              </a:p>
              <a:p>
                <a:pPr marL="424356" indent="-424356">
                  <a:buFont typeface="+mj-lt"/>
                  <a:buAutoNum type="romanLcPeriod"/>
                </a:pP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 সেট    </a:t>
                </a:r>
              </a:p>
              <a:p>
                <a:pPr marL="424356" indent="-424356">
                  <a:buFont typeface="+mj-lt"/>
                  <a:buAutoNum type="romanLcPeriod"/>
                </a:pP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 সেট </a:t>
                </a:r>
              </a:p>
              <a:p>
                <a:pPr marL="424356" indent="-424356">
                  <a:buFont typeface="+mj-lt"/>
                  <a:buAutoNum type="romanLcPeriod"/>
                </a:pP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নিশ্চেদ সেট </a:t>
                </a:r>
              </a:p>
              <a:p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ক)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I,  </a:t>
                </a:r>
                <a:r>
                  <a:rPr lang="en-US" sz="40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ii, iii</a:t>
                </a: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গ)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iii</a:t>
                </a: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ঘ)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ii, iii</a:t>
                </a:r>
                <a:r>
                  <a:rPr lang="bn-IN" sz="4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3" y="2286000"/>
                <a:ext cx="11168744" cy="5701561"/>
              </a:xfrm>
              <a:prstGeom prst="rect">
                <a:avLst/>
              </a:prstGeom>
              <a:blipFill rotWithShape="0">
                <a:blip r:embed="rId2"/>
                <a:stretch>
                  <a:fillRect l="-1965" t="-1818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ultiply 4"/>
          <p:cNvSpPr/>
          <p:nvPr/>
        </p:nvSpPr>
        <p:spPr>
          <a:xfrm>
            <a:off x="1725113" y="3020242"/>
            <a:ext cx="646612" cy="484958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6" name="Multiply 5"/>
          <p:cNvSpPr/>
          <p:nvPr/>
        </p:nvSpPr>
        <p:spPr>
          <a:xfrm>
            <a:off x="3168015" y="3048000"/>
            <a:ext cx="565785" cy="404132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8" name="Multiply 7"/>
          <p:cNvSpPr/>
          <p:nvPr/>
        </p:nvSpPr>
        <p:spPr>
          <a:xfrm>
            <a:off x="1676400" y="7315200"/>
            <a:ext cx="646612" cy="404132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11" name="Multiply 10"/>
          <p:cNvSpPr/>
          <p:nvPr/>
        </p:nvSpPr>
        <p:spPr>
          <a:xfrm>
            <a:off x="7125788" y="7315200"/>
            <a:ext cx="646612" cy="404132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5315767" y="3048000"/>
                <a:ext cx="484958" cy="484958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18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818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67" y="3048000"/>
                <a:ext cx="484958" cy="484958"/>
              </a:xfrm>
              <a:prstGeom prst="ellipse">
                <a:avLst/>
              </a:prstGeom>
              <a:blipFill rotWithShape="0">
                <a:blip r:embed="rId3"/>
                <a:stretch>
                  <a:fillRect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457825" y="7315200"/>
            <a:ext cx="484958" cy="5657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4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244" dirty="0">
              <a:solidFill>
                <a:srgbClr val="FF00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208520" y="3007587"/>
            <a:ext cx="646612" cy="484958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15" name="Multiply 14"/>
          <p:cNvSpPr/>
          <p:nvPr/>
        </p:nvSpPr>
        <p:spPr>
          <a:xfrm>
            <a:off x="3543844" y="7315200"/>
            <a:ext cx="646612" cy="484958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</p:spTree>
    <p:extLst>
      <p:ext uri="{BB962C8B-B14F-4D97-AF65-F5344CB8AC3E}">
        <p14:creationId xmlns:p14="http://schemas.microsoft.com/office/powerpoint/2010/main" val="29548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090" y="1285883"/>
            <a:ext cx="6652260" cy="113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729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75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75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5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75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821584"/>
            <a:ext cx="6223635" cy="425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</a:p>
          <a:p>
            <a:endParaRPr lang="en-US" sz="457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25" y="3144882"/>
            <a:ext cx="2292975" cy="295111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9800" y="720090"/>
            <a:ext cx="9220200" cy="1535702"/>
            <a:chOff x="1276067" y="137160"/>
            <a:chExt cx="8363234" cy="1592580"/>
          </a:xfrm>
        </p:grpSpPr>
        <p:sp>
          <p:nvSpPr>
            <p:cNvPr id="3" name="Up Ribbon 2"/>
            <p:cNvSpPr/>
            <p:nvPr/>
          </p:nvSpPr>
          <p:spPr>
            <a:xfrm>
              <a:off x="1276067" y="137160"/>
              <a:ext cx="8363234" cy="1592580"/>
            </a:xfrm>
            <a:prstGeom prst="ribbon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19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04260" y="137160"/>
              <a:ext cx="5082540" cy="13884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81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81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8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3456352"/>
                <a:ext cx="11201400" cy="3173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733" indent="-363733">
                  <a:buFont typeface="+mj-lt"/>
                  <a:buAutoNum type="arabicParenR"/>
                </a:pPr>
                <a:r>
                  <a:rPr lang="en-US" sz="45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363733" indent="-363733">
                  <a:buFont typeface="+mj-lt"/>
                  <a:buAutoNum type="arabicParenR"/>
                </a:pP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:r>
                  <a:rPr lang="en-US" sz="45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, </a:t>
                </a:r>
                <a:r>
                  <a:rPr lang="en-US" sz="45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C</a:t>
                </a:r>
                <a:r>
                  <a:rPr lang="en-US" sz="45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5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45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5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5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4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363733" indent="-363733">
                  <a:buFont typeface="+mj-lt"/>
                  <a:buAutoNum type="arabicParenR"/>
                </a:pPr>
                <a:endParaRPr lang="en-US" sz="2019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56352"/>
                <a:ext cx="11201400" cy="3173048"/>
              </a:xfrm>
              <a:prstGeom prst="rect">
                <a:avLst/>
              </a:prstGeom>
              <a:blipFill rotWithShape="0">
                <a:blip r:embed="rId2"/>
                <a:stretch>
                  <a:fillRect l="-2176" t="-5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58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531" y="1528356"/>
            <a:ext cx="4364627" cy="107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65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en-US" sz="201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Up Ribbon 2"/>
          <p:cNvSpPr/>
          <p:nvPr/>
        </p:nvSpPr>
        <p:spPr>
          <a:xfrm>
            <a:off x="2819400" y="1102178"/>
            <a:ext cx="6838953" cy="123444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9"/>
          </a:p>
        </p:txBody>
      </p:sp>
      <p:sp>
        <p:nvSpPr>
          <p:cNvPr id="4" name="TextBox 3"/>
          <p:cNvSpPr txBox="1"/>
          <p:nvPr/>
        </p:nvSpPr>
        <p:spPr>
          <a:xfrm>
            <a:off x="4945924" y="962571"/>
            <a:ext cx="3637190" cy="13388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8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78" y="3468191"/>
            <a:ext cx="4708141" cy="317243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58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303274"/>
            <a:ext cx="5735517" cy="4207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1" algn="just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</a:p>
          <a:p>
            <a:pPr lvl="1" algn="just"/>
            <a:r>
              <a:rPr lang="en-US" sz="42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4357" y="800917"/>
            <a:ext cx="6147330" cy="137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1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</a:t>
            </a:r>
            <a:r>
              <a:rPr lang="bn-IN" sz="8308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8308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58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305" y="600080"/>
            <a:ext cx="81634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75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 </a:t>
            </a:r>
            <a:endParaRPr lang="en-US" sz="6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2" y="1851664"/>
            <a:ext cx="5804806" cy="319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" y="5083459"/>
            <a:ext cx="5819506" cy="2586445"/>
          </a:xfrm>
          <a:prstGeom prst="rect">
            <a:avLst/>
          </a:prstGeom>
        </p:spPr>
      </p:pic>
      <p:pic>
        <p:nvPicPr>
          <p:cNvPr id="5" name="Picture 4" descr="Tea_Set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718" y="1851663"/>
            <a:ext cx="5649682" cy="3191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8" y="5083457"/>
            <a:ext cx="5649682" cy="258644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756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75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62484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90600" y="1143000"/>
            <a:ext cx="1600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895600" y="1143000"/>
            <a:ext cx="1600200" cy="16002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76800" y="1143000"/>
            <a:ext cx="1676400" cy="1600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914400"/>
            <a:ext cx="44958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924800" y="1295400"/>
            <a:ext cx="16764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0134600" y="1143000"/>
            <a:ext cx="1600200" cy="16002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6324600"/>
            <a:ext cx="6629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ত্রগুলোর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মাঝে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 ঘটেছিল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6324600"/>
            <a:ext cx="2438400" cy="715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ল. সা. গু.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3600" y="6324600"/>
            <a:ext cx="2514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69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2381E-7 -1.11111E-6 L 0.04464 0.347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9E-7 -1.11111E-6 L 0.09226 0.347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3" y="1736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7322 0.347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1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857E-6 -1.11111E-6 L 0.08928 0.347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4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952E-6 -3.7037E-7 L 0.03572 0.32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75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62484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0" y="914400"/>
            <a:ext cx="44958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" y="1143000"/>
            <a:ext cx="1600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1143000"/>
            <a:ext cx="1600200" cy="16002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876800" y="1143000"/>
            <a:ext cx="1676400" cy="1600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924800" y="1295400"/>
            <a:ext cx="16764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0134600" y="1143000"/>
            <a:ext cx="1600200" cy="16002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6400800"/>
            <a:ext cx="7086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ত্রগুলোর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মাঝে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সম্পর্ক ঘটেছিল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তার নাম কি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6400800"/>
            <a:ext cx="2057400" cy="715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সা. গু.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0" y="6400800"/>
            <a:ext cx="2133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66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9E-7 -1.11111E-6 L 0.19941 0.3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0" y="1875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607 0.3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4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1" grpId="0" animBg="1"/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754" y="3468189"/>
            <a:ext cx="3475537" cy="139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487" dirty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IN" sz="7002" dirty="0"/>
              <a:t> </a:t>
            </a:r>
            <a:endParaRPr lang="en-US" sz="7002" dirty="0"/>
          </a:p>
        </p:txBody>
      </p:sp>
      <p:grpSp>
        <p:nvGrpSpPr>
          <p:cNvPr id="8" name="Group 7"/>
          <p:cNvGrpSpPr/>
          <p:nvPr/>
        </p:nvGrpSpPr>
        <p:grpSpPr>
          <a:xfrm>
            <a:off x="816431" y="477614"/>
            <a:ext cx="10948307" cy="7280610"/>
            <a:chOff x="566057" y="155122"/>
            <a:chExt cx="10542814" cy="7010957"/>
          </a:xfrm>
        </p:grpSpPr>
        <p:grpSp>
          <p:nvGrpSpPr>
            <p:cNvPr id="2" name="Group 1"/>
            <p:cNvGrpSpPr/>
            <p:nvPr/>
          </p:nvGrpSpPr>
          <p:grpSpPr>
            <a:xfrm>
              <a:off x="566057" y="155122"/>
              <a:ext cx="10542814" cy="6848819"/>
              <a:chOff x="609600" y="114301"/>
              <a:chExt cx="11353800" cy="73756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260230"/>
                <a:ext cx="10058400" cy="582636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344439" y="144776"/>
                <a:ext cx="3268980" cy="168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99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bn-IN" sz="997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endParaRPr lang="en-US" sz="997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629900" y="198120"/>
                    <a:ext cx="1257300" cy="1172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7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</m:oMath>
                      </m:oMathPara>
                    </a14:m>
                    <a:endParaRPr lang="en-US" sz="675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9900" y="198120"/>
                    <a:ext cx="1257300" cy="118494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09600" y="114301"/>
                    <a:ext cx="1066800" cy="1172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7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</m:oMath>
                      </m:oMathPara>
                    </a14:m>
                    <a:endParaRPr lang="en-US" sz="675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" y="114301"/>
                    <a:ext cx="1066800" cy="122518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0668000" y="6316980"/>
                    <a:ext cx="1295400" cy="1172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7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oMath>
                      </m:oMathPara>
                    </a14:m>
                    <a:endParaRPr lang="en-US" sz="675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8000" y="6316980"/>
                    <a:ext cx="1295400" cy="118494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TextBox 5"/>
            <p:cNvSpPr txBox="1"/>
            <p:nvPr/>
          </p:nvSpPr>
          <p:spPr>
            <a:xfrm>
              <a:off x="1524000" y="6477001"/>
              <a:ext cx="8077200" cy="68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সেট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সেট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নিশ্ছেদ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সেট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1" name="Frame 10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5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3613" y="609600"/>
            <a:ext cx="5253719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425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-  </a:t>
            </a:r>
            <a:endParaRPr lang="en-US" sz="74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346" y="2204362"/>
            <a:ext cx="11234054" cy="559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733" indent="-363733">
              <a:buFont typeface="+mj-lt"/>
              <a:buAutoNum type="arabicPeriod"/>
            </a:pP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 সেট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ছেদ সেট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নিশ্ছেদ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3733" indent="-363733">
              <a:buFont typeface="+mj-lt"/>
              <a:buAutoNum type="arabicPeriod"/>
            </a:pP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সেটগুলো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 </a:t>
            </a:r>
          </a:p>
          <a:p>
            <a:pPr marL="363733" indent="-363733">
              <a:buFont typeface="+mj-lt"/>
              <a:buAutoNum type="arabicPeriod"/>
            </a:pP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প্রক্রিয়া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সমস্যার সমাধান করতে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63733" indent="-363733">
              <a:buFont typeface="+mj-lt"/>
              <a:buAutoNum type="arabicPeriod"/>
            </a:pP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সেট পরস্পর নিশ্চেদ কিনা তা সনাক্ত বা চিহ্নিত করতে পারবে ।</a:t>
            </a:r>
          </a:p>
          <a:p>
            <a:endParaRPr lang="en-US" sz="42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41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34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19200" y="3048000"/>
                <a:ext cx="11049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ততোধিক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bn-IN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bn-IN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 হলে তাদের সংযোগকে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40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ইউনিয়ন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048000"/>
                <a:ext cx="11049000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931" t="-4057"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2971800" y="1066799"/>
            <a:ext cx="5334000" cy="1168063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1219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 সেট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419</Words>
  <Application>Microsoft Office PowerPoint</Application>
  <PresentationFormat>Custom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ন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244</cp:revision>
  <dcterms:created xsi:type="dcterms:W3CDTF">2006-08-16T00:00:00Z</dcterms:created>
  <dcterms:modified xsi:type="dcterms:W3CDTF">2020-09-20T13:29:59Z</dcterms:modified>
</cp:coreProperties>
</file>