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58" r:id="rId4"/>
    <p:sldId id="263" r:id="rId5"/>
    <p:sldId id="261" r:id="rId6"/>
    <p:sldId id="288" r:id="rId7"/>
    <p:sldId id="260" r:id="rId8"/>
    <p:sldId id="259" r:id="rId9"/>
    <p:sldId id="287" r:id="rId10"/>
    <p:sldId id="262" r:id="rId11"/>
    <p:sldId id="271" r:id="rId12"/>
    <p:sldId id="286" r:id="rId13"/>
    <p:sldId id="270" r:id="rId14"/>
    <p:sldId id="280" r:id="rId15"/>
    <p:sldId id="282" r:id="rId16"/>
    <p:sldId id="281" r:id="rId17"/>
    <p:sldId id="272" r:id="rId18"/>
    <p:sldId id="273" r:id="rId19"/>
    <p:sldId id="274" r:id="rId20"/>
    <p:sldId id="276" r:id="rId21"/>
    <p:sldId id="284" r:id="rId22"/>
    <p:sldId id="275" r:id="rId23"/>
    <p:sldId id="285" r:id="rId24"/>
    <p:sldId id="283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FF"/>
    <a:srgbClr val="7030A0"/>
    <a:srgbClr val="F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7BAF-4C1F-4A0B-AA7B-048BC958E71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110F-0F18-43F5-AA0F-26D1A282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5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মাউসের আকৃতি পরিবর্তন যেখানে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Click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সেখানে ...।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110F-0F18-43F5-AA0F-26D1A282F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আকৃতি পরিবর্তন যেখানে 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Click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সেখানে ...।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110F-0F18-43F5-AA0F-26D1A282F9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8915400" cy="655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" y="0"/>
            <a:ext cx="90937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500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“ </a:t>
            </a:r>
          </a:p>
          <a:p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Online class এ</a:t>
            </a:r>
          </a:p>
          <a:p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165735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6926"/>
            <a:ext cx="4615702" cy="6851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3400" y="6926"/>
            <a:ext cx="4800600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50382 -0.000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52083 -0.0004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2819400"/>
                <a:ext cx="7467600" cy="263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, A  </a:t>
                </a:r>
                <a:r>
                  <a:rPr kumimoji="0" lang="bn-BD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প্রস্থচ্ছেদ বিশিষ্ট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পরিবাহীর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endParaRPr kumimoji="0" lang="bn-BD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প্রবাহিত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হয়,তবে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kumimoji="0" lang="bn-BD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</a:t>
                </a: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 I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  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প্রবাহের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kern="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অ্যাম্পিয়ার</a:t>
                </a:r>
                <a:r>
                  <a:rPr lang="en-US" sz="3600" kern="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kern="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kern="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BD" sz="3600" kern="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19400"/>
                <a:ext cx="7467600" cy="2631939"/>
              </a:xfrm>
              <a:prstGeom prst="rect">
                <a:avLst/>
              </a:prstGeom>
              <a:blipFill rotWithShape="1">
                <a:blip r:embed="rId2"/>
                <a:stretch>
                  <a:fillRect l="-2531" t="-3480" b="-7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1999" y="533400"/>
            <a:ext cx="7647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8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4800" b="1" u="sng" dirty="0">
              <a:solidFill>
                <a:srgbClr val="C00000"/>
              </a:solidFill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নিরবিচ্ছন্ন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55223"/>
            <a:ext cx="5638800" cy="46279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86100" y="5532197"/>
            <a:ext cx="28194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5410200"/>
            <a:ext cx="3810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10200"/>
            <a:ext cx="3962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সমান্তরাল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599" y="568036"/>
            <a:ext cx="3962401" cy="4868562"/>
            <a:chOff x="609599" y="568036"/>
            <a:chExt cx="3962401" cy="48685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568036"/>
              <a:ext cx="3962401" cy="48685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71600" y="268177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বাল্ব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8908" y="2667000"/>
              <a:ext cx="548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বাল্ব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63792" y="4038600"/>
              <a:ext cx="660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সুইচ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0" y="582811"/>
            <a:ext cx="3962400" cy="4842164"/>
            <a:chOff x="4572000" y="582811"/>
            <a:chExt cx="3962400" cy="48421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30"/>
            <a:stretch/>
          </p:blipFill>
          <p:spPr>
            <a:xfrm>
              <a:off x="4572000" y="582811"/>
              <a:ext cx="3962400" cy="48421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620000" y="4438710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সুইচ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3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803808" cy="29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803808" cy="22098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45" y="609600"/>
            <a:ext cx="4010155" cy="29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45" y="3657600"/>
            <a:ext cx="4010156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1118" y="5727412"/>
            <a:ext cx="40932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সমান্তরাল বর্তনী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777344"/>
            <a:ext cx="38038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বর্তনী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75855" y="5634287"/>
            <a:ext cx="38931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1273" y="5634287"/>
            <a:ext cx="38169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533399" y="609600"/>
            <a:ext cx="7924801" cy="797245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1"/>
            <a:ext cx="3675043" cy="3881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2050381"/>
            <a:ext cx="3636818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37418" y="2106315"/>
            <a:ext cx="3774908" cy="1998632"/>
            <a:chOff x="3437160" y="2400298"/>
            <a:chExt cx="5033211" cy="266484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37160" y="5044196"/>
              <a:ext cx="5033211" cy="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8448688" y="2445971"/>
              <a:ext cx="8167" cy="10395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5719007" y="2456224"/>
              <a:ext cx="2751364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439879" y="3816466"/>
              <a:ext cx="0" cy="12459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448688" y="4025548"/>
              <a:ext cx="2715" cy="10395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445329" y="2454725"/>
              <a:ext cx="17036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083628" y="2400298"/>
              <a:ext cx="97973" cy="87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Oval 10"/>
            <p:cNvSpPr/>
            <p:nvPr/>
          </p:nvSpPr>
          <p:spPr>
            <a:xfrm>
              <a:off x="5676897" y="2405739"/>
              <a:ext cx="97973" cy="87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439879" y="2453266"/>
              <a:ext cx="4" cy="11266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2298880" y="3001292"/>
            <a:ext cx="4732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56835" y="3164542"/>
            <a:ext cx="376707" cy="6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2345335" y="2769770"/>
            <a:ext cx="117752" cy="18352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Minus 15"/>
          <p:cNvSpPr/>
          <p:nvPr/>
        </p:nvSpPr>
        <p:spPr>
          <a:xfrm>
            <a:off x="2308538" y="3234675"/>
            <a:ext cx="143765" cy="7444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94350" y="2986947"/>
            <a:ext cx="361304" cy="101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758756" y="1999101"/>
            <a:ext cx="896404" cy="954188"/>
            <a:chOff x="8180615" y="2024744"/>
            <a:chExt cx="1195205" cy="1272250"/>
          </a:xfrm>
        </p:grpSpPr>
        <p:sp>
          <p:nvSpPr>
            <p:cNvPr id="19" name="Arc 18"/>
            <p:cNvSpPr/>
            <p:nvPr/>
          </p:nvSpPr>
          <p:spPr>
            <a:xfrm>
              <a:off x="8180615" y="2024744"/>
              <a:ext cx="1195205" cy="127225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9375820" y="2622232"/>
              <a:ext cx="0" cy="247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0800000" flipH="1">
            <a:off x="5550692" y="3390021"/>
            <a:ext cx="1108929" cy="954188"/>
            <a:chOff x="8180615" y="2024744"/>
            <a:chExt cx="1195205" cy="1272250"/>
          </a:xfrm>
        </p:grpSpPr>
        <p:sp>
          <p:nvSpPr>
            <p:cNvPr id="22" name="Arc 21"/>
            <p:cNvSpPr/>
            <p:nvPr/>
          </p:nvSpPr>
          <p:spPr>
            <a:xfrm>
              <a:off x="8180615" y="2024744"/>
              <a:ext cx="1195205" cy="127225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9375820" y="2622232"/>
              <a:ext cx="0" cy="247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770295" y="221160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9568" y="275981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5842" y="2993966"/>
            <a:ext cx="81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53429" y="3729638"/>
            <a:ext cx="164207" cy="166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 rot="3212485">
            <a:off x="5381286" y="1615207"/>
            <a:ext cx="28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322500">
            <a:off x="5941873" y="4447289"/>
            <a:ext cx="205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Summing Junction 29"/>
          <p:cNvSpPr/>
          <p:nvPr/>
        </p:nvSpPr>
        <p:spPr>
          <a:xfrm>
            <a:off x="6095817" y="2917622"/>
            <a:ext cx="404132" cy="408220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31" name="Group 30"/>
          <p:cNvGrpSpPr/>
          <p:nvPr/>
        </p:nvGrpSpPr>
        <p:grpSpPr>
          <a:xfrm>
            <a:off x="3559336" y="1822979"/>
            <a:ext cx="572165" cy="682377"/>
            <a:chOff x="4797293" y="1287635"/>
            <a:chExt cx="762886" cy="909836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108532" y="1287635"/>
              <a:ext cx="451647" cy="461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97293" y="1670028"/>
              <a:ext cx="377867" cy="527443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45188" y="4557921"/>
            <a:ext cx="273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বর্তনী</a:t>
            </a:r>
          </a:p>
        </p:txBody>
      </p:sp>
    </p:spTree>
    <p:extLst>
      <p:ext uri="{BB962C8B-B14F-4D97-AF65-F5344CB8AC3E}">
        <p14:creationId xmlns:p14="http://schemas.microsoft.com/office/powerpoint/2010/main" val="5343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0.08033 L 0.00295 0.04282 L 0.41111 0.04074 L 0.4125 -0.24352 L 0.18975 -0.24352 L 0.14045 -0.24352 L 0.00295 -0.24236 L 3.05556E-6 -0.08033 Z " pathEditMode="relative" rAng="0" ptsTypes="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637309" y="3130531"/>
            <a:ext cx="2895599" cy="5812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486398" y="3138351"/>
            <a:ext cx="3048002" cy="58129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" y="3719648"/>
            <a:ext cx="7924800" cy="2591591"/>
            <a:chOff x="1796141" y="3387143"/>
            <a:chExt cx="8177349" cy="35198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28"/>
            <a:stretch/>
          </p:blipFill>
          <p:spPr>
            <a:xfrm>
              <a:off x="1796141" y="3387143"/>
              <a:ext cx="8177349" cy="351984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7938655" y="5708073"/>
              <a:ext cx="304800" cy="249382"/>
              <a:chOff x="7938655" y="5708073"/>
              <a:chExt cx="304800" cy="24938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7938655" y="5832764"/>
                <a:ext cx="304800" cy="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091055" y="5708073"/>
                <a:ext cx="0" cy="249382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6733309" y="5832764"/>
              <a:ext cx="332509" cy="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47700" y="609600"/>
            <a:ext cx="78486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5925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685800" y="609600"/>
            <a:ext cx="7848601" cy="107721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তূল্যরোধ হল রোধের কোনো সন্নিবেশের পরিবর্তে ব্যবহৃত</a:t>
            </a: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মাত্র রোধ যেখানে </a:t>
            </a:r>
            <a:r>
              <a:rPr lang="bn-BD" sz="3200" b="1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b="1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V এর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কোনো পরিবর্তন হয় না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9687"/>
            <a:ext cx="7848601" cy="444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32939"/>
            <a:ext cx="829733" cy="173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2" y="2347996"/>
            <a:ext cx="829733" cy="17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18" y="2297215"/>
            <a:ext cx="961154" cy="19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74" y="2326860"/>
            <a:ext cx="974080" cy="18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3069769" y="1806265"/>
            <a:ext cx="609600" cy="609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3268133" y="1851930"/>
            <a:ext cx="304800" cy="609600"/>
            <a:chOff x="4495800" y="4876800"/>
            <a:chExt cx="304800" cy="609600"/>
          </a:xfrm>
          <a:solidFill>
            <a:schemeClr val="bg1"/>
          </a:solidFill>
        </p:grpSpPr>
        <p:cxnSp>
          <p:nvCxnSpPr>
            <p:cNvPr id="26" name="Straight Connector 25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4801974" y="1860795"/>
            <a:ext cx="609600" cy="609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5400000">
            <a:off x="4954374" y="1840014"/>
            <a:ext cx="304800" cy="609600"/>
            <a:chOff x="4495800" y="4876800"/>
            <a:chExt cx="304800" cy="609600"/>
          </a:xfrm>
          <a:solidFill>
            <a:schemeClr val="bg1"/>
          </a:solidFill>
        </p:grpSpPr>
        <p:cxnSp>
          <p:nvCxnSpPr>
            <p:cNvPr id="31" name="Straight Connector 30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6485997" y="1896133"/>
            <a:ext cx="609600" cy="609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6630435" y="1940902"/>
            <a:ext cx="304800" cy="609600"/>
            <a:chOff x="4495800" y="4876800"/>
            <a:chExt cx="304800" cy="609600"/>
          </a:xfrm>
          <a:solidFill>
            <a:schemeClr val="bg1"/>
          </a:solidFill>
        </p:grpSpPr>
        <p:cxnSp>
          <p:nvCxnSpPr>
            <p:cNvPr id="35" name="Straight Connector 34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1466919" y="1799687"/>
            <a:ext cx="609600" cy="58722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5400000">
            <a:off x="1623961" y="1791679"/>
            <a:ext cx="304800" cy="609600"/>
            <a:chOff x="4495800" y="4876800"/>
            <a:chExt cx="304800" cy="609600"/>
          </a:xfrm>
          <a:solidFill>
            <a:schemeClr val="bg1"/>
          </a:solidFill>
        </p:grpSpPr>
        <p:cxnSp>
          <p:nvCxnSpPr>
            <p:cNvPr id="43" name="Straight Connector 42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51678" y="548639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7805" y="5486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4698" y="548639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28496" y="548639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66919" y="3485887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33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 animBg="1"/>
      <p:bldP spid="28" grpId="0" animBg="1"/>
      <p:bldP spid="29" grpId="0" animBg="1"/>
      <p:bldP spid="33" grpId="0" animBg="1"/>
      <p:bldP spid="41" grpId="0" animBg="1"/>
      <p:bldP spid="2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Box 318"/>
          <p:cNvSpPr txBox="1"/>
          <p:nvPr/>
        </p:nvSpPr>
        <p:spPr>
          <a:xfrm>
            <a:off x="2732861" y="1981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4714061" y="1981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695261" y="1981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3767486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981200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4419600" y="29819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5727848" y="1600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925830" y="685800"/>
            <a:ext cx="7456170" cy="3352800"/>
            <a:chOff x="1905000" y="2819400"/>
            <a:chExt cx="6326188" cy="3352800"/>
          </a:xfrm>
        </p:grpSpPr>
        <p:cxnSp>
          <p:nvCxnSpPr>
            <p:cNvPr id="264" name="Straight Connector 263"/>
            <p:cNvCxnSpPr/>
            <p:nvPr/>
          </p:nvCxnSpPr>
          <p:spPr>
            <a:xfrm rot="5400000" flipH="1" flipV="1">
              <a:off x="7847012" y="3733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7848600" y="37338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620794" y="4342606"/>
              <a:ext cx="1219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972197" y="58670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57800" y="5867400"/>
              <a:ext cx="1295400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209800" y="5867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4495800" y="3733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020094" y="39235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2819400" y="3352800"/>
              <a:ext cx="1676400" cy="762000"/>
              <a:chOff x="3200400" y="1524000"/>
              <a:chExt cx="1676400" cy="7620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100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Oval 167"/>
            <p:cNvSpPr/>
            <p:nvPr/>
          </p:nvSpPr>
          <p:spPr>
            <a:xfrm>
              <a:off x="1905000" y="44958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2209800" y="3733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971800" y="3048000"/>
              <a:ext cx="457200" cy="139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1981200" y="42664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1828800" y="54856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0800000" flipV="1">
              <a:off x="2667000" y="5867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3238500" y="59055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3277394" y="5866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3544094" y="59047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733800" y="586740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Group 238"/>
            <p:cNvGrpSpPr/>
            <p:nvPr/>
          </p:nvGrpSpPr>
          <p:grpSpPr>
            <a:xfrm>
              <a:off x="4495800" y="3352800"/>
              <a:ext cx="1676400" cy="762000"/>
              <a:chOff x="3200400" y="1524000"/>
              <a:chExt cx="1676400" cy="762000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endCxn id="251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Oval 250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3" name="Straight Connector 252"/>
            <p:cNvCxnSpPr/>
            <p:nvPr/>
          </p:nvCxnSpPr>
          <p:spPr>
            <a:xfrm rot="16200000" flipH="1">
              <a:off x="6172200" y="3733801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2970212" y="3733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8" name="Group 267"/>
            <p:cNvGrpSpPr/>
            <p:nvPr/>
          </p:nvGrpSpPr>
          <p:grpSpPr>
            <a:xfrm>
              <a:off x="6172200" y="3352800"/>
              <a:ext cx="1676400" cy="762000"/>
              <a:chOff x="3200400" y="1524000"/>
              <a:chExt cx="1676400" cy="762000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endCxn id="280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Oval 279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3" name="Straight Connector 282"/>
            <p:cNvCxnSpPr/>
            <p:nvPr/>
          </p:nvCxnSpPr>
          <p:spPr>
            <a:xfrm rot="5400000" flipH="1" flipV="1">
              <a:off x="7734697" y="5371703"/>
              <a:ext cx="990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6477000" y="5867400"/>
              <a:ext cx="1752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2970212" y="3048000"/>
              <a:ext cx="794" cy="610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4495006" y="3048000"/>
              <a:ext cx="17637" cy="610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3429000" y="2819400"/>
              <a:ext cx="6096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9" name="Straight Connector 308"/>
            <p:cNvCxnSpPr/>
            <p:nvPr/>
          </p:nvCxnSpPr>
          <p:spPr>
            <a:xfrm flipV="1">
              <a:off x="4038600" y="3049390"/>
              <a:ext cx="457200" cy="19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val 335"/>
            <p:cNvSpPr/>
            <p:nvPr/>
          </p:nvSpPr>
          <p:spPr>
            <a:xfrm>
              <a:off x="2667000" y="5486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3810000" y="5486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749122" y="16002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343400" y="3429000"/>
            <a:ext cx="609600" cy="609600"/>
          </a:xfrm>
          <a:prstGeom prst="ellips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4495800" y="3429000"/>
            <a:ext cx="304800" cy="609600"/>
            <a:chOff x="4038600" y="1905000"/>
            <a:chExt cx="304800" cy="609600"/>
          </a:xfrm>
        </p:grpSpPr>
        <p:cxnSp>
          <p:nvCxnSpPr>
            <p:cNvPr id="210" name="Straight Connector 209"/>
            <p:cNvCxnSpPr/>
            <p:nvPr/>
          </p:nvCxnSpPr>
          <p:spPr>
            <a:xfrm rot="5400000">
              <a:off x="3886994" y="22090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/>
            <p:cNvSpPr/>
            <p:nvPr/>
          </p:nvSpPr>
          <p:spPr>
            <a:xfrm>
              <a:off x="4038600" y="20574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676400" y="25146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88468" y="533400"/>
            <a:ext cx="409166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 বর্তনীতে তূল্যরোধ নির্ণয়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50149" y="4124980"/>
            <a:ext cx="2904722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IR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5243" y="4648200"/>
            <a:ext cx="2904722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IR</a:t>
            </a:r>
            <a:r>
              <a:rPr lang="en-US" sz="2800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5243" y="5181600"/>
            <a:ext cx="2904722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 = IR</a:t>
            </a:r>
            <a:r>
              <a:rPr lang="en-US" sz="2800" baseline="-250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3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8508" y="5715000"/>
            <a:ext cx="2942886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= V = IR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91000" y="4114800"/>
            <a:ext cx="4280991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= I(R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)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91000" y="4648200"/>
            <a:ext cx="4288615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= I(R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191000" y="5181600"/>
            <a:ext cx="4280991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= R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91000" y="5715000"/>
            <a:ext cx="4285148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R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+..…+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0024" y="28956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003560" y="2524780"/>
            <a:ext cx="626848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বর্তনীতে একই মানের তড়িৎ প্রবাহ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প্রবাহিত হচ্ছে</a:t>
            </a:r>
            <a:endParaRPr lang="en-US" sz="2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81" grpId="0"/>
      <p:bldP spid="223" grpId="0" animBg="1"/>
      <p:bldP spid="82" grpId="0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3505200" y="3855185"/>
            <a:ext cx="304800" cy="609600"/>
            <a:chOff x="4495800" y="4876800"/>
            <a:chExt cx="304800" cy="609600"/>
          </a:xfrm>
        </p:grpSpPr>
        <p:cxnSp>
          <p:nvCxnSpPr>
            <p:cNvPr id="3" name="Straight Connector 2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352800" y="3855185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009430" y="1198365"/>
            <a:ext cx="4248370" cy="3266420"/>
            <a:chOff x="838200" y="685800"/>
            <a:chExt cx="5106988" cy="36576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5334794" y="2513806"/>
              <a:ext cx="1219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676797" y="40382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91000" y="4038600"/>
              <a:ext cx="990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42206" y="4038600"/>
              <a:ext cx="22939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953294" y="20947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01"/>
            <p:cNvGrpSpPr/>
            <p:nvPr/>
          </p:nvGrpSpPr>
          <p:grpSpPr>
            <a:xfrm>
              <a:off x="2665412" y="1524000"/>
              <a:ext cx="1676400" cy="762000"/>
              <a:chOff x="3200400" y="1524000"/>
              <a:chExt cx="1676400" cy="7620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endCxn id="69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838200" y="26670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143000" y="1906588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914400" y="24376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62000" y="36568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1371600" y="40386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943100" y="40767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981994" y="40378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248694" y="40759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38400" y="403860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4290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3528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32766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2004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67000" y="1066800"/>
              <a:ext cx="53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6576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86200" y="1065212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35052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3200400" y="989806"/>
              <a:ext cx="76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3771106" y="1059715"/>
              <a:ext cx="153194" cy="76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35814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200400" y="685800"/>
              <a:ext cx="685800" cy="76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5256212" y="1903412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52600" y="1903412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4290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33528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32766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32004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67000" y="2743200"/>
              <a:ext cx="53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6576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86200" y="27432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35052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3200400" y="2667000"/>
              <a:ext cx="76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3771106" y="2736115"/>
              <a:ext cx="153194" cy="76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814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200400" y="2362200"/>
              <a:ext cx="685800" cy="76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448697" y="3542903"/>
              <a:ext cx="990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81600" y="4028420"/>
              <a:ext cx="762000" cy="1018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2" y="1065212"/>
              <a:ext cx="19049" cy="1677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876800" y="1065212"/>
              <a:ext cx="1588" cy="1677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9600" y="27432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343400" y="1905000"/>
              <a:ext cx="838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33600" y="1066800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133600" y="2743200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447800" y="1903412"/>
              <a:ext cx="1447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638800" y="1894820"/>
              <a:ext cx="306388" cy="10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600994" y="1904206"/>
              <a:ext cx="1066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962400" y="10668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886200" y="19050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962400" y="27432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19600" y="10668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5181600" y="1905000"/>
              <a:ext cx="5334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4876800" y="1065212"/>
              <a:ext cx="1588" cy="2301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4876800" y="24384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2514600" y="36576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371600" y="36576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733800" y="119836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57600" y="202638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657600" y="286458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22591" y="177377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93776" y="181052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962400" y="362658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14400" y="1492985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36001" y="4637289"/>
                <a:ext cx="5245645" cy="8091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 −  </m:t>
                        </m:r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=(V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B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−V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)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 smtClean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)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1" y="4637289"/>
                <a:ext cx="5245645" cy="8091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4662055" y="807185"/>
            <a:ext cx="3809999" cy="523220"/>
          </a:xfrm>
          <a:prstGeom prst="rect">
            <a:avLst/>
          </a:prstGeom>
          <a:solidFill>
            <a:srgbClr val="A7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সমান্তরাল বর্তনীর তূল্যরোধ নির্ণয়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470483" y="2864585"/>
            <a:ext cx="42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14600" y="2026385"/>
            <a:ext cx="42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14600" y="1198365"/>
            <a:ext cx="42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86029" y="1520825"/>
            <a:ext cx="2572172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= I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954487" y="2902265"/>
                <a:ext cx="2503714" cy="781111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−  </m:t>
                        </m:r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87" y="2902265"/>
                <a:ext cx="2503714" cy="7811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913737" y="3763000"/>
                <a:ext cx="2544464" cy="7126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−  </m:t>
                        </m:r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737" y="3763000"/>
                <a:ext cx="2544464" cy="712631"/>
              </a:xfrm>
              <a:prstGeom prst="rect">
                <a:avLst/>
              </a:prstGeom>
              <a:blipFill rotWithShape="1">
                <a:blip r:embed="rId4"/>
                <a:stretch>
                  <a:fillRect b="-84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886029" y="4646394"/>
                <a:ext cx="2572172" cy="809196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−  </m:t>
                        </m:r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29" y="4646394"/>
                <a:ext cx="2572172" cy="8091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36002" y="5455590"/>
                <a:ext cx="3097798" cy="778483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2" y="5455590"/>
                <a:ext cx="3097798" cy="778483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739139" y="5478158"/>
                <a:ext cx="4719061" cy="7812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+…..+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sz="2800" baseline="-25000" dirty="0" err="1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n</a:t>
                </a:r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39" y="5478158"/>
                <a:ext cx="4719061" cy="781240"/>
              </a:xfrm>
              <a:prstGeom prst="rect">
                <a:avLst/>
              </a:prstGeom>
              <a:blipFill rotWithShape="1">
                <a:blip r:embed="rId7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188959" y="236265"/>
            <a:ext cx="8802641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প্রত্যেকটি রোধের ভোল্টেজ সমান অর্থাৎ,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&gt;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33705" y="2123251"/>
                <a:ext cx="2524496" cy="66806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b="1" baseline="-25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−  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705" y="2123251"/>
                <a:ext cx="2524496" cy="668068"/>
              </a:xfrm>
              <a:prstGeom prst="rect">
                <a:avLst/>
              </a:prstGeom>
              <a:blipFill rotWithShape="1">
                <a:blip r:embed="rId8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1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1" grpId="0"/>
      <p:bldP spid="122" grpId="0"/>
      <p:bldP spid="123" grpId="0"/>
      <p:bldP spid="124" grpId="0"/>
      <p:bldP spid="125" grpId="0"/>
      <p:bldP spid="126" grpId="0"/>
      <p:bldP spid="96" grpId="0"/>
      <p:bldP spid="106" grpId="0" animBg="1"/>
      <p:bldP spid="109" grpId="0" animBg="1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28" grpId="0" animBg="1"/>
      <p:bldP spid="129" grpId="0" animBg="1"/>
      <p:bldP spid="104" grpId="0" build="p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78426"/>
            <a:ext cx="9792929" cy="7165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752599"/>
            <a:ext cx="662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নামঃজাহানারা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শিক্ষক,বি.এস-সি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ইটাখোলা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4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ক্ষেতলাল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-63678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</a:rPr>
              <a:t>শিক্ষক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পরিচিতি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4876800" cy="830997"/>
          </a:xfrm>
          <a:prstGeom prst="rect">
            <a:avLst/>
          </a:prstGeom>
          <a:solidFill>
            <a:srgbClr val="D8FF8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4419600"/>
            <a:ext cx="304800" cy="609600"/>
            <a:chOff x="4038600" y="1905000"/>
            <a:chExt cx="304800" cy="609600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3886994" y="22090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038600" y="20574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191000" y="44196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219200" y="1676400"/>
            <a:ext cx="6326188" cy="3737475"/>
            <a:chOff x="1219200" y="1676400"/>
            <a:chExt cx="6326188" cy="3737475"/>
          </a:xfrm>
        </p:grpSpPr>
        <p:grpSp>
          <p:nvGrpSpPr>
            <p:cNvPr id="83" name="Group 82"/>
            <p:cNvGrpSpPr/>
            <p:nvPr/>
          </p:nvGrpSpPr>
          <p:grpSpPr>
            <a:xfrm>
              <a:off x="1219200" y="1676400"/>
              <a:ext cx="6326188" cy="3352800"/>
              <a:chOff x="1219200" y="1676400"/>
              <a:chExt cx="6326188" cy="3352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7000" y="1676400"/>
                <a:ext cx="63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l-GR" sz="2800" dirty="0" smtClean="0">
                    <a:latin typeface="Times New Roman"/>
                    <a:cs typeface="Times New Roman"/>
                  </a:rPr>
                  <a:t>Ω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43400" y="1676400"/>
                <a:ext cx="63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l-GR" sz="2800" dirty="0" smtClean="0">
                    <a:latin typeface="Times New Roman"/>
                    <a:cs typeface="Times New Roman"/>
                  </a:rPr>
                  <a:t>Ω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19800" y="1676400"/>
                <a:ext cx="63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2800" dirty="0" smtClean="0">
                    <a:latin typeface="Times New Roman"/>
                    <a:cs typeface="Times New Roman"/>
                  </a:rPr>
                  <a:t>Ω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15086" y="259080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91086" y="259080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80048" y="388620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70648" y="259080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7161212" y="2590800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162800" y="2590800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6934994" y="3199606"/>
                <a:ext cx="1219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286397" y="4724003"/>
                <a:ext cx="6096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" idx="6"/>
              </p:cNvCxnSpPr>
              <p:nvPr/>
            </p:nvCxnSpPr>
            <p:spPr>
              <a:xfrm>
                <a:off x="4800600" y="4724400"/>
                <a:ext cx="1066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524000" y="47244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810000" y="2590800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334294" y="2780506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101"/>
              <p:cNvGrpSpPr/>
              <p:nvPr/>
            </p:nvGrpSpPr>
            <p:grpSpPr>
              <a:xfrm>
                <a:off x="2133600" y="2209800"/>
                <a:ext cx="1676400" cy="762000"/>
                <a:chOff x="3200400" y="1524000"/>
                <a:chExt cx="1676400" cy="7620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39624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38862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3810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6200000" flipH="1">
                  <a:off x="3733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1"/>
                <p:cNvCxnSpPr/>
                <p:nvPr/>
              </p:nvCxnSpPr>
              <p:spPr>
                <a:xfrm>
                  <a:off x="3200400" y="1905000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 flipH="1">
                  <a:off x="4191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19600" y="19050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40386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3733800" y="182880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81" idx="6"/>
                </p:cNvCxnSpPr>
                <p:nvPr/>
              </p:nvCxnSpPr>
              <p:spPr>
                <a:xfrm rot="5400000" flipH="1" flipV="1">
                  <a:off x="4304506" y="1943100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4114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/>
                <p:cNvSpPr/>
                <p:nvPr/>
              </p:nvSpPr>
              <p:spPr>
                <a:xfrm>
                  <a:off x="3733800" y="1524000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1219200" y="3352800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524000" y="2590800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295400" y="3123406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1143000" y="4342606"/>
                <a:ext cx="76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V="1">
                <a:off x="1981200" y="4724400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552700" y="4762500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591594" y="4723606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2858294" y="4761706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048000" y="4724400"/>
                <a:ext cx="1143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238"/>
              <p:cNvGrpSpPr/>
              <p:nvPr/>
            </p:nvGrpSpPr>
            <p:grpSpPr>
              <a:xfrm>
                <a:off x="3810000" y="2209800"/>
                <a:ext cx="1676400" cy="762000"/>
                <a:chOff x="3200400" y="1524000"/>
                <a:chExt cx="1676400" cy="7620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39624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38862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3810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3733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200400" y="1905000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4191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419600" y="19050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40386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3733800" y="182880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endCxn id="69" idx="6"/>
                </p:cNvCxnSpPr>
                <p:nvPr/>
              </p:nvCxnSpPr>
              <p:spPr>
                <a:xfrm rot="5400000" flipH="1" flipV="1">
                  <a:off x="4304506" y="1943100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4114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Oval 68"/>
                <p:cNvSpPr/>
                <p:nvPr/>
              </p:nvSpPr>
              <p:spPr>
                <a:xfrm>
                  <a:off x="3733800" y="1524000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5486400" y="2590801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84412" y="2590800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267"/>
              <p:cNvGrpSpPr/>
              <p:nvPr/>
            </p:nvGrpSpPr>
            <p:grpSpPr>
              <a:xfrm>
                <a:off x="5486400" y="2209800"/>
                <a:ext cx="1676400" cy="762000"/>
                <a:chOff x="3200400" y="1524000"/>
                <a:chExt cx="1676400" cy="76200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39624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38862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3810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3733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200400" y="1905000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4191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419600" y="19050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H="1">
                  <a:off x="40386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3733800" y="182880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endCxn id="57" idx="6"/>
                </p:cNvCxnSpPr>
                <p:nvPr/>
              </p:nvCxnSpPr>
              <p:spPr>
                <a:xfrm rot="5400000" flipH="1" flipV="1">
                  <a:off x="4304506" y="1943100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4114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3733800" y="1524000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7048897" y="4228703"/>
                <a:ext cx="9906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791200" y="4724400"/>
                <a:ext cx="1752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1981200" y="4343400"/>
                <a:ext cx="5334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+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4200" y="4343400"/>
                <a:ext cx="5334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─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987122" y="2590800"/>
                <a:ext cx="404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237034" y="4890655"/>
              <a:ext cx="1234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 = 1.5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73446" y="3680460"/>
              <a:ext cx="8451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 =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371600" y="5373468"/>
            <a:ext cx="6172200" cy="64633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বর্তনীর তড়িৎ প্রবাহ মাত্রা নির্ণয়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1991864" y="546178"/>
            <a:ext cx="4419600" cy="1638947"/>
            <a:chOff x="2985595" y="2286000"/>
            <a:chExt cx="3094013" cy="1164655"/>
          </a:xfrm>
        </p:grpSpPr>
        <p:grpSp>
          <p:nvGrpSpPr>
            <p:cNvPr id="2" name="Group 1"/>
            <p:cNvGrpSpPr/>
            <p:nvPr/>
          </p:nvGrpSpPr>
          <p:grpSpPr>
            <a:xfrm>
              <a:off x="2985595" y="2286000"/>
              <a:ext cx="3094013" cy="1164655"/>
              <a:chOff x="1219200" y="1676400"/>
              <a:chExt cx="6326188" cy="375339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19200" y="1676400"/>
                <a:ext cx="6326188" cy="3744103"/>
                <a:chOff x="1219200" y="1676400"/>
                <a:chExt cx="6326188" cy="3744103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2708959" y="1676400"/>
                  <a:ext cx="556004" cy="53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r>
                    <a:rPr lang="el-GR" sz="1400" dirty="0" smtClean="0">
                      <a:latin typeface="Times New Roman"/>
                      <a:cs typeface="Times New Roman"/>
                    </a:rPr>
                    <a:t>Ω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385358" y="1676400"/>
                  <a:ext cx="556004" cy="53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l-GR" sz="1400" dirty="0" smtClean="0">
                      <a:latin typeface="Times New Roman"/>
                      <a:cs typeface="Times New Roman"/>
                    </a:rPr>
                    <a:t>Ω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061759" y="1676400"/>
                  <a:ext cx="556004" cy="53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l-GR" sz="1400" dirty="0" smtClean="0">
                      <a:latin typeface="Times New Roman"/>
                      <a:cs typeface="Times New Roman"/>
                    </a:rPr>
                    <a:t>Ω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621260" y="2590801"/>
                  <a:ext cx="411167" cy="53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097260" y="2590801"/>
                  <a:ext cx="411167" cy="53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357014" y="4881362"/>
                  <a:ext cx="406252" cy="53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280755" y="2590801"/>
                  <a:ext cx="424137" cy="53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 rot="5400000" flipH="1" flipV="1">
                  <a:off x="7161212" y="2590800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162800" y="2590800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6934994" y="3199606"/>
                  <a:ext cx="1219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286397" y="4724003"/>
                  <a:ext cx="609600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4610101" y="4725989"/>
                  <a:ext cx="1257299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24000" y="47244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 flipH="1" flipV="1">
                  <a:off x="3810000" y="2590800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 flipH="1" flipV="1">
                  <a:off x="1334294" y="2780506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01"/>
                <p:cNvGrpSpPr/>
                <p:nvPr/>
              </p:nvGrpSpPr>
              <p:grpSpPr>
                <a:xfrm>
                  <a:off x="2133600" y="2209800"/>
                  <a:ext cx="1676400" cy="762000"/>
                  <a:chOff x="3200400" y="1524000"/>
                  <a:chExt cx="1676400" cy="76200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 rot="5400000" flipH="1" flipV="1">
                    <a:off x="39624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 flipH="1">
                    <a:off x="38862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5400000" flipH="1" flipV="1">
                    <a:off x="3810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3733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21"/>
                  <p:cNvCxnSpPr/>
                  <p:nvPr/>
                </p:nvCxnSpPr>
                <p:spPr>
                  <a:xfrm>
                    <a:off x="3200400" y="1905000"/>
                    <a:ext cx="5334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4191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419600" y="1905000"/>
                    <a:ext cx="457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 flipH="1">
                    <a:off x="40386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3733800" y="1828800"/>
                    <a:ext cx="762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>
                    <a:endCxn id="75" idx="6"/>
                  </p:cNvCxnSpPr>
                  <p:nvPr/>
                </p:nvCxnSpPr>
                <p:spPr>
                  <a:xfrm rot="5400000" flipH="1" flipV="1">
                    <a:off x="4304506" y="1943100"/>
                    <a:ext cx="153194" cy="769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4114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Oval 74"/>
                  <p:cNvSpPr/>
                  <p:nvPr/>
                </p:nvSpPr>
                <p:spPr>
                  <a:xfrm>
                    <a:off x="3733800" y="1524000"/>
                    <a:ext cx="685800" cy="762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Oval 21"/>
                <p:cNvSpPr/>
                <p:nvPr/>
              </p:nvSpPr>
              <p:spPr>
                <a:xfrm>
                  <a:off x="1219200" y="3352800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1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524000" y="2590800"/>
                  <a:ext cx="609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1295400" y="3123406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143000" y="4342606"/>
                  <a:ext cx="76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 flipV="1">
                  <a:off x="1981200" y="4724400"/>
                  <a:ext cx="609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2552700" y="4762500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2591594" y="4723606"/>
                  <a:ext cx="609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2858294" y="4761706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048000" y="4724400"/>
                  <a:ext cx="1337358" cy="15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238"/>
                <p:cNvGrpSpPr/>
                <p:nvPr/>
              </p:nvGrpSpPr>
              <p:grpSpPr>
                <a:xfrm>
                  <a:off x="3810000" y="2209800"/>
                  <a:ext cx="1676400" cy="762000"/>
                  <a:chOff x="3200400" y="1524000"/>
                  <a:chExt cx="1676400" cy="762000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 rot="5400000" flipH="1" flipV="1">
                    <a:off x="39624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 flipH="1">
                    <a:off x="38862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3810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3733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3200400" y="1905000"/>
                    <a:ext cx="5334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6200000" flipH="1">
                    <a:off x="4191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4419600" y="1905000"/>
                    <a:ext cx="457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40386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3733800" y="1828800"/>
                    <a:ext cx="762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>
                    <a:endCxn id="63" idx="6"/>
                  </p:cNvCxnSpPr>
                  <p:nvPr/>
                </p:nvCxnSpPr>
                <p:spPr>
                  <a:xfrm rot="5400000" flipH="1" flipV="1">
                    <a:off x="4304506" y="1943100"/>
                    <a:ext cx="153194" cy="769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5400000" flipH="1" flipV="1">
                    <a:off x="4114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Oval 62"/>
                  <p:cNvSpPr/>
                  <p:nvPr/>
                </p:nvSpPr>
                <p:spPr>
                  <a:xfrm>
                    <a:off x="3733800" y="1524000"/>
                    <a:ext cx="685800" cy="762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5486400" y="2590801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284412" y="2590800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267"/>
                <p:cNvGrpSpPr/>
                <p:nvPr/>
              </p:nvGrpSpPr>
              <p:grpSpPr>
                <a:xfrm>
                  <a:off x="5486400" y="2209800"/>
                  <a:ext cx="1676400" cy="762000"/>
                  <a:chOff x="3200400" y="1524000"/>
                  <a:chExt cx="1676400" cy="76200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rot="5400000" flipH="1" flipV="1">
                    <a:off x="39624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 flipH="1">
                    <a:off x="38862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5400000" flipH="1" flipV="1">
                    <a:off x="3810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 flipH="1">
                    <a:off x="3733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3200400" y="1905000"/>
                    <a:ext cx="5334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 flipH="1">
                    <a:off x="4191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4419600" y="1905000"/>
                    <a:ext cx="457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40386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5400000" flipH="1" flipV="1">
                    <a:off x="3733800" y="1828800"/>
                    <a:ext cx="762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>
                    <a:endCxn id="51" idx="6"/>
                  </p:cNvCxnSpPr>
                  <p:nvPr/>
                </p:nvCxnSpPr>
                <p:spPr>
                  <a:xfrm rot="5400000" flipH="1" flipV="1">
                    <a:off x="4304506" y="1943100"/>
                    <a:ext cx="153194" cy="769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5400000" flipH="1" flipV="1">
                    <a:off x="4114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/>
                  <p:cNvSpPr/>
                  <p:nvPr/>
                </p:nvSpPr>
                <p:spPr>
                  <a:xfrm>
                    <a:off x="3733800" y="1524000"/>
                    <a:ext cx="685800" cy="762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7048897" y="4228703"/>
                  <a:ext cx="990600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791200" y="4724400"/>
                  <a:ext cx="1752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/>
                <p:cNvSpPr/>
                <p:nvPr/>
              </p:nvSpPr>
              <p:spPr>
                <a:xfrm>
                  <a:off x="1981200" y="4343400"/>
                  <a:ext cx="533400" cy="304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+</a:t>
                  </a:r>
                  <a:endPara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124200" y="4343400"/>
                  <a:ext cx="533400" cy="304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─</a:t>
                  </a:r>
                  <a:endPara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991244" y="2590801"/>
                  <a:ext cx="396034" cy="53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2376385" y="4890655"/>
                <a:ext cx="955929" cy="539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E = 1.5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588425" y="3022795"/>
                <a:ext cx="1319947" cy="168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476227" y="2983893"/>
              <a:ext cx="279593" cy="259951"/>
              <a:chOff x="4476227" y="1184543"/>
              <a:chExt cx="279593" cy="259951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476227" y="1184543"/>
                <a:ext cx="279593" cy="253025"/>
                <a:chOff x="3135444" y="2682468"/>
                <a:chExt cx="279593" cy="97214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3135444" y="2687318"/>
                  <a:ext cx="256992" cy="9236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90"/>
                <p:cNvSpPr/>
                <p:nvPr/>
              </p:nvSpPr>
              <p:spPr>
                <a:xfrm>
                  <a:off x="3332263" y="2682468"/>
                  <a:ext cx="82774" cy="45719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4634699" y="1381454"/>
                <a:ext cx="55902" cy="630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69828" y="2209800"/>
                <a:ext cx="467545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সমাধানঃ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শ্রেনি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বর্তনীর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তুল্যরোধ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R=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(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8+4+2)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Ω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=14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Ω</m:t>
                    </m:r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8" y="2209800"/>
                <a:ext cx="4675454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3390" t="-3846" r="-2738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554197" y="2236018"/>
                <a:ext cx="283960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দেওয়া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𝑅</m:t>
                          </m:r>
                        </m:e>
                        <m:sub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bn-BD" sz="3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bn-BD" sz="3200" b="0" i="1" smtClean="0">
                          <a:latin typeface="Cambria Math"/>
                          <a:cs typeface="NikoshBAN" pitchFamily="2" charset="0"/>
                        </a:rPr>
                        <m:t>8</m:t>
                      </m:r>
                      <m:r>
                        <a:rPr lang="en-US" sz="3200" b="0" i="1" smtClean="0">
                          <a:latin typeface="Cambria Math"/>
                          <a:cs typeface="NikoshBAN" pitchFamily="2" charset="0"/>
                        </a:rPr>
                        <m:t> Ω</m:t>
                      </m:r>
                      <m:r>
                        <a:rPr lang="bn-BD" sz="32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bn-BD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  <m:sub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BD" sz="3200" b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Ω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0" dirty="0" smtClean="0"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  <m:sub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BD" sz="3200" b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Ω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E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V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I=?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197" y="2236018"/>
                <a:ext cx="2839605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5365" t="-2600" r="-2361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06098" y="4163174"/>
                <a:ext cx="4608351" cy="1288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   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0.107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8" y="4163174"/>
                <a:ext cx="4608351" cy="1288238"/>
              </a:xfrm>
              <a:prstGeom prst="rect">
                <a:avLst/>
              </a:prstGeom>
              <a:blipFill rotWithShape="1">
                <a:blip r:embed="rId4"/>
                <a:stretch>
                  <a:fillRect l="-3439" r="-14947" b="-15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4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609600" y="5562600"/>
            <a:ext cx="7924800" cy="584775"/>
          </a:xfrm>
          <a:prstGeom prst="rect">
            <a:avLst/>
          </a:prstGeom>
          <a:solidFill>
            <a:srgbClr val="A7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বর্তনীটির তুল্যরোধ নির্ণয় কর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00994" y="457200"/>
            <a:ext cx="52189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বর্তনীটির তিনটি রোধ দেয়া আছে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66106" y="1316182"/>
            <a:ext cx="5106988" cy="3799820"/>
            <a:chOff x="1866106" y="1316182"/>
            <a:chExt cx="5106988" cy="3799820"/>
          </a:xfrm>
        </p:grpSpPr>
        <p:grpSp>
          <p:nvGrpSpPr>
            <p:cNvPr id="108" name="Group 107"/>
            <p:cNvGrpSpPr/>
            <p:nvPr/>
          </p:nvGrpSpPr>
          <p:grpSpPr>
            <a:xfrm>
              <a:off x="1866106" y="1316182"/>
              <a:ext cx="5106988" cy="3799820"/>
              <a:chOff x="1866106" y="1676400"/>
              <a:chExt cx="5106988" cy="424166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866106" y="1676400"/>
                <a:ext cx="5106988" cy="3657600"/>
                <a:chOff x="1866106" y="959584"/>
                <a:chExt cx="5106988" cy="36576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4191000" y="1329704"/>
                  <a:ext cx="1066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2"/>
                <p:cNvCxnSpPr/>
                <p:nvPr/>
              </p:nvCxnSpPr>
              <p:spPr>
                <a:xfrm rot="5400000">
                  <a:off x="6362700" y="2787590"/>
                  <a:ext cx="1219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/>
                <p:cNvCxnSpPr/>
                <p:nvPr/>
              </p:nvCxnSpPr>
              <p:spPr>
                <a:xfrm rot="5400000">
                  <a:off x="2704703" y="4311987"/>
                  <a:ext cx="609600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5218906" y="4312384"/>
                  <a:ext cx="990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2170112" y="4312384"/>
                  <a:ext cx="229394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rot="5400000" flipH="1" flipV="1">
                  <a:off x="1981200" y="2368490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101"/>
                <p:cNvGrpSpPr/>
                <p:nvPr/>
              </p:nvGrpSpPr>
              <p:grpSpPr>
                <a:xfrm>
                  <a:off x="3693318" y="1797784"/>
                  <a:ext cx="1676400" cy="762000"/>
                  <a:chOff x="3200400" y="1524000"/>
                  <a:chExt cx="1676400" cy="76200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 rot="5400000" flipH="1" flipV="1">
                    <a:off x="39624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 flipH="1">
                    <a:off x="38862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5400000" flipH="1" flipV="1">
                    <a:off x="3810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3733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200400" y="1905000"/>
                    <a:ext cx="5334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4191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419600" y="1905000"/>
                    <a:ext cx="457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 flipH="1">
                    <a:off x="40386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3733800" y="1828800"/>
                    <a:ext cx="762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>
                    <a:endCxn id="75" idx="6"/>
                  </p:cNvCxnSpPr>
                  <p:nvPr/>
                </p:nvCxnSpPr>
                <p:spPr>
                  <a:xfrm rot="5400000" flipH="1" flipV="1">
                    <a:off x="4304506" y="1943100"/>
                    <a:ext cx="153194" cy="769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4114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Oval 74"/>
                  <p:cNvSpPr/>
                  <p:nvPr/>
                </p:nvSpPr>
                <p:spPr>
                  <a:xfrm>
                    <a:off x="3733800" y="1524000"/>
                    <a:ext cx="685800" cy="762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Oval 8"/>
                <p:cNvSpPr/>
                <p:nvPr/>
              </p:nvSpPr>
              <p:spPr>
                <a:xfrm>
                  <a:off x="1866106" y="2940784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170906" y="2180372"/>
                  <a:ext cx="381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 flipH="1" flipV="1">
                  <a:off x="1942306" y="271139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789906" y="3930590"/>
                  <a:ext cx="76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 flipV="1">
                  <a:off x="2399506" y="4312384"/>
                  <a:ext cx="609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2971006" y="4350484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3009900" y="4311590"/>
                  <a:ext cx="609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3276600" y="4349690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>
                <a:xfrm>
                  <a:off x="4228306" y="959584"/>
                  <a:ext cx="685800" cy="76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466306" y="4312384"/>
                  <a:ext cx="1981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44569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6200000" flipH="1">
                  <a:off x="43807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 flipH="1" flipV="1">
                  <a:off x="43045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H="1">
                  <a:off x="42283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694906" y="1340584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46855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4914106" y="1327740"/>
                  <a:ext cx="457200" cy="92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45331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4228306" y="126359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4799012" y="1333499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6093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16200000" flipH="1">
                  <a:off x="6284118" y="2177196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780506" y="2177196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44569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43807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3045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42283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694906" y="3016984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46855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914106" y="3016984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45331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4228306" y="2940784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4799012" y="3009899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 flipH="1" flipV="1">
                  <a:off x="46093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/>
                <p:cNvSpPr/>
                <p:nvPr/>
              </p:nvSpPr>
              <p:spPr>
                <a:xfrm>
                  <a:off x="4228306" y="2635984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6476603" y="3816687"/>
                  <a:ext cx="990600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6209506" y="4302204"/>
                  <a:ext cx="762000" cy="10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780506" y="2180372"/>
                  <a:ext cx="779463" cy="8432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5447506" y="2180372"/>
                  <a:ext cx="877094" cy="838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371306" y="2178784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542506" y="3018572"/>
                  <a:ext cx="381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475706" y="2177196"/>
                  <a:ext cx="1447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6666706" y="2168604"/>
                  <a:ext cx="306388" cy="10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914106" y="2178784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990306" y="3016984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6209506" y="2178784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/>
                <p:cNvSpPr/>
                <p:nvPr/>
              </p:nvSpPr>
              <p:spPr>
                <a:xfrm>
                  <a:off x="3542506" y="3931384"/>
                  <a:ext cx="533400" cy="304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─</a:t>
                  </a:r>
                  <a:endPara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399506" y="3931384"/>
                  <a:ext cx="533400" cy="304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+</a:t>
                  </a:r>
                  <a:endPara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2782094" y="1329706"/>
                  <a:ext cx="911225" cy="8439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 flipV="1">
                  <a:off x="5369718" y="1329704"/>
                  <a:ext cx="915988" cy="85066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694906" y="1337032"/>
                  <a:ext cx="381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2250757" y="2249269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344284" y="2239089"/>
                <a:ext cx="51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603546" y="2018506"/>
                <a:ext cx="574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400" dirty="0" smtClean="0">
                    <a:latin typeface="Times New Roman" pitchFamily="18" charset="0"/>
                    <a:cs typeface="Times New Roman" pitchFamily="18" charset="0"/>
                  </a:rPr>
                  <a:t>5Ω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62916" y="2895600"/>
                <a:ext cx="728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400" dirty="0" smtClean="0">
                    <a:latin typeface="Times New Roman" pitchFamily="18" charset="0"/>
                    <a:cs typeface="Times New Roman" pitchFamily="18" charset="0"/>
                  </a:rPr>
                  <a:t>10Ω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931808" y="3234035"/>
                <a:ext cx="574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4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bn-BD" sz="2400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84809" y="3030915"/>
                <a:ext cx="320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666206" y="5334000"/>
                <a:ext cx="1219200" cy="584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706472" y="4577341"/>
              <a:ext cx="932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=12 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4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8054" y="466609"/>
            <a:ext cx="3467894" cy="2170449"/>
            <a:chOff x="1866106" y="1316182"/>
            <a:chExt cx="5106988" cy="3799820"/>
          </a:xfrm>
        </p:grpSpPr>
        <p:grpSp>
          <p:nvGrpSpPr>
            <p:cNvPr id="3" name="Group 2"/>
            <p:cNvGrpSpPr/>
            <p:nvPr/>
          </p:nvGrpSpPr>
          <p:grpSpPr>
            <a:xfrm>
              <a:off x="1866106" y="1316182"/>
              <a:ext cx="5106988" cy="3799820"/>
              <a:chOff x="1866106" y="1676400"/>
              <a:chExt cx="5106988" cy="424166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66106" y="1676400"/>
                <a:ext cx="5106988" cy="3657600"/>
                <a:chOff x="1866106" y="959584"/>
                <a:chExt cx="5106988" cy="36576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4191000" y="1329704"/>
                  <a:ext cx="1066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6362700" y="2787590"/>
                  <a:ext cx="1219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2704703" y="4311987"/>
                  <a:ext cx="609600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218906" y="4312384"/>
                  <a:ext cx="990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170112" y="4312384"/>
                  <a:ext cx="229394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1981200" y="2368490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01"/>
                <p:cNvGrpSpPr/>
                <p:nvPr/>
              </p:nvGrpSpPr>
              <p:grpSpPr>
                <a:xfrm>
                  <a:off x="3693318" y="1797784"/>
                  <a:ext cx="1676400" cy="762000"/>
                  <a:chOff x="3200400" y="1524000"/>
                  <a:chExt cx="1676400" cy="762000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39624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16200000" flipH="1">
                    <a:off x="38862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810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3733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00400" y="1905000"/>
                    <a:ext cx="5334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41910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419600" y="1905000"/>
                    <a:ext cx="457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40386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 flipH="1" flipV="1">
                    <a:off x="3733800" y="1828800"/>
                    <a:ext cx="762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>
                    <a:endCxn id="82" idx="6"/>
                  </p:cNvCxnSpPr>
                  <p:nvPr/>
                </p:nvCxnSpPr>
                <p:spPr>
                  <a:xfrm rot="5400000" flipH="1" flipV="1">
                    <a:off x="4304506" y="1943100"/>
                    <a:ext cx="153194" cy="769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5400000" flipH="1" flipV="1">
                    <a:off x="4114800" y="1905000"/>
                    <a:ext cx="228600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Oval 81"/>
                  <p:cNvSpPr/>
                  <p:nvPr/>
                </p:nvSpPr>
                <p:spPr>
                  <a:xfrm>
                    <a:off x="3733800" y="1524000"/>
                    <a:ext cx="685800" cy="762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1866106" y="2940784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170906" y="2180372"/>
                  <a:ext cx="381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1942306" y="271139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1789906" y="3930590"/>
                  <a:ext cx="76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0800000" flipV="1">
                  <a:off x="2399506" y="4312384"/>
                  <a:ext cx="609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2971006" y="4350484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3009900" y="4311590"/>
                  <a:ext cx="6096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3276600" y="4349690"/>
                  <a:ext cx="381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>
                  <a:off x="4228306" y="959584"/>
                  <a:ext cx="685800" cy="762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466306" y="4312384"/>
                  <a:ext cx="1981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4569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43807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43045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42283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694906" y="1340584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46855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914106" y="1327740"/>
                  <a:ext cx="457200" cy="92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45331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4228306" y="126359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 flipH="1" flipV="1">
                  <a:off x="4799012" y="1333499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4609306" y="133979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6284118" y="2177196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780506" y="2177196"/>
                  <a:ext cx="1588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44569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43807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43045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42283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694906" y="3016984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46855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914106" y="3016984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45331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4228306" y="2940784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4799012" y="3009899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4609306" y="3016984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/>
                <p:cNvSpPr/>
                <p:nvPr/>
              </p:nvSpPr>
              <p:spPr>
                <a:xfrm>
                  <a:off x="4228306" y="2635984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6476603" y="3816687"/>
                  <a:ext cx="990600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6209506" y="4302204"/>
                  <a:ext cx="762000" cy="10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780506" y="2180372"/>
                  <a:ext cx="779463" cy="8432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5447506" y="2180372"/>
                  <a:ext cx="877094" cy="838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371306" y="2178784"/>
                  <a:ext cx="838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542506" y="3018572"/>
                  <a:ext cx="381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475706" y="2177196"/>
                  <a:ext cx="1447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6666706" y="2168604"/>
                  <a:ext cx="306388" cy="10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914106" y="2178784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990306" y="3016984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0800000">
                  <a:off x="6209506" y="2178784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/>
                <p:nvPr/>
              </p:nvSpPr>
              <p:spPr>
                <a:xfrm>
                  <a:off x="3542506" y="3931384"/>
                  <a:ext cx="533400" cy="304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─</a:t>
                  </a:r>
                  <a:endPara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399506" y="3931384"/>
                  <a:ext cx="533400" cy="304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+</a:t>
                  </a:r>
                  <a:endPara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2782094" y="1329706"/>
                  <a:ext cx="911225" cy="8439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5369718" y="1329704"/>
                  <a:ext cx="915988" cy="85066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694906" y="1337032"/>
                  <a:ext cx="381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2250757" y="2249269"/>
                <a:ext cx="498571" cy="60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44284" y="2239089"/>
                <a:ext cx="517456" cy="60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03547" y="2018506"/>
                <a:ext cx="703949" cy="60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>
                    <a:latin typeface="Times New Roman" pitchFamily="18" charset="0"/>
                    <a:cs typeface="Times New Roman" pitchFamily="18" charset="0"/>
                  </a:rPr>
                  <a:t>5Ω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62916" y="2895600"/>
                <a:ext cx="873917" cy="60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>
                    <a:latin typeface="Times New Roman" pitchFamily="18" charset="0"/>
                    <a:cs typeface="Times New Roman" pitchFamily="18" charset="0"/>
                  </a:rPr>
                  <a:t>10Ω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47943" y="4047556"/>
                <a:ext cx="703949" cy="60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bn-BD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84809" y="3030915"/>
                <a:ext cx="320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66206" y="5334000"/>
                <a:ext cx="1219200" cy="584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481681" y="4516704"/>
              <a:ext cx="932307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=12 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641841" y="1763962"/>
                <a:ext cx="5947390" cy="3344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32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শ্রেনি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বর্তনীর</a:t>
                </a:r>
                <a:r>
                  <a:rPr lang="en-US" sz="32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তুল্যরোধ</a:t>
                </a:r>
                <a:endPara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R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32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3200" i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20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            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1" y="1763962"/>
                <a:ext cx="5947390" cy="3344249"/>
              </a:xfrm>
              <a:prstGeom prst="rect">
                <a:avLst/>
              </a:prstGeom>
              <a:blipFill rotWithShape="1">
                <a:blip r:embed="rId2"/>
                <a:stretch>
                  <a:fillRect l="-2561" t="-2368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056717" y="2165539"/>
                <a:ext cx="2369171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দেওয়া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bn-BD" sz="28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BD" sz="2800" i="1">
                              <a:latin typeface="Cambria Math"/>
                              <a:cs typeface="NikoshBAN" pitchFamily="2" charset="0"/>
                            </a:rPr>
                            <m:t>𝑅</m:t>
                          </m:r>
                        </m:e>
                        <m:sub>
                          <m:r>
                            <a:rPr lang="bn-BD" sz="28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bn-BD" sz="2800" i="1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5</m:t>
                      </m:r>
                      <m:r>
                        <a:rPr lang="en-US" sz="2800" i="1">
                          <a:latin typeface="Cambria Math"/>
                          <a:cs typeface="NikoshBAN" pitchFamily="2" charset="0"/>
                        </a:rPr>
                        <m:t> Ω</m:t>
                      </m:r>
                      <m:r>
                        <a:rPr lang="bn-BD" sz="2800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  <m:sub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Ω</m:t>
                    </m:r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  <m:sub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80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Ω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V  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12</m:t>
                    </m:r>
                    <m:r>
                      <a:rPr lang="en-US" sz="280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V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I=?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717" y="2165539"/>
                <a:ext cx="2369171" cy="2739211"/>
              </a:xfrm>
              <a:prstGeom prst="rect">
                <a:avLst/>
              </a:prstGeom>
              <a:blipFill rotWithShape="1">
                <a:blip r:embed="rId3"/>
                <a:stretch>
                  <a:fillRect l="-6701" t="-2889" r="-747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287751" y="4946295"/>
                <a:ext cx="6205930" cy="980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</m:num>
                      <m:den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11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 × 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11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6.6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51" y="4946295"/>
                <a:ext cx="6205930" cy="980012"/>
              </a:xfrm>
              <a:prstGeom prst="rect">
                <a:avLst/>
              </a:prstGeom>
              <a:blipFill rotWithShape="1">
                <a:blip r:embed="rId4"/>
                <a:stretch>
                  <a:fillRect l="-2456" r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3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49" y="1621974"/>
            <a:ext cx="3110912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প্রশ্নগুলোর উত্তর দাও -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122" y="2128646"/>
            <a:ext cx="488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60634" y="1348153"/>
            <a:ext cx="2360226" cy="1885077"/>
            <a:chOff x="6155139" y="1159214"/>
            <a:chExt cx="2360226" cy="1885077"/>
          </a:xfrm>
        </p:grpSpPr>
        <p:sp>
          <p:nvSpPr>
            <p:cNvPr id="13" name="TextBox 12"/>
            <p:cNvSpPr txBox="1"/>
            <p:nvPr/>
          </p:nvSpPr>
          <p:spPr>
            <a:xfrm>
              <a:off x="8098781" y="1159214"/>
              <a:ext cx="409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05932" y="2635821"/>
              <a:ext cx="409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7152" y="2674959"/>
              <a:ext cx="409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5139" y="1275643"/>
              <a:ext cx="409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96778" y="2847440"/>
            <a:ext cx="157187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152" y="2853826"/>
            <a:ext cx="1635299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অ্যামমিটার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6239" y="2853826"/>
            <a:ext cx="1480943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হম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0986" y="2840150"/>
            <a:ext cx="160938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5485" y="3412809"/>
            <a:ext cx="477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8950" y="3890147"/>
            <a:ext cx="1288837" cy="461665"/>
          </a:xfrm>
          <a:prstGeom prst="rect">
            <a:avLst/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FF0000">
                  <a:alpha val="52000"/>
                </a:srgbClr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FF0000">
                  <a:alpha val="41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3566" y="3891141"/>
            <a:ext cx="1654461" cy="461665"/>
          </a:xfrm>
          <a:prstGeom prst="rect">
            <a:avLst/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FF0000">
                  <a:alpha val="52000"/>
                </a:srgbClr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FF0000">
                  <a:alpha val="41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4778" y="3893592"/>
            <a:ext cx="1288837" cy="461665"/>
          </a:xfrm>
          <a:prstGeom prst="rect">
            <a:avLst/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FF0000">
                  <a:alpha val="52000"/>
                </a:srgbClr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FF0000">
                  <a:alpha val="41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প্লাষ্টিক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1724" y="3891141"/>
            <a:ext cx="1288837" cy="461665"/>
          </a:xfrm>
          <a:prstGeom prst="rect">
            <a:avLst/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FF0000">
                  <a:alpha val="52000"/>
                </a:srgbClr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FF0000">
                  <a:alpha val="41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49" y="4650291"/>
            <a:ext cx="588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6710" y="5030268"/>
            <a:ext cx="1288837" cy="523220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6090" y="5028701"/>
            <a:ext cx="1288837" cy="523220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৩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4792" y="5019776"/>
            <a:ext cx="1288837" cy="523220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৫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3357" y="5019776"/>
            <a:ext cx="1288837" cy="523220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 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৪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2528" y="4481070"/>
            <a:ext cx="451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2329" y="4998436"/>
            <a:ext cx="1225544" cy="584775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ক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1897" y="5000180"/>
            <a:ext cx="1201642" cy="584775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খ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3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73980" y="4982122"/>
            <a:ext cx="1139864" cy="584775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গ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5720" y="4984277"/>
            <a:ext cx="1288550" cy="584775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ঘ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4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2110482" y="631925"/>
            <a:ext cx="4043147" cy="760126"/>
          </a:xfrm>
          <a:prstGeom prst="plaque">
            <a:avLst>
              <a:gd name="adj" fmla="val 18777"/>
            </a:avLst>
          </a:prstGeom>
          <a:gradFill>
            <a:gsLst>
              <a:gs pos="85000">
                <a:srgbClr val="00B050"/>
              </a:gs>
              <a:gs pos="9000">
                <a:srgbClr val="0000CC"/>
              </a:gs>
              <a:gs pos="74058">
                <a:schemeClr val="bg1"/>
              </a:gs>
              <a:gs pos="32395">
                <a:schemeClr val="bg1"/>
              </a:gs>
              <a:gs pos="22000">
                <a:schemeClr val="accent6">
                  <a:satMod val="110000"/>
                  <a:lumMod val="100000"/>
                  <a:shade val="100000"/>
                </a:schemeClr>
              </a:gs>
              <a:gs pos="96000">
                <a:srgbClr val="0000CC">
                  <a:alpha val="40784"/>
                </a:srgbClr>
              </a:gs>
            </a:gsLst>
            <a:lin ang="5400000" scaled="0"/>
          </a:gradFill>
          <a:ln w="88900">
            <a:solidFill>
              <a:srgbClr val="FFFF00">
                <a:alpha val="76000"/>
              </a:srgb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1977839" y="588027"/>
            <a:ext cx="4043147" cy="760126"/>
          </a:xfrm>
          <a:prstGeom prst="plaque">
            <a:avLst>
              <a:gd name="adj" fmla="val 16389"/>
            </a:avLst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7030A0"/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00B0F0"/>
              </a:gs>
            </a:gsLst>
            <a:lin ang="5400000" scaled="0"/>
          </a:gradFill>
          <a:ln w="95250">
            <a:solidFill>
              <a:srgbClr val="FFFF00">
                <a:alpha val="82000"/>
              </a:srgb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আ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 চেষ্টা  করো।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544972" y="1251480"/>
            <a:ext cx="2284662" cy="1492199"/>
            <a:chOff x="6621714" y="1505979"/>
            <a:chExt cx="2261529" cy="1492199"/>
          </a:xfrm>
        </p:grpSpPr>
        <p:grpSp>
          <p:nvGrpSpPr>
            <p:cNvPr id="42" name="Group 41"/>
            <p:cNvGrpSpPr/>
            <p:nvPr/>
          </p:nvGrpSpPr>
          <p:grpSpPr>
            <a:xfrm>
              <a:off x="6621714" y="1856371"/>
              <a:ext cx="2261529" cy="1141807"/>
              <a:chOff x="5009232" y="2632425"/>
              <a:chExt cx="2975377" cy="137541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119625" y="2795073"/>
                <a:ext cx="4346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5009232" y="2632425"/>
                <a:ext cx="2975377" cy="1375412"/>
                <a:chOff x="5015795" y="2632280"/>
                <a:chExt cx="2968852" cy="1375557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5015795" y="2736046"/>
                  <a:ext cx="2416399" cy="1271791"/>
                  <a:chOff x="5844859" y="3902299"/>
                  <a:chExt cx="3221870" cy="1695721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5844859" y="4698642"/>
                    <a:ext cx="579549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6117465" y="3966693"/>
                    <a:ext cx="579549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6130344" y="3966693"/>
                    <a:ext cx="0" cy="70833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960774" y="4853189"/>
                    <a:ext cx="336997" cy="21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6128196" y="4866065"/>
                    <a:ext cx="0" cy="70833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Oval 61"/>
                  <p:cNvSpPr/>
                  <p:nvPr/>
                </p:nvSpPr>
                <p:spPr>
                  <a:xfrm>
                    <a:off x="6671254" y="3902299"/>
                    <a:ext cx="103031" cy="12878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7235782" y="3913030"/>
                    <a:ext cx="103031" cy="12878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1"/>
                  </a:p>
                </p:txBody>
              </p: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6113177" y="5574403"/>
                    <a:ext cx="2953552" cy="2361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9051706" y="3990303"/>
                    <a:ext cx="15023" cy="68472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9040692" y="4866073"/>
                    <a:ext cx="0" cy="70833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6285497" y="2632280"/>
                  <a:ext cx="690602" cy="318819"/>
                  <a:chOff x="7624361" y="3696607"/>
                  <a:chExt cx="920803" cy="42509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 flipV="1">
                    <a:off x="7961356" y="3696607"/>
                    <a:ext cx="583808" cy="25981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7624361" y="3861886"/>
                    <a:ext cx="583808" cy="259811"/>
                  </a:xfrm>
                  <a:prstGeom prst="line">
                    <a:avLst/>
                  </a:prstGeom>
                  <a:ln w="381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8219" y="3179894"/>
                  <a:ext cx="596428" cy="357857"/>
                </a:xfrm>
                <a:prstGeom prst="rect">
                  <a:avLst/>
                </a:prstGeom>
              </p:spPr>
            </p:pic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993244" y="2818683"/>
                  <a:ext cx="43466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Freeform 52"/>
                <p:cNvSpPr/>
                <p:nvPr/>
              </p:nvSpPr>
              <p:spPr>
                <a:xfrm>
                  <a:off x="5656133" y="2704067"/>
                  <a:ext cx="454060" cy="167425"/>
                </a:xfrm>
                <a:custGeom>
                  <a:avLst/>
                  <a:gdLst>
                    <a:gd name="connsiteX0" fmla="*/ 0 w 1120462"/>
                    <a:gd name="connsiteY0" fmla="*/ 515155 h 721217"/>
                    <a:gd name="connsiteX1" fmla="*/ 12879 w 1120462"/>
                    <a:gd name="connsiteY1" fmla="*/ 167426 h 721217"/>
                    <a:gd name="connsiteX2" fmla="*/ 25758 w 1120462"/>
                    <a:gd name="connsiteY2" fmla="*/ 128789 h 721217"/>
                    <a:gd name="connsiteX3" fmla="*/ 64394 w 1120462"/>
                    <a:gd name="connsiteY3" fmla="*/ 90153 h 721217"/>
                    <a:gd name="connsiteX4" fmla="*/ 141667 w 1120462"/>
                    <a:gd name="connsiteY4" fmla="*/ 38637 h 721217"/>
                    <a:gd name="connsiteX5" fmla="*/ 218941 w 1120462"/>
                    <a:gd name="connsiteY5" fmla="*/ 0 h 721217"/>
                    <a:gd name="connsiteX6" fmla="*/ 309093 w 1120462"/>
                    <a:gd name="connsiteY6" fmla="*/ 12879 h 721217"/>
                    <a:gd name="connsiteX7" fmla="*/ 347729 w 1120462"/>
                    <a:gd name="connsiteY7" fmla="*/ 25758 h 721217"/>
                    <a:gd name="connsiteX8" fmla="*/ 437881 w 1120462"/>
                    <a:gd name="connsiteY8" fmla="*/ 128789 h 721217"/>
                    <a:gd name="connsiteX9" fmla="*/ 450760 w 1120462"/>
                    <a:gd name="connsiteY9" fmla="*/ 167426 h 721217"/>
                    <a:gd name="connsiteX10" fmla="*/ 476518 w 1120462"/>
                    <a:gd name="connsiteY10" fmla="*/ 206062 h 721217"/>
                    <a:gd name="connsiteX11" fmla="*/ 489397 w 1120462"/>
                    <a:gd name="connsiteY11" fmla="*/ 257578 h 721217"/>
                    <a:gd name="connsiteX12" fmla="*/ 515155 w 1120462"/>
                    <a:gd name="connsiteY12" fmla="*/ 334851 h 721217"/>
                    <a:gd name="connsiteX13" fmla="*/ 528034 w 1120462"/>
                    <a:gd name="connsiteY13" fmla="*/ 373488 h 721217"/>
                    <a:gd name="connsiteX14" fmla="*/ 553791 w 1120462"/>
                    <a:gd name="connsiteY14" fmla="*/ 412124 h 721217"/>
                    <a:gd name="connsiteX15" fmla="*/ 579549 w 1120462"/>
                    <a:gd name="connsiteY15" fmla="*/ 489398 h 721217"/>
                    <a:gd name="connsiteX16" fmla="*/ 592428 w 1120462"/>
                    <a:gd name="connsiteY16" fmla="*/ 528034 h 721217"/>
                    <a:gd name="connsiteX17" fmla="*/ 631065 w 1120462"/>
                    <a:gd name="connsiteY17" fmla="*/ 566671 h 721217"/>
                    <a:gd name="connsiteX18" fmla="*/ 669701 w 1120462"/>
                    <a:gd name="connsiteY18" fmla="*/ 656823 h 721217"/>
                    <a:gd name="connsiteX19" fmla="*/ 682580 w 1120462"/>
                    <a:gd name="connsiteY19" fmla="*/ 695460 h 721217"/>
                    <a:gd name="connsiteX20" fmla="*/ 759853 w 1120462"/>
                    <a:gd name="connsiteY20" fmla="*/ 721217 h 721217"/>
                    <a:gd name="connsiteX21" fmla="*/ 927279 w 1120462"/>
                    <a:gd name="connsiteY21" fmla="*/ 631065 h 721217"/>
                    <a:gd name="connsiteX22" fmla="*/ 927279 w 1120462"/>
                    <a:gd name="connsiteY22" fmla="*/ 631065 h 721217"/>
                    <a:gd name="connsiteX23" fmla="*/ 1004552 w 1120462"/>
                    <a:gd name="connsiteY23" fmla="*/ 579550 h 721217"/>
                    <a:gd name="connsiteX24" fmla="*/ 1043189 w 1120462"/>
                    <a:gd name="connsiteY24" fmla="*/ 553792 h 721217"/>
                    <a:gd name="connsiteX25" fmla="*/ 1056067 w 1120462"/>
                    <a:gd name="connsiteY25" fmla="*/ 489398 h 721217"/>
                    <a:gd name="connsiteX26" fmla="*/ 1068946 w 1120462"/>
                    <a:gd name="connsiteY26" fmla="*/ 412124 h 721217"/>
                    <a:gd name="connsiteX27" fmla="*/ 1094704 w 1120462"/>
                    <a:gd name="connsiteY27" fmla="*/ 334851 h 721217"/>
                    <a:gd name="connsiteX28" fmla="*/ 1107583 w 1120462"/>
                    <a:gd name="connsiteY28" fmla="*/ 296215 h 721217"/>
                    <a:gd name="connsiteX29" fmla="*/ 1120462 w 1120462"/>
                    <a:gd name="connsiteY29" fmla="*/ 257578 h 721217"/>
                    <a:gd name="connsiteX30" fmla="*/ 1094704 w 1120462"/>
                    <a:gd name="connsiteY30" fmla="*/ 193184 h 72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20462" h="721217">
                      <a:moveTo>
                        <a:pt x="0" y="515155"/>
                      </a:moveTo>
                      <a:cubicBezTo>
                        <a:pt x="4293" y="399245"/>
                        <a:pt x="5163" y="283158"/>
                        <a:pt x="12879" y="167426"/>
                      </a:cubicBezTo>
                      <a:cubicBezTo>
                        <a:pt x="13782" y="153880"/>
                        <a:pt x="18228" y="140085"/>
                        <a:pt x="25758" y="128789"/>
                      </a:cubicBezTo>
                      <a:cubicBezTo>
                        <a:pt x="35861" y="113635"/>
                        <a:pt x="50017" y="101335"/>
                        <a:pt x="64394" y="90153"/>
                      </a:cubicBezTo>
                      <a:cubicBezTo>
                        <a:pt x="88830" y="71147"/>
                        <a:pt x="115909" y="55809"/>
                        <a:pt x="141667" y="38637"/>
                      </a:cubicBezTo>
                      <a:cubicBezTo>
                        <a:pt x="191599" y="5349"/>
                        <a:pt x="165620" y="17774"/>
                        <a:pt x="218941" y="0"/>
                      </a:cubicBezTo>
                      <a:cubicBezTo>
                        <a:pt x="248992" y="4293"/>
                        <a:pt x="279327" y="6926"/>
                        <a:pt x="309093" y="12879"/>
                      </a:cubicBezTo>
                      <a:cubicBezTo>
                        <a:pt x="322405" y="15541"/>
                        <a:pt x="338130" y="16159"/>
                        <a:pt x="347729" y="25758"/>
                      </a:cubicBezTo>
                      <a:cubicBezTo>
                        <a:pt x="497985" y="176014"/>
                        <a:pt x="328411" y="55807"/>
                        <a:pt x="437881" y="128789"/>
                      </a:cubicBezTo>
                      <a:cubicBezTo>
                        <a:pt x="442174" y="141668"/>
                        <a:pt x="444689" y="155284"/>
                        <a:pt x="450760" y="167426"/>
                      </a:cubicBezTo>
                      <a:cubicBezTo>
                        <a:pt x="457682" y="181270"/>
                        <a:pt x="470421" y="191835"/>
                        <a:pt x="476518" y="206062"/>
                      </a:cubicBezTo>
                      <a:cubicBezTo>
                        <a:pt x="483491" y="222331"/>
                        <a:pt x="484311" y="240624"/>
                        <a:pt x="489397" y="257578"/>
                      </a:cubicBezTo>
                      <a:cubicBezTo>
                        <a:pt x="497199" y="283584"/>
                        <a:pt x="506569" y="309093"/>
                        <a:pt x="515155" y="334851"/>
                      </a:cubicBezTo>
                      <a:cubicBezTo>
                        <a:pt x="519448" y="347730"/>
                        <a:pt x="520504" y="362192"/>
                        <a:pt x="528034" y="373488"/>
                      </a:cubicBezTo>
                      <a:cubicBezTo>
                        <a:pt x="536620" y="386367"/>
                        <a:pt x="547505" y="397980"/>
                        <a:pt x="553791" y="412124"/>
                      </a:cubicBezTo>
                      <a:cubicBezTo>
                        <a:pt x="564818" y="436935"/>
                        <a:pt x="570963" y="463640"/>
                        <a:pt x="579549" y="489398"/>
                      </a:cubicBezTo>
                      <a:cubicBezTo>
                        <a:pt x="583842" y="502277"/>
                        <a:pt x="582829" y="518435"/>
                        <a:pt x="592428" y="528034"/>
                      </a:cubicBezTo>
                      <a:lnTo>
                        <a:pt x="631065" y="566671"/>
                      </a:lnTo>
                      <a:cubicBezTo>
                        <a:pt x="661264" y="657273"/>
                        <a:pt x="621961" y="545430"/>
                        <a:pt x="669701" y="656823"/>
                      </a:cubicBezTo>
                      <a:cubicBezTo>
                        <a:pt x="675049" y="669301"/>
                        <a:pt x="671533" y="687569"/>
                        <a:pt x="682580" y="695460"/>
                      </a:cubicBezTo>
                      <a:cubicBezTo>
                        <a:pt x="704674" y="711241"/>
                        <a:pt x="759853" y="721217"/>
                        <a:pt x="759853" y="721217"/>
                      </a:cubicBezTo>
                      <a:cubicBezTo>
                        <a:pt x="906531" y="704919"/>
                        <a:pt x="854199" y="740683"/>
                        <a:pt x="927279" y="631065"/>
                      </a:cubicBezTo>
                      <a:lnTo>
                        <a:pt x="927279" y="631065"/>
                      </a:lnTo>
                      <a:lnTo>
                        <a:pt x="1004552" y="579550"/>
                      </a:lnTo>
                      <a:lnTo>
                        <a:pt x="1043189" y="553792"/>
                      </a:lnTo>
                      <a:cubicBezTo>
                        <a:pt x="1047482" y="532327"/>
                        <a:pt x="1052151" y="510935"/>
                        <a:pt x="1056067" y="489398"/>
                      </a:cubicBezTo>
                      <a:cubicBezTo>
                        <a:pt x="1060738" y="463706"/>
                        <a:pt x="1062613" y="437458"/>
                        <a:pt x="1068946" y="412124"/>
                      </a:cubicBezTo>
                      <a:cubicBezTo>
                        <a:pt x="1075531" y="385784"/>
                        <a:pt x="1086118" y="360609"/>
                        <a:pt x="1094704" y="334851"/>
                      </a:cubicBezTo>
                      <a:lnTo>
                        <a:pt x="1107583" y="296215"/>
                      </a:lnTo>
                      <a:lnTo>
                        <a:pt x="1120462" y="257578"/>
                      </a:lnTo>
                      <a:cubicBezTo>
                        <a:pt x="1104547" y="209834"/>
                        <a:pt x="1113654" y="231083"/>
                        <a:pt x="1094704" y="193184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533360" y="2754824"/>
                  <a:ext cx="77273" cy="965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7245047" y="16255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7007" y="1505979"/>
              <a:ext cx="439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33420" y="2241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07137" y="22692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 rot="18058997">
            <a:off x="85077" y="717186"/>
            <a:ext cx="1810982" cy="707886"/>
          </a:xfrm>
          <a:prstGeom prst="rect">
            <a:avLst/>
          </a:prstGeom>
          <a:solidFill>
            <a:srgbClr val="D8FF8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8" grpId="11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95800" y="3734594"/>
            <a:ext cx="304800" cy="609600"/>
            <a:chOff x="4038600" y="1905000"/>
            <a:chExt cx="304800" cy="609600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3886994" y="22090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038600" y="20574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344988" y="3738852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333500" y="876300"/>
            <a:ext cx="7162800" cy="3429000"/>
            <a:chOff x="1219200" y="1600200"/>
            <a:chExt cx="7162800" cy="3429000"/>
          </a:xfrm>
        </p:grpSpPr>
        <p:sp>
          <p:nvSpPr>
            <p:cNvPr id="7" name="TextBox 6"/>
            <p:cNvSpPr txBox="1"/>
            <p:nvPr/>
          </p:nvSpPr>
          <p:spPr>
            <a:xfrm>
              <a:off x="2524816" y="2286000"/>
              <a:ext cx="120898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=20</a:t>
              </a:r>
              <a:r>
                <a:rPr lang="el-GR" sz="2400" dirty="0" smtClean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9886" y="2057400"/>
              <a:ext cx="42351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3886" y="2067580"/>
              <a:ext cx="42351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0048" y="3886200"/>
              <a:ext cx="44435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2057400"/>
              <a:ext cx="44435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477000" y="2580620"/>
              <a:ext cx="1524794" cy="10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86397" y="47240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00600" y="4722812"/>
              <a:ext cx="1066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24000" y="4724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114800" y="2590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334294" y="27805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01"/>
            <p:cNvGrpSpPr/>
            <p:nvPr/>
          </p:nvGrpSpPr>
          <p:grpSpPr>
            <a:xfrm>
              <a:off x="2133600" y="1600200"/>
              <a:ext cx="1676400" cy="762000"/>
              <a:chOff x="3200400" y="1524000"/>
              <a:chExt cx="1676400" cy="76200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81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1219200" y="33528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524000" y="2590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1295400" y="31234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143000" y="43426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1981200" y="4724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552700" y="47625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591594" y="4723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858294" y="47617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48000" y="472440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238"/>
            <p:cNvGrpSpPr/>
            <p:nvPr/>
          </p:nvGrpSpPr>
          <p:grpSpPr>
            <a:xfrm>
              <a:off x="4419600" y="2209800"/>
              <a:ext cx="1676400" cy="762000"/>
              <a:chOff x="3200400" y="1524000"/>
              <a:chExt cx="1676400" cy="7620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endCxn id="69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rot="16200000" flipH="1">
              <a:off x="6096000" y="2589212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28800" y="2590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267"/>
            <p:cNvGrpSpPr/>
            <p:nvPr/>
          </p:nvGrpSpPr>
          <p:grpSpPr>
            <a:xfrm rot="5400000">
              <a:off x="7162800" y="3048000"/>
              <a:ext cx="1676400" cy="762000"/>
              <a:chOff x="3200400" y="381000"/>
              <a:chExt cx="1676400" cy="7620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39624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38862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38100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7338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200400" y="762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41910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419600" y="762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40386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3733800" y="685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57" idx="6"/>
              </p:cNvCxnSpPr>
              <p:nvPr/>
            </p:nvCxnSpPr>
            <p:spPr>
              <a:xfrm rot="5400000" flipH="1" flipV="1">
                <a:off x="4304506" y="800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41148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3733800" y="381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 flipH="1" flipV="1">
              <a:off x="7772400" y="44958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91200" y="4724400"/>
              <a:ext cx="2210594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562497" y="2552303"/>
              <a:ext cx="11430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238103" y="2552303"/>
              <a:ext cx="114379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981200" y="4343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124200" y="4343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" name="Group 101"/>
            <p:cNvGrpSpPr/>
            <p:nvPr/>
          </p:nvGrpSpPr>
          <p:grpSpPr>
            <a:xfrm>
              <a:off x="2133600" y="2743200"/>
              <a:ext cx="1676400" cy="762000"/>
              <a:chOff x="3200400" y="1524000"/>
              <a:chExt cx="1676400" cy="762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2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endCxn id="94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3810000" y="2590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867400" y="2590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438400" y="3500735"/>
              <a:ext cx="120898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=30</a:t>
              </a:r>
              <a:r>
                <a:rPr lang="el-GR" sz="2400" dirty="0" smtClean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12303" y="1676400"/>
              <a:ext cx="105509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=5</a:t>
              </a:r>
              <a:r>
                <a:rPr lang="el-GR" sz="2400" dirty="0" smtClean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639615" y="3886200"/>
              <a:ext cx="120898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el-GR" sz="2400" dirty="0" smtClean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105400" y="3276600"/>
              <a:ext cx="114486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 = 10A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25487" y="4573995"/>
            <a:ext cx="5904708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 বাল্ব বেশি আলো দিবে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5487" y="5097215"/>
            <a:ext cx="5904707" cy="52322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বর্তনীর তূল্যরোধ কত?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5487" y="5627362"/>
            <a:ext cx="5865813" cy="523220"/>
          </a:xfrm>
          <a:prstGeom prst="rect">
            <a:avLst/>
          </a:prstGeom>
          <a:solidFill>
            <a:srgbClr val="FFFF9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C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এর মধ্যবর্তী বিভব পার্থক্য কত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09112" y="4573995"/>
            <a:ext cx="1638300" cy="52322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809112" y="5104142"/>
            <a:ext cx="1638300" cy="52322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l-GR" sz="2800" dirty="0" smtClean="0">
                <a:latin typeface="Times New Roman"/>
                <a:cs typeface="Times New Roman"/>
              </a:rPr>
              <a:t>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09112" y="5627362"/>
            <a:ext cx="1624048" cy="523220"/>
          </a:xfrm>
          <a:prstGeom prst="rect">
            <a:avLst/>
          </a:prstGeom>
          <a:solidFill>
            <a:srgbClr val="FFFF9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120V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97" y="616803"/>
            <a:ext cx="5152104" cy="707886"/>
          </a:xfrm>
          <a:prstGeom prst="rect">
            <a:avLst/>
          </a:prstGeom>
          <a:solidFill>
            <a:srgbClr val="A7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44196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943600" y="4419600"/>
            <a:ext cx="304800" cy="609600"/>
            <a:chOff x="4343400" y="5029200"/>
            <a:chExt cx="304800" cy="609600"/>
          </a:xfrm>
        </p:grpSpPr>
        <p:sp>
          <p:nvSpPr>
            <p:cNvPr id="5" name="Oval 4"/>
            <p:cNvSpPr/>
            <p:nvPr/>
          </p:nvSpPr>
          <p:spPr>
            <a:xfrm>
              <a:off x="4343400" y="51816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>
              <a:off x="4191794" y="5333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949035" y="1457980"/>
            <a:ext cx="7315201" cy="3418820"/>
            <a:chOff x="1219200" y="2133600"/>
            <a:chExt cx="4724400" cy="3723620"/>
          </a:xfrm>
        </p:grpSpPr>
        <p:sp>
          <p:nvSpPr>
            <p:cNvPr id="7" name="TextBox 6"/>
            <p:cNvSpPr txBox="1"/>
            <p:nvPr/>
          </p:nvSpPr>
          <p:spPr>
            <a:xfrm>
              <a:off x="3352800" y="2590800"/>
              <a:ext cx="423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5086" y="3200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91086" y="3200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0048" y="44958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17848" y="53340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656012" y="53340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648200" y="3200400"/>
              <a:ext cx="12938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333206" y="3809206"/>
              <a:ext cx="1219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514203" y="53336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6"/>
            </p:cNvCxnSpPr>
            <p:nvPr/>
          </p:nvCxnSpPr>
          <p:spPr>
            <a:xfrm>
              <a:off x="4762500" y="5334000"/>
              <a:ext cx="647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24000" y="5334000"/>
              <a:ext cx="304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810000" y="32004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334294" y="33901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01"/>
            <p:cNvGrpSpPr/>
            <p:nvPr/>
          </p:nvGrpSpPr>
          <p:grpSpPr>
            <a:xfrm>
              <a:off x="2133600" y="2819400"/>
              <a:ext cx="1676400" cy="762000"/>
              <a:chOff x="3200400" y="1524000"/>
              <a:chExt cx="1676400" cy="76200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81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1219200" y="39624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524000" y="3200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86000" y="2438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1295400" y="37330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143000" y="49522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1828800" y="5334000"/>
              <a:ext cx="990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742406" y="53332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6" idx="2"/>
            </p:cNvCxnSpPr>
            <p:nvPr/>
          </p:nvCxnSpPr>
          <p:spPr>
            <a:xfrm>
              <a:off x="2971800" y="5334000"/>
              <a:ext cx="1397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2133600" y="5334001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4412" y="32004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5447109" y="4838303"/>
              <a:ext cx="990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334000" y="53340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285208" y="2439988"/>
              <a:ext cx="9721" cy="6850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809206" y="2439988"/>
              <a:ext cx="0" cy="6850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743200" y="2133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3352800" y="2438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209800" y="49530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048000" y="49530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81922" y="533400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Connector 82"/>
            <p:cNvCxnSpPr>
              <a:endCxn id="86" idx="2"/>
            </p:cNvCxnSpPr>
            <p:nvPr/>
          </p:nvCxnSpPr>
          <p:spPr>
            <a:xfrm flipV="1">
              <a:off x="2133600" y="4572000"/>
              <a:ext cx="381000" cy="7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33600" y="4572000"/>
              <a:ext cx="0" cy="76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3656807" y="4572000"/>
              <a:ext cx="13626" cy="76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514600" y="42672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Connector 86"/>
            <p:cNvCxnSpPr>
              <a:stCxn id="86" idx="6"/>
            </p:cNvCxnSpPr>
            <p:nvPr/>
          </p:nvCxnSpPr>
          <p:spPr>
            <a:xfrm>
              <a:off x="3124200" y="4572000"/>
              <a:ext cx="533400" cy="7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886200" y="3200400"/>
              <a:ext cx="838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838200" y="5029200"/>
            <a:ext cx="7426036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DE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এর মধ্যে বিভব অন্তরের কোনো পরিবর্তন</a:t>
            </a:r>
          </a:p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হয়েছে কিনা- এ বিষয়ে তোমার মতামত বিশ্লেষণ কর।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59412"/>
            <a:ext cx="3962400" cy="16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2390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lvl="0" algn="ctr"/>
            <a:endParaRPr lang="bn-BD" sz="48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as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lvl="0" algn="ctr"/>
            <a:r>
              <a:rPr lang="as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পদার্থ বিজ্ঞান</a:t>
            </a:r>
          </a:p>
          <a:p>
            <a:pPr lvl="0" algn="ctr"/>
            <a:r>
              <a:rPr lang="as-IN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as-IN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তড়িৎ(</a:t>
            </a:r>
            <a:r>
              <a:rPr lang="bn-BD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বর্তনীতে </a:t>
            </a:r>
            <a:r>
              <a:rPr lang="bn-BD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তূল্যরোধ)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as-I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8087"/>
            <a:ext cx="6072187" cy="85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457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993" y="5458691"/>
            <a:ext cx="507920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solidFill>
                  <a:srgbClr val="FF05FF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800" dirty="0" smtClean="0">
                <a:solidFill>
                  <a:srgbClr val="FF05FF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solidFill>
                  <a:srgbClr val="FF05FF"/>
                </a:solidFill>
                <a:latin typeface="NikoshBAN" pitchFamily="2" charset="0"/>
                <a:cs typeface="NikoshBAN" pitchFamily="2" charset="0"/>
              </a:rPr>
              <a:t>পরিবাহী</a:t>
            </a:r>
            <a:endParaRPr lang="en-US" sz="4800" dirty="0">
              <a:solidFill>
                <a:srgbClr val="FF05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1226641"/>
            <a:ext cx="2971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2563" y="609600"/>
            <a:ext cx="6435563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ব্যবহিত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ইলেক্টিক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1524001"/>
            <a:ext cx="7620000" cy="2909247"/>
            <a:chOff x="221673" y="161058"/>
            <a:chExt cx="8688530" cy="65501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7600" y="1552575"/>
              <a:ext cx="1932324" cy="12858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2"/>
            <a:stretch/>
          </p:blipFill>
          <p:spPr>
            <a:xfrm>
              <a:off x="5181600" y="465426"/>
              <a:ext cx="2423487" cy="13049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61058"/>
              <a:ext cx="2466975" cy="18478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7" y="4758603"/>
              <a:ext cx="2343150" cy="19526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388" y="4987201"/>
              <a:ext cx="3133725" cy="14573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4" t="8040" r="8202" b="5152"/>
            <a:stretch/>
          </p:blipFill>
          <p:spPr>
            <a:xfrm>
              <a:off x="221673" y="3016389"/>
              <a:ext cx="1745672" cy="18604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6"/>
            <a:stretch/>
          </p:blipFill>
          <p:spPr>
            <a:xfrm>
              <a:off x="6833753" y="2012802"/>
              <a:ext cx="2076450" cy="20071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8" r="7091"/>
            <a:stretch/>
          </p:blipFill>
          <p:spPr>
            <a:xfrm>
              <a:off x="7147887" y="4191000"/>
              <a:ext cx="1762316" cy="21431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8" r="29035"/>
            <a:stretch/>
          </p:blipFill>
          <p:spPr>
            <a:xfrm>
              <a:off x="221673" y="381000"/>
              <a:ext cx="1122218" cy="24297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5" r="13778"/>
            <a:stretch/>
          </p:blipFill>
          <p:spPr>
            <a:xfrm>
              <a:off x="2369126" y="2531484"/>
              <a:ext cx="1621849" cy="21431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20" b="-5516"/>
            <a:stretch/>
          </p:blipFill>
          <p:spPr>
            <a:xfrm>
              <a:off x="4361584" y="2531484"/>
              <a:ext cx="2143125" cy="23453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6205" y="4648200"/>
            <a:ext cx="5863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5FF"/>
                </a:solidFill>
                <a:latin typeface="NikoshBAN" pitchFamily="2" charset="0"/>
                <a:cs typeface="NikoshBAN" pitchFamily="2" charset="0"/>
              </a:rPr>
              <a:t>যন্ত্রগুলো বিশেষ সংযোগের ------ ব্যবহিত হয় এবং বিভিন্ন মানের --- থাকে ???  </a:t>
            </a:r>
            <a:endParaRPr lang="en-US" sz="3200" dirty="0">
              <a:solidFill>
                <a:srgbClr val="FF05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2563" y="609600"/>
            <a:ext cx="6435563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ব্যবহিত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ইলেক্টিক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1524001"/>
            <a:ext cx="7620000" cy="2909247"/>
            <a:chOff x="221673" y="161058"/>
            <a:chExt cx="8688530" cy="65501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7600" y="1552575"/>
              <a:ext cx="1932324" cy="12858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2"/>
            <a:stretch/>
          </p:blipFill>
          <p:spPr>
            <a:xfrm>
              <a:off x="5181600" y="465426"/>
              <a:ext cx="2423487" cy="13049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61058"/>
              <a:ext cx="2466975" cy="18478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7" y="4758603"/>
              <a:ext cx="2343150" cy="19526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388" y="4987201"/>
              <a:ext cx="3133725" cy="14573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4" t="8040" r="8202" b="5152"/>
            <a:stretch/>
          </p:blipFill>
          <p:spPr>
            <a:xfrm>
              <a:off x="221673" y="3016389"/>
              <a:ext cx="1745672" cy="18604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6"/>
            <a:stretch/>
          </p:blipFill>
          <p:spPr>
            <a:xfrm>
              <a:off x="6833753" y="2012802"/>
              <a:ext cx="2076450" cy="20071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8" r="7091"/>
            <a:stretch/>
          </p:blipFill>
          <p:spPr>
            <a:xfrm>
              <a:off x="7147887" y="4191000"/>
              <a:ext cx="1762316" cy="21431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8" r="29035"/>
            <a:stretch/>
          </p:blipFill>
          <p:spPr>
            <a:xfrm>
              <a:off x="221673" y="381000"/>
              <a:ext cx="1122218" cy="24297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5" r="13778"/>
            <a:stretch/>
          </p:blipFill>
          <p:spPr>
            <a:xfrm>
              <a:off x="2369126" y="2531484"/>
              <a:ext cx="1621849" cy="21431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20" b="-5516"/>
            <a:stretch/>
          </p:blipFill>
          <p:spPr>
            <a:xfrm>
              <a:off x="4361584" y="2531484"/>
              <a:ext cx="2143125" cy="23453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6205" y="4648200"/>
            <a:ext cx="5863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5FF"/>
                </a:solidFill>
                <a:latin typeface="NikoshBAN" pitchFamily="2" charset="0"/>
                <a:cs typeface="NikoshBAN" pitchFamily="2" charset="0"/>
              </a:rPr>
              <a:t>যন্ত্রগুলো বিশেষ সংযোগের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bn-BD" sz="3200" dirty="0" smtClean="0">
                <a:solidFill>
                  <a:srgbClr val="FF05FF"/>
                </a:solidFill>
                <a:latin typeface="NikoshBAN" pitchFamily="2" charset="0"/>
                <a:cs typeface="NikoshBAN" pitchFamily="2" charset="0"/>
              </a:rPr>
              <a:t> ব্যবহিত হয় এবং বিভিন্ন মানের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bn-BD" sz="3200" dirty="0" smtClean="0">
                <a:solidFill>
                  <a:srgbClr val="FF05FF"/>
                </a:solidFill>
                <a:latin typeface="NikoshBAN" pitchFamily="2" charset="0"/>
                <a:cs typeface="NikoshBAN" pitchFamily="2" charset="0"/>
              </a:rPr>
              <a:t> থাকে। </a:t>
            </a:r>
            <a:endParaRPr lang="en-US" sz="3200" dirty="0">
              <a:solidFill>
                <a:srgbClr val="FF05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81891"/>
            <a:ext cx="5715000" cy="92333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4" name="Explosion 1 3"/>
          <p:cNvSpPr/>
          <p:nvPr/>
        </p:nvSpPr>
        <p:spPr>
          <a:xfrm>
            <a:off x="1295400" y="1676400"/>
            <a:ext cx="6400799" cy="47244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বর্তনীতে তূল্যরোধ</a:t>
            </a:r>
            <a:endParaRPr lang="en-US" sz="6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410" y="1220596"/>
            <a:ext cx="642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  <a:sym typeface="Webdings"/>
              </a:rPr>
              <a:t>..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ebdings"/>
              </a:rPr>
              <a:t>..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000" b="1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7924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শিখন ফল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2362200"/>
            <a:ext cx="7779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 সমান্তরাল বর্তনী ব্যাখ্যা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তূল্যরোধ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বর্তনীতে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তূল্যরোধ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56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পূনরাবৃত্তি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ক্লসটি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  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1092</Words>
  <Application>Microsoft Office PowerPoint</Application>
  <PresentationFormat>On-screen Show (4:3)</PresentationFormat>
  <Paragraphs>257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 computer</dc:creator>
  <cp:lastModifiedBy>rc computer</cp:lastModifiedBy>
  <cp:revision>74</cp:revision>
  <dcterms:created xsi:type="dcterms:W3CDTF">2006-08-16T00:00:00Z</dcterms:created>
  <dcterms:modified xsi:type="dcterms:W3CDTF">2020-09-21T12:46:58Z</dcterms:modified>
</cp:coreProperties>
</file>