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5" r:id="rId1"/>
  </p:sldMasterIdLst>
  <p:notesMasterIdLst>
    <p:notesMasterId r:id="rId39"/>
  </p:notesMasterIdLst>
  <p:sldIdLst>
    <p:sldId id="260" r:id="rId2"/>
    <p:sldId id="304" r:id="rId3"/>
    <p:sldId id="263" r:id="rId4"/>
    <p:sldId id="274" r:id="rId5"/>
    <p:sldId id="297" r:id="rId6"/>
    <p:sldId id="258" r:id="rId7"/>
    <p:sldId id="276" r:id="rId8"/>
    <p:sldId id="320" r:id="rId9"/>
    <p:sldId id="306" r:id="rId10"/>
    <p:sldId id="307" r:id="rId11"/>
    <p:sldId id="308" r:id="rId12"/>
    <p:sldId id="309" r:id="rId13"/>
    <p:sldId id="323" r:id="rId14"/>
    <p:sldId id="324" r:id="rId15"/>
    <p:sldId id="325" r:id="rId16"/>
    <p:sldId id="326" r:id="rId17"/>
    <p:sldId id="327" r:id="rId18"/>
    <p:sldId id="328" r:id="rId19"/>
    <p:sldId id="329" r:id="rId20"/>
    <p:sldId id="330" r:id="rId21"/>
    <p:sldId id="311" r:id="rId22"/>
    <p:sldId id="312" r:id="rId23"/>
    <p:sldId id="322" r:id="rId24"/>
    <p:sldId id="321" r:id="rId25"/>
    <p:sldId id="310" r:id="rId26"/>
    <p:sldId id="313" r:id="rId27"/>
    <p:sldId id="303" r:id="rId28"/>
    <p:sldId id="314" r:id="rId29"/>
    <p:sldId id="315" r:id="rId30"/>
    <p:sldId id="316" r:id="rId31"/>
    <p:sldId id="317" r:id="rId32"/>
    <p:sldId id="318" r:id="rId33"/>
    <p:sldId id="319" r:id="rId34"/>
    <p:sldId id="331" r:id="rId35"/>
    <p:sldId id="280" r:id="rId36"/>
    <p:sldId id="270"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A18"/>
    <a:srgbClr val="D5E197"/>
    <a:srgbClr val="59871B"/>
    <a:srgbClr val="6E8919"/>
    <a:srgbClr val="495B11"/>
    <a:srgbClr val="A8BE38"/>
    <a:srgbClr val="808000"/>
    <a:srgbClr val="CCCC00"/>
    <a:srgbClr val="69773D"/>
    <a:srgbClr val="758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87567" autoAdjust="0"/>
  </p:normalViewPr>
  <p:slideViewPr>
    <p:cSldViewPr>
      <p:cViewPr varScale="1">
        <p:scale>
          <a:sx n="61" d="100"/>
          <a:sy n="61" d="100"/>
        </p:scale>
        <p:origin x="136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E5E6C-ACB4-4897-8B1D-94BAA1D59BF5}" type="datetimeFigureOut">
              <a:rPr lang="en-US" smtClean="0"/>
              <a:t>9/21/2020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B54699-D89A-4AA9-AF8D-38B07D0AEB68}" type="slidenum">
              <a:rPr lang="en-US" smtClean="0"/>
              <a:t>‹#›</a:t>
            </a:fld>
            <a:endParaRPr lang="en-US"/>
          </a:p>
        </p:txBody>
      </p:sp>
    </p:spTree>
    <p:extLst>
      <p:ext uri="{BB962C8B-B14F-4D97-AF65-F5344CB8AC3E}">
        <p14:creationId xmlns:p14="http://schemas.microsoft.com/office/powerpoint/2010/main" val="427205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54699-D89A-4AA9-AF8D-38B07D0AEB68}" type="slidenum">
              <a:rPr lang="en-US" smtClean="0"/>
              <a:t>1</a:t>
            </a:fld>
            <a:endParaRPr lang="en-US"/>
          </a:p>
        </p:txBody>
      </p:sp>
    </p:spTree>
    <p:extLst>
      <p:ext uri="{BB962C8B-B14F-4D97-AF65-F5344CB8AC3E}">
        <p14:creationId xmlns:p14="http://schemas.microsoft.com/office/powerpoint/2010/main" val="18328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13</a:t>
            </a:fld>
            <a:endParaRPr lang="en-US" dirty="0"/>
          </a:p>
        </p:txBody>
      </p:sp>
    </p:spTree>
    <p:extLst>
      <p:ext uri="{BB962C8B-B14F-4D97-AF65-F5344CB8AC3E}">
        <p14:creationId xmlns:p14="http://schemas.microsoft.com/office/powerpoint/2010/main" val="158411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14</a:t>
            </a:fld>
            <a:endParaRPr lang="en-US" dirty="0"/>
          </a:p>
        </p:txBody>
      </p:sp>
    </p:spTree>
    <p:extLst>
      <p:ext uri="{BB962C8B-B14F-4D97-AF65-F5344CB8AC3E}">
        <p14:creationId xmlns:p14="http://schemas.microsoft.com/office/powerpoint/2010/main" val="349131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15</a:t>
            </a:fld>
            <a:endParaRPr lang="en-US" dirty="0"/>
          </a:p>
        </p:txBody>
      </p:sp>
    </p:spTree>
    <p:extLst>
      <p:ext uri="{BB962C8B-B14F-4D97-AF65-F5344CB8AC3E}">
        <p14:creationId xmlns:p14="http://schemas.microsoft.com/office/powerpoint/2010/main" val="420805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16</a:t>
            </a:fld>
            <a:endParaRPr lang="en-US" dirty="0"/>
          </a:p>
        </p:txBody>
      </p:sp>
    </p:spTree>
    <p:extLst>
      <p:ext uri="{BB962C8B-B14F-4D97-AF65-F5344CB8AC3E}">
        <p14:creationId xmlns:p14="http://schemas.microsoft.com/office/powerpoint/2010/main" val="110923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17</a:t>
            </a:fld>
            <a:endParaRPr lang="en-US" dirty="0"/>
          </a:p>
        </p:txBody>
      </p:sp>
    </p:spTree>
    <p:extLst>
      <p:ext uri="{BB962C8B-B14F-4D97-AF65-F5344CB8AC3E}">
        <p14:creationId xmlns:p14="http://schemas.microsoft.com/office/powerpoint/2010/main" val="3198771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18</a:t>
            </a:fld>
            <a:endParaRPr lang="en-US" dirty="0"/>
          </a:p>
        </p:txBody>
      </p:sp>
    </p:spTree>
    <p:extLst>
      <p:ext uri="{BB962C8B-B14F-4D97-AF65-F5344CB8AC3E}">
        <p14:creationId xmlns:p14="http://schemas.microsoft.com/office/powerpoint/2010/main" val="162084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19</a:t>
            </a:fld>
            <a:endParaRPr lang="en-US" dirty="0"/>
          </a:p>
        </p:txBody>
      </p:sp>
    </p:spTree>
    <p:extLst>
      <p:ext uri="{BB962C8B-B14F-4D97-AF65-F5344CB8AC3E}">
        <p14:creationId xmlns:p14="http://schemas.microsoft.com/office/powerpoint/2010/main" val="3119325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20</a:t>
            </a:fld>
            <a:endParaRPr lang="en-US" dirty="0"/>
          </a:p>
        </p:txBody>
      </p:sp>
    </p:spTree>
    <p:extLst>
      <p:ext uri="{BB962C8B-B14F-4D97-AF65-F5344CB8AC3E}">
        <p14:creationId xmlns:p14="http://schemas.microsoft.com/office/powerpoint/2010/main" val="2224238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21</a:t>
            </a:fld>
            <a:endParaRPr lang="en-US" dirty="0"/>
          </a:p>
        </p:txBody>
      </p:sp>
    </p:spTree>
    <p:extLst>
      <p:ext uri="{BB962C8B-B14F-4D97-AF65-F5344CB8AC3E}">
        <p14:creationId xmlns:p14="http://schemas.microsoft.com/office/powerpoint/2010/main" val="179537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22</a:t>
            </a:fld>
            <a:endParaRPr lang="en-US" dirty="0"/>
          </a:p>
        </p:txBody>
      </p:sp>
    </p:spTree>
    <p:extLst>
      <p:ext uri="{BB962C8B-B14F-4D97-AF65-F5344CB8AC3E}">
        <p14:creationId xmlns:p14="http://schemas.microsoft.com/office/powerpoint/2010/main" val="144720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4</a:t>
            </a:fld>
            <a:endParaRPr lang="en-US" dirty="0"/>
          </a:p>
        </p:txBody>
      </p:sp>
    </p:spTree>
    <p:extLst>
      <p:ext uri="{BB962C8B-B14F-4D97-AF65-F5344CB8AC3E}">
        <p14:creationId xmlns:p14="http://schemas.microsoft.com/office/powerpoint/2010/main" val="1505306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23</a:t>
            </a:fld>
            <a:endParaRPr lang="en-US" dirty="0"/>
          </a:p>
        </p:txBody>
      </p:sp>
    </p:spTree>
    <p:extLst>
      <p:ext uri="{BB962C8B-B14F-4D97-AF65-F5344CB8AC3E}">
        <p14:creationId xmlns:p14="http://schemas.microsoft.com/office/powerpoint/2010/main" val="2622059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24</a:t>
            </a:fld>
            <a:endParaRPr lang="en-US" dirty="0"/>
          </a:p>
        </p:txBody>
      </p:sp>
    </p:spTree>
    <p:extLst>
      <p:ext uri="{BB962C8B-B14F-4D97-AF65-F5344CB8AC3E}">
        <p14:creationId xmlns:p14="http://schemas.microsoft.com/office/powerpoint/2010/main" val="340819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25</a:t>
            </a:fld>
            <a:endParaRPr lang="en-US" dirty="0"/>
          </a:p>
        </p:txBody>
      </p:sp>
    </p:spTree>
    <p:extLst>
      <p:ext uri="{BB962C8B-B14F-4D97-AF65-F5344CB8AC3E}">
        <p14:creationId xmlns:p14="http://schemas.microsoft.com/office/powerpoint/2010/main" val="1260991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26</a:t>
            </a:fld>
            <a:endParaRPr lang="en-US" dirty="0"/>
          </a:p>
        </p:txBody>
      </p:sp>
    </p:spTree>
    <p:extLst>
      <p:ext uri="{BB962C8B-B14F-4D97-AF65-F5344CB8AC3E}">
        <p14:creationId xmlns:p14="http://schemas.microsoft.com/office/powerpoint/2010/main" val="3785508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28</a:t>
            </a:fld>
            <a:endParaRPr lang="en-US" dirty="0"/>
          </a:p>
        </p:txBody>
      </p:sp>
    </p:spTree>
    <p:extLst>
      <p:ext uri="{BB962C8B-B14F-4D97-AF65-F5344CB8AC3E}">
        <p14:creationId xmlns:p14="http://schemas.microsoft.com/office/powerpoint/2010/main" val="3691099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29</a:t>
            </a:fld>
            <a:endParaRPr lang="en-US" dirty="0"/>
          </a:p>
        </p:txBody>
      </p:sp>
    </p:spTree>
    <p:extLst>
      <p:ext uri="{BB962C8B-B14F-4D97-AF65-F5344CB8AC3E}">
        <p14:creationId xmlns:p14="http://schemas.microsoft.com/office/powerpoint/2010/main" val="1448918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30</a:t>
            </a:fld>
            <a:endParaRPr lang="en-US" dirty="0"/>
          </a:p>
        </p:txBody>
      </p:sp>
    </p:spTree>
    <p:extLst>
      <p:ext uri="{BB962C8B-B14F-4D97-AF65-F5344CB8AC3E}">
        <p14:creationId xmlns:p14="http://schemas.microsoft.com/office/powerpoint/2010/main" val="980888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31</a:t>
            </a:fld>
            <a:endParaRPr lang="en-US" dirty="0"/>
          </a:p>
        </p:txBody>
      </p:sp>
    </p:spTree>
    <p:extLst>
      <p:ext uri="{BB962C8B-B14F-4D97-AF65-F5344CB8AC3E}">
        <p14:creationId xmlns:p14="http://schemas.microsoft.com/office/powerpoint/2010/main" val="170823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32</a:t>
            </a:fld>
            <a:endParaRPr lang="en-US" dirty="0"/>
          </a:p>
        </p:txBody>
      </p:sp>
    </p:spTree>
    <p:extLst>
      <p:ext uri="{BB962C8B-B14F-4D97-AF65-F5344CB8AC3E}">
        <p14:creationId xmlns:p14="http://schemas.microsoft.com/office/powerpoint/2010/main" val="763877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33</a:t>
            </a:fld>
            <a:endParaRPr lang="en-US" dirty="0"/>
          </a:p>
        </p:txBody>
      </p:sp>
    </p:spTree>
    <p:extLst>
      <p:ext uri="{BB962C8B-B14F-4D97-AF65-F5344CB8AC3E}">
        <p14:creationId xmlns:p14="http://schemas.microsoft.com/office/powerpoint/2010/main" val="235608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5EB54699-D89A-4AA9-AF8D-38B07D0AEB68}" type="slidenum">
              <a:rPr lang="en-US" smtClean="0"/>
              <a:t>6</a:t>
            </a:fld>
            <a:endParaRPr lang="en-US"/>
          </a:p>
        </p:txBody>
      </p:sp>
    </p:spTree>
    <p:extLst>
      <p:ext uri="{BB962C8B-B14F-4D97-AF65-F5344CB8AC3E}">
        <p14:creationId xmlns:p14="http://schemas.microsoft.com/office/powerpoint/2010/main" val="4081764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5EB54699-D89A-4AA9-AF8D-38B07D0AEB68}" type="slidenum">
              <a:rPr lang="en-US" smtClean="0"/>
              <a:t>36</a:t>
            </a:fld>
            <a:endParaRPr lang="en-US"/>
          </a:p>
        </p:txBody>
      </p:sp>
    </p:spTree>
    <p:extLst>
      <p:ext uri="{BB962C8B-B14F-4D97-AF65-F5344CB8AC3E}">
        <p14:creationId xmlns:p14="http://schemas.microsoft.com/office/powerpoint/2010/main" val="45725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7</a:t>
            </a:fld>
            <a:endParaRPr lang="en-US" dirty="0"/>
          </a:p>
        </p:txBody>
      </p:sp>
    </p:spTree>
    <p:extLst>
      <p:ext uri="{BB962C8B-B14F-4D97-AF65-F5344CB8AC3E}">
        <p14:creationId xmlns:p14="http://schemas.microsoft.com/office/powerpoint/2010/main" val="345641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8</a:t>
            </a:fld>
            <a:endParaRPr lang="en-US" dirty="0"/>
          </a:p>
        </p:txBody>
      </p:sp>
    </p:spTree>
    <p:extLst>
      <p:ext uri="{BB962C8B-B14F-4D97-AF65-F5344CB8AC3E}">
        <p14:creationId xmlns:p14="http://schemas.microsoft.com/office/powerpoint/2010/main" val="163604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9</a:t>
            </a:fld>
            <a:endParaRPr lang="en-US" dirty="0"/>
          </a:p>
        </p:txBody>
      </p:sp>
    </p:spTree>
    <p:extLst>
      <p:ext uri="{BB962C8B-B14F-4D97-AF65-F5344CB8AC3E}">
        <p14:creationId xmlns:p14="http://schemas.microsoft.com/office/powerpoint/2010/main" val="201508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10</a:t>
            </a:fld>
            <a:endParaRPr lang="en-US" dirty="0"/>
          </a:p>
        </p:txBody>
      </p:sp>
    </p:spTree>
    <p:extLst>
      <p:ext uri="{BB962C8B-B14F-4D97-AF65-F5344CB8AC3E}">
        <p14:creationId xmlns:p14="http://schemas.microsoft.com/office/powerpoint/2010/main" val="176090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11</a:t>
            </a:fld>
            <a:endParaRPr lang="en-US" dirty="0"/>
          </a:p>
        </p:txBody>
      </p:sp>
    </p:spTree>
    <p:extLst>
      <p:ext uri="{BB962C8B-B14F-4D97-AF65-F5344CB8AC3E}">
        <p14:creationId xmlns:p14="http://schemas.microsoft.com/office/powerpoint/2010/main" val="98181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EB54699-D89A-4AA9-AF8D-38B07D0AEB68}" type="slidenum">
              <a:rPr lang="en-US" smtClean="0"/>
              <a:t>12</a:t>
            </a:fld>
            <a:endParaRPr lang="en-US" dirty="0"/>
          </a:p>
        </p:txBody>
      </p:sp>
    </p:spTree>
    <p:extLst>
      <p:ext uri="{BB962C8B-B14F-4D97-AF65-F5344CB8AC3E}">
        <p14:creationId xmlns:p14="http://schemas.microsoft.com/office/powerpoint/2010/main" val="4089261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572812D-33FB-4E4A-87D3-2BEF554ABFFA}" type="datetime1">
              <a:rPr lang="en-US" smtClean="0"/>
              <a:t>9/21/2020</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as-IN" smtClean="0"/>
              <a:t>আফরোজা,রংপুর </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88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56099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42651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59215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668357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91816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60154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14F9E1-9752-4753-B6A3-4ECAC2D291BA}" type="datetime1">
              <a:rPr lang="en-US" smtClean="0"/>
              <a:t>9/21/2020</a:t>
            </a:fld>
            <a:endParaRPr lang="en-US"/>
          </a:p>
        </p:txBody>
      </p:sp>
      <p:sp>
        <p:nvSpPr>
          <p:cNvPr id="5" name="Footer Placeholder 4"/>
          <p:cNvSpPr>
            <a:spLocks noGrp="1"/>
          </p:cNvSpPr>
          <p:nvPr>
            <p:ph type="ftr" sz="quarter" idx="11"/>
          </p:nvPr>
        </p:nvSpPr>
        <p:spPr/>
        <p:txBody>
          <a:bodyPr/>
          <a:lstStyle/>
          <a:p>
            <a:r>
              <a:rPr lang="as-IN" smtClean="0"/>
              <a:t>আফরোজা,রংপুর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34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640E2F-EE52-41D2-B29A-C924679A4573}" type="datetime1">
              <a:rPr lang="en-US" smtClean="0"/>
              <a:t>9/21/2020</a:t>
            </a:fld>
            <a:endParaRPr lang="en-US"/>
          </a:p>
        </p:txBody>
      </p:sp>
      <p:sp>
        <p:nvSpPr>
          <p:cNvPr id="5" name="Footer Placeholder 4"/>
          <p:cNvSpPr>
            <a:spLocks noGrp="1"/>
          </p:cNvSpPr>
          <p:nvPr>
            <p:ph type="ftr" sz="quarter" idx="11"/>
          </p:nvPr>
        </p:nvSpPr>
        <p:spPr/>
        <p:txBody>
          <a:bodyPr/>
          <a:lstStyle/>
          <a:p>
            <a:r>
              <a:rPr lang="as-IN" smtClean="0"/>
              <a:t>আফরোজা,রংপুর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50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68C061-74E5-43C2-BF43-0DA8BC9BEBF3}" type="datetime1">
              <a:rPr lang="en-US" smtClean="0"/>
              <a:t>9/21/2020</a:t>
            </a:fld>
            <a:endParaRPr lang="en-US"/>
          </a:p>
        </p:txBody>
      </p:sp>
      <p:sp>
        <p:nvSpPr>
          <p:cNvPr id="5" name="Footer Placeholder 4"/>
          <p:cNvSpPr>
            <a:spLocks noGrp="1"/>
          </p:cNvSpPr>
          <p:nvPr>
            <p:ph type="ftr" sz="quarter" idx="11"/>
          </p:nvPr>
        </p:nvSpPr>
        <p:spPr/>
        <p:txBody>
          <a:bodyPr/>
          <a:lstStyle/>
          <a:p>
            <a:r>
              <a:rPr lang="as-IN" smtClean="0"/>
              <a:t>আফরোজা,রংপুর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685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C8B3F8-3027-48EB-98DA-F8948F6EB202}" type="datetime1">
              <a:rPr lang="en-US" smtClean="0"/>
              <a:t>9/21/2020</a:t>
            </a:fld>
            <a:endParaRPr lang="en-US"/>
          </a:p>
        </p:txBody>
      </p:sp>
      <p:sp>
        <p:nvSpPr>
          <p:cNvPr id="5" name="Footer Placeholder 4"/>
          <p:cNvSpPr>
            <a:spLocks noGrp="1"/>
          </p:cNvSpPr>
          <p:nvPr>
            <p:ph type="ftr" sz="quarter" idx="11"/>
          </p:nvPr>
        </p:nvSpPr>
        <p:spPr/>
        <p:txBody>
          <a:bodyPr/>
          <a:lstStyle/>
          <a:p>
            <a:r>
              <a:rPr lang="as-IN" smtClean="0"/>
              <a:t>আফরোজা,রংপুর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99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99A04C-7A9A-4E1D-A918-E61F51B742D8}" type="datetime1">
              <a:rPr lang="en-US" smtClean="0"/>
              <a:t>9/21/2020</a:t>
            </a:fld>
            <a:endParaRPr lang="en-US"/>
          </a:p>
        </p:txBody>
      </p:sp>
      <p:sp>
        <p:nvSpPr>
          <p:cNvPr id="6" name="Footer Placeholder 5"/>
          <p:cNvSpPr>
            <a:spLocks noGrp="1"/>
          </p:cNvSpPr>
          <p:nvPr>
            <p:ph type="ftr" sz="quarter" idx="11"/>
          </p:nvPr>
        </p:nvSpPr>
        <p:spPr/>
        <p:txBody>
          <a:bodyPr/>
          <a:lstStyle/>
          <a:p>
            <a:r>
              <a:rPr lang="as-IN" smtClean="0"/>
              <a:t>আফরোজা,রংপুর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95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B22721-06A1-4856-971B-92642F3FC2D3}" type="datetime1">
              <a:rPr lang="en-US" smtClean="0"/>
              <a:t>9/21/2020</a:t>
            </a:fld>
            <a:endParaRPr lang="en-US"/>
          </a:p>
        </p:txBody>
      </p:sp>
      <p:sp>
        <p:nvSpPr>
          <p:cNvPr id="8" name="Footer Placeholder 7"/>
          <p:cNvSpPr>
            <a:spLocks noGrp="1"/>
          </p:cNvSpPr>
          <p:nvPr>
            <p:ph type="ftr" sz="quarter" idx="11"/>
          </p:nvPr>
        </p:nvSpPr>
        <p:spPr/>
        <p:txBody>
          <a:bodyPr/>
          <a:lstStyle/>
          <a:p>
            <a:r>
              <a:rPr lang="as-IN" smtClean="0"/>
              <a:t>আফরোজা,রংপুর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45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0F8E64-9023-4F99-A0B7-FED904C1BC44}" type="datetime1">
              <a:rPr lang="en-US" smtClean="0"/>
              <a:t>9/21/2020</a:t>
            </a:fld>
            <a:endParaRPr lang="en-US"/>
          </a:p>
        </p:txBody>
      </p:sp>
      <p:sp>
        <p:nvSpPr>
          <p:cNvPr id="4" name="Footer Placeholder 3"/>
          <p:cNvSpPr>
            <a:spLocks noGrp="1"/>
          </p:cNvSpPr>
          <p:nvPr>
            <p:ph type="ftr" sz="quarter" idx="11"/>
          </p:nvPr>
        </p:nvSpPr>
        <p:spPr/>
        <p:txBody>
          <a:bodyPr/>
          <a:lstStyle/>
          <a:p>
            <a:r>
              <a:rPr lang="as-IN" smtClean="0"/>
              <a:t>আফরোজা,রংপুর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0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F57F2-E38D-4689-BD0F-AA85F31607F5}" type="datetime1">
              <a:rPr lang="en-US" smtClean="0"/>
              <a:t>9/21/2020</a:t>
            </a:fld>
            <a:endParaRPr lang="en-US"/>
          </a:p>
        </p:txBody>
      </p:sp>
      <p:sp>
        <p:nvSpPr>
          <p:cNvPr id="3" name="Footer Placeholder 2"/>
          <p:cNvSpPr>
            <a:spLocks noGrp="1"/>
          </p:cNvSpPr>
          <p:nvPr>
            <p:ph type="ftr" sz="quarter" idx="11"/>
          </p:nvPr>
        </p:nvSpPr>
        <p:spPr/>
        <p:txBody>
          <a:bodyPr/>
          <a:lstStyle/>
          <a:p>
            <a:r>
              <a:rPr lang="as-IN" smtClean="0"/>
              <a:t>আফরোজা,রংপুর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49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B364663-E07D-445D-B158-DEF609878D87}" type="datetime1">
              <a:rPr lang="en-US" smtClean="0"/>
              <a:t>9/21/2020</a:t>
            </a:fld>
            <a:endParaRPr lang="en-US"/>
          </a:p>
        </p:txBody>
      </p:sp>
      <p:sp>
        <p:nvSpPr>
          <p:cNvPr id="6" name="Footer Placeholder 5"/>
          <p:cNvSpPr>
            <a:spLocks noGrp="1"/>
          </p:cNvSpPr>
          <p:nvPr>
            <p:ph type="ftr" sz="quarter" idx="11"/>
          </p:nvPr>
        </p:nvSpPr>
        <p:spPr/>
        <p:txBody>
          <a:bodyPr/>
          <a:lstStyle/>
          <a:p>
            <a:r>
              <a:rPr lang="as-IN" smtClean="0"/>
              <a:t>আফরোজা,রংপুর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80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0713BA8-52C7-4455-9F72-84CCE54CC836}" type="datetime1">
              <a:rPr lang="en-US" smtClean="0"/>
              <a:t>9/21/2020</a:t>
            </a:fld>
            <a:endParaRPr lang="en-US"/>
          </a:p>
        </p:txBody>
      </p:sp>
      <p:sp>
        <p:nvSpPr>
          <p:cNvPr id="6" name="Footer Placeholder 5"/>
          <p:cNvSpPr>
            <a:spLocks noGrp="1"/>
          </p:cNvSpPr>
          <p:nvPr>
            <p:ph type="ftr" sz="quarter" idx="11"/>
          </p:nvPr>
        </p:nvSpPr>
        <p:spPr/>
        <p:txBody>
          <a:bodyPr/>
          <a:lstStyle/>
          <a:p>
            <a:r>
              <a:rPr lang="as-IN" smtClean="0"/>
              <a:t>আফরোজা,রংপুর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376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rgbClr val="C00000"/>
            </a:gs>
            <a:gs pos="100000">
              <a:srgbClr val="002060"/>
            </a:gs>
            <a:gs pos="69000">
              <a:schemeClr val="accent1">
                <a:lumMod val="89000"/>
              </a:schemeClr>
            </a:gs>
            <a:gs pos="45000">
              <a:srgbClr val="002060"/>
            </a:gs>
            <a:gs pos="14000">
              <a:schemeClr val="accent1">
                <a:lumMod val="70000"/>
              </a:schemeClr>
            </a:gs>
          </a:gsLst>
          <a:lin ang="13500000" scaled="1"/>
          <a:tileRect/>
        </a:gradFill>
        <a:effectLst/>
      </p:bgPr>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9/21/2020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
        <p:nvSpPr>
          <p:cNvPr id="8" name="Rectangle 7"/>
          <p:cNvSpPr/>
          <p:nvPr userDrawn="1"/>
        </p:nvSpPr>
        <p:spPr>
          <a:xfrm>
            <a:off x="0" y="0"/>
            <a:ext cx="9144000" cy="6858000"/>
          </a:xfrm>
          <a:prstGeom prst="rect">
            <a:avLst/>
          </a:prstGeom>
          <a:noFill/>
          <a:ln w="282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510950"/>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Lst>
  <p:hf hd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rajmistriy.blogspot.com/2019/11/Air-Entraining-Pozzolana-Portland-Cement.html" TargetMode="External"/><Relationship Id="rId3" Type="http://schemas.openxmlformats.org/officeDocument/2006/relationships/hyperlink" Target="https://rajmistriy.blogspot.com/2019/11/Ordinary-Portland-Cement.html" TargetMode="External"/><Relationship Id="rId7" Type="http://schemas.openxmlformats.org/officeDocument/2006/relationships/hyperlink" Target="https://rajmistriy.blogspot.com/2019/11/High-Alumina-Portland-Slag-Cement.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rajmistriy.blogspot.com/2019/11/Water-Repellent-Water-Proof-Portland-Cement.html" TargetMode="External"/><Relationship Id="rId11" Type="http://schemas.openxmlformats.org/officeDocument/2006/relationships/image" Target="../media/image31.jpeg"/><Relationship Id="rId5" Type="http://schemas.openxmlformats.org/officeDocument/2006/relationships/hyperlink" Target="https://rajmistriy.blogspot.com/2019/11/Low-Heat-Sulphate-Resistant.html" TargetMode="External"/><Relationship Id="rId10" Type="http://schemas.openxmlformats.org/officeDocument/2006/relationships/hyperlink" Target="https://1.bp.blogspot.com/-uKylWDsrayc/Xd6t88sS35I/AAAAAAAAAnM/Uh47NOoEVhkjr6YoWDVBxbOAcdAkCzPXgCLcBGAsYHQ/s1600/k.jpg" TargetMode="External"/><Relationship Id="rId4" Type="http://schemas.openxmlformats.org/officeDocument/2006/relationships/hyperlink" Target="https://rajmistriy.blogspot.com/2019/11/Rapid-Hardening-Quick-Setting-Cement.html" TargetMode="External"/><Relationship Id="rId9" Type="http://schemas.openxmlformats.org/officeDocument/2006/relationships/hyperlink" Target="https://rajmistriy.blogspot.com/2019/11/Supersulphated-Cement.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1.bp.blogspot.com/-uKylWDsrayc/Xd6t88sS35I/AAAAAAAAAnM/Uh47NOoEVhkjr6YoWDVBxbOAcdAkCzPXgCLcBGAsYHQ/s1600/k.jp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1.bp.blogspot.com/-uKylWDsrayc/Xd6t88sS35I/AAAAAAAAAnM/Uh47NOoEVhkjr6YoWDVBxbOAcdAkCzPXgCLcBGAsYHQ/s1600/k.jp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hyperlink" Target="https://1.bp.blogspot.com/-uKylWDsrayc/Xd6t88sS35I/AAAAAAAAAnM/Uh47NOoEVhkjr6YoWDVBxbOAcdAkCzPXgCLcBGAsYHQ/s1600/k.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1.bp.blogspot.com/-uKylWDsrayc/Xd6t88sS35I/AAAAAAAAAnM/Uh47NOoEVhkjr6YoWDVBxbOAcdAkCzPXgCLcBGAsYHQ/s1600/k.jp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hyperlink" Target="https://1.bp.blogspot.com/-uKylWDsrayc/Xd6t88sS35I/AAAAAAAAAnM/Uh47NOoEVhkjr6YoWDVBxbOAcdAkCzPXgCLcBGAsYHQ/s1600/k.j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s://1.bp.blogspot.com/-uKylWDsrayc/Xd6t88sS35I/AAAAAAAAAnM/Uh47NOoEVhkjr6YoWDVBxbOAcdAkCzPXgCLcBGAsYHQ/s1600/k.jp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63441">
            <a:off x="2261469" y="3215124"/>
            <a:ext cx="3626433" cy="2266816"/>
          </a:xfrm>
          <a:prstGeom prst="rect">
            <a:avLst/>
          </a:prstGeom>
        </p:spPr>
      </p:pic>
      <p:sp>
        <p:nvSpPr>
          <p:cNvPr id="3" name="Arc 2"/>
          <p:cNvSpPr/>
          <p:nvPr/>
        </p:nvSpPr>
        <p:spPr>
          <a:xfrm>
            <a:off x="2130448" y="609600"/>
            <a:ext cx="5105400" cy="3200400"/>
          </a:xfrm>
          <a:prstGeom prst="arc">
            <a:avLst>
              <a:gd name="adj1" fmla="val 8278077"/>
              <a:gd name="adj2" fmla="val 2902803"/>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00" b="1" dirty="0" err="1" smtClean="0">
                <a:ln w="13462">
                  <a:solidFill>
                    <a:srgbClr val="FF0000"/>
                  </a:solidFill>
                  <a:prstDash val="solid"/>
                </a:ln>
                <a:solidFill>
                  <a:srgbClr val="00B0F0"/>
                </a:solidFill>
                <a:effectLst>
                  <a:outerShdw dist="38100" dir="2700000" algn="bl" rotWithShape="0">
                    <a:schemeClr val="accent5"/>
                  </a:outerShdw>
                </a:effectLst>
              </a:rPr>
              <a:t>স্বাগতম</a:t>
            </a:r>
            <a:endParaRPr lang="en-US" sz="9600" b="1" dirty="0">
              <a:ln w="13462">
                <a:solidFill>
                  <a:srgbClr val="FF0000"/>
                </a:solidFill>
                <a:prstDash val="solid"/>
              </a:ln>
              <a:solidFill>
                <a:srgbClr val="00B0F0"/>
              </a:solidFill>
              <a:effectLst>
                <a:outerShdw dist="38100" dir="2700000" algn="bl" rotWithShape="0">
                  <a:schemeClr val="accent5"/>
                </a:outerShdw>
              </a:effectLst>
            </a:endParaRPr>
          </a:p>
        </p:txBody>
      </p:sp>
    </p:spTree>
    <p:extLst>
      <p:ext uri="{BB962C8B-B14F-4D97-AF65-F5344CB8AC3E}">
        <p14:creationId xmlns:p14="http://schemas.microsoft.com/office/powerpoint/2010/main" val="16945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0" y="606699"/>
            <a:ext cx="7390977"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err="1">
                <a:ln/>
                <a:solidFill>
                  <a:srgbClr val="0070C0"/>
                </a:solidFill>
                <a:latin typeface="NikoshBAN" pitchFamily="2" charset="0"/>
                <a:cs typeface="NikoshBAN" pitchFamily="2" charset="0"/>
              </a:rPr>
              <a:t>পোর্টল্যান্ড</a:t>
            </a:r>
            <a:r>
              <a:rPr lang="en-US" sz="4000" b="1" dirty="0">
                <a:ln/>
                <a:solidFill>
                  <a:srgbClr val="0070C0"/>
                </a:solidFill>
                <a:latin typeface="NikoshBAN" pitchFamily="2" charset="0"/>
                <a:cs typeface="NikoshBAN" pitchFamily="2" charset="0"/>
              </a:rPr>
              <a:t> </a:t>
            </a:r>
            <a:r>
              <a:rPr lang="en-US" sz="4000" b="1" dirty="0" err="1" smtClean="0">
                <a:ln/>
                <a:solidFill>
                  <a:srgbClr val="0070C0"/>
                </a:solidFill>
                <a:latin typeface="NikoshBAN" pitchFamily="2" charset="0"/>
                <a:cs typeface="NikoshBAN" pitchFamily="2" charset="0"/>
              </a:rPr>
              <a:t>সিমেন্ট</a:t>
            </a:r>
            <a:r>
              <a:rPr lang="en-US" sz="4000" b="1" dirty="0" smtClean="0">
                <a:ln/>
                <a:solidFill>
                  <a:srgbClr val="0070C0"/>
                </a:solidFill>
                <a:latin typeface="NikoshBAN" pitchFamily="2" charset="0"/>
                <a:cs typeface="NikoshBAN" pitchFamily="2" charset="0"/>
              </a:rPr>
              <a:t> </a:t>
            </a:r>
            <a:r>
              <a:rPr lang="en-US" sz="4000" b="1" dirty="0" err="1" smtClean="0">
                <a:ln/>
                <a:solidFill>
                  <a:srgbClr val="0070C0"/>
                </a:solidFill>
                <a:latin typeface="NikoshBAN" pitchFamily="2" charset="0"/>
                <a:cs typeface="NikoshBAN" pitchFamily="2" charset="0"/>
              </a:rPr>
              <a:t>গঠনের</a:t>
            </a:r>
            <a:r>
              <a:rPr lang="en-US" sz="4000" b="1" dirty="0" smtClean="0">
                <a:ln/>
                <a:solidFill>
                  <a:srgbClr val="0070C0"/>
                </a:solidFill>
                <a:latin typeface="NikoshBAN" pitchFamily="2" charset="0"/>
                <a:cs typeface="NikoshBAN" pitchFamily="2" charset="0"/>
              </a:rPr>
              <a:t> </a:t>
            </a:r>
            <a:r>
              <a:rPr lang="en-US" sz="4000" b="1" dirty="0" err="1">
                <a:ln/>
                <a:solidFill>
                  <a:srgbClr val="0070C0"/>
                </a:solidFill>
                <a:latin typeface="NikoshBAN" pitchFamily="2" charset="0"/>
                <a:cs typeface="NikoshBAN" pitchFamily="2" charset="0"/>
              </a:rPr>
              <a:t>উপাদানসমূহকে</a:t>
            </a:r>
            <a:r>
              <a:rPr lang="en-US" sz="4000" b="1" dirty="0">
                <a:ln/>
                <a:solidFill>
                  <a:srgbClr val="0070C0"/>
                </a:solidFill>
                <a:latin typeface="NikoshBAN" pitchFamily="2" charset="0"/>
                <a:cs typeface="NikoshBAN" pitchFamily="2" charset="0"/>
              </a:rPr>
              <a:t> </a:t>
            </a:r>
            <a:r>
              <a:rPr lang="en-US" sz="4000" b="1" dirty="0" err="1">
                <a:ln/>
                <a:solidFill>
                  <a:srgbClr val="0070C0"/>
                </a:solidFill>
                <a:latin typeface="NikoshBAN" pitchFamily="2" charset="0"/>
                <a:cs typeface="NikoshBAN" pitchFamily="2" charset="0"/>
              </a:rPr>
              <a:t>প্রধানত</a:t>
            </a:r>
            <a:r>
              <a:rPr lang="en-US" sz="4000" b="1" dirty="0">
                <a:ln/>
                <a:solidFill>
                  <a:srgbClr val="0070C0"/>
                </a:solidFill>
                <a:latin typeface="NikoshBAN" pitchFamily="2" charset="0"/>
                <a:cs typeface="NikoshBAN" pitchFamily="2" charset="0"/>
              </a:rPr>
              <a:t> </a:t>
            </a:r>
            <a:r>
              <a:rPr lang="en-US" sz="4000" b="1" dirty="0" err="1">
                <a:ln/>
                <a:solidFill>
                  <a:srgbClr val="0070C0"/>
                </a:solidFill>
                <a:latin typeface="NikoshBAN" pitchFamily="2" charset="0"/>
                <a:cs typeface="NikoshBAN" pitchFamily="2" charset="0"/>
              </a:rPr>
              <a:t>দুই</a:t>
            </a:r>
            <a:r>
              <a:rPr lang="en-US" sz="4000" b="1" dirty="0">
                <a:ln/>
                <a:solidFill>
                  <a:srgbClr val="0070C0"/>
                </a:solidFill>
                <a:latin typeface="NikoshBAN" pitchFamily="2" charset="0"/>
                <a:cs typeface="NikoshBAN" pitchFamily="2" charset="0"/>
              </a:rPr>
              <a:t> </a:t>
            </a:r>
            <a:r>
              <a:rPr lang="en-US" sz="4000" b="1" dirty="0" err="1">
                <a:ln/>
                <a:solidFill>
                  <a:srgbClr val="0070C0"/>
                </a:solidFill>
                <a:latin typeface="NikoshBAN" pitchFamily="2" charset="0"/>
                <a:cs typeface="NikoshBAN" pitchFamily="2" charset="0"/>
              </a:rPr>
              <a:t>ভাগে</a:t>
            </a:r>
            <a:r>
              <a:rPr lang="en-US" sz="4000" b="1" dirty="0">
                <a:ln/>
                <a:solidFill>
                  <a:srgbClr val="0070C0"/>
                </a:solidFill>
                <a:latin typeface="NikoshBAN" pitchFamily="2" charset="0"/>
                <a:cs typeface="NikoshBAN" pitchFamily="2" charset="0"/>
              </a:rPr>
              <a:t> </a:t>
            </a:r>
            <a:r>
              <a:rPr lang="en-US" sz="4000" b="1" dirty="0" err="1">
                <a:ln/>
                <a:solidFill>
                  <a:srgbClr val="0070C0"/>
                </a:solidFill>
                <a:latin typeface="NikoshBAN" pitchFamily="2" charset="0"/>
                <a:cs typeface="NikoshBAN" pitchFamily="2" charset="0"/>
              </a:rPr>
              <a:t>বিভক্ত</a:t>
            </a:r>
            <a:r>
              <a:rPr lang="en-US" sz="4000" b="1" dirty="0">
                <a:ln/>
                <a:solidFill>
                  <a:srgbClr val="0070C0"/>
                </a:solidFill>
                <a:latin typeface="NikoshBAN" pitchFamily="2" charset="0"/>
                <a:cs typeface="NikoshBAN" pitchFamily="2" charset="0"/>
              </a:rPr>
              <a:t> </a:t>
            </a:r>
            <a:r>
              <a:rPr lang="en-US" sz="4000" b="1" dirty="0" err="1">
                <a:ln/>
                <a:solidFill>
                  <a:srgbClr val="0070C0"/>
                </a:solidFill>
                <a:latin typeface="NikoshBAN" pitchFamily="2" charset="0"/>
                <a:cs typeface="NikoshBAN" pitchFamily="2" charset="0"/>
              </a:rPr>
              <a:t>করা</a:t>
            </a:r>
            <a:r>
              <a:rPr lang="en-US" sz="4000" b="1" dirty="0">
                <a:ln/>
                <a:solidFill>
                  <a:srgbClr val="0070C0"/>
                </a:solidFill>
                <a:latin typeface="NikoshBAN" pitchFamily="2" charset="0"/>
                <a:cs typeface="NikoshBAN" pitchFamily="2" charset="0"/>
              </a:rPr>
              <a:t> </a:t>
            </a:r>
            <a:r>
              <a:rPr lang="en-US" sz="4000" b="1" dirty="0" err="1">
                <a:ln/>
                <a:solidFill>
                  <a:srgbClr val="0070C0"/>
                </a:solidFill>
                <a:latin typeface="NikoshBAN" pitchFamily="2" charset="0"/>
                <a:cs typeface="NikoshBAN" pitchFamily="2" charset="0"/>
              </a:rPr>
              <a:t>হয়</a:t>
            </a:r>
            <a:r>
              <a:rPr lang="en-US" sz="4000" b="1" dirty="0">
                <a:ln/>
                <a:solidFill>
                  <a:srgbClr val="0070C0"/>
                </a:solidFill>
                <a:latin typeface="NikoshBAN" pitchFamily="2" charset="0"/>
                <a:cs typeface="NikoshBAN" pitchFamily="2" charset="0"/>
              </a:rPr>
              <a:t>। </a:t>
            </a:r>
            <a:r>
              <a:rPr lang="en-US" sz="4000" b="1" dirty="0" err="1">
                <a:ln/>
                <a:solidFill>
                  <a:srgbClr val="0070C0"/>
                </a:solidFill>
                <a:latin typeface="NikoshBAN" pitchFamily="2" charset="0"/>
                <a:cs typeface="NikoshBAN" pitchFamily="2" charset="0"/>
              </a:rPr>
              <a:t>যথাঃ</a:t>
            </a:r>
            <a:endParaRPr lang="en-US" sz="4000" b="1" dirty="0">
              <a:ln/>
              <a:solidFill>
                <a:srgbClr val="0070C0"/>
              </a:solidFill>
              <a:latin typeface="NikoshBAN" pitchFamily="2" charset="0"/>
              <a:cs typeface="NikoshBAN" pitchFamily="2" charset="0"/>
            </a:endParaRPr>
          </a:p>
        </p:txBody>
      </p:sp>
      <p:sp>
        <p:nvSpPr>
          <p:cNvPr id="2" name="Rectangle 1"/>
          <p:cNvSpPr/>
          <p:nvPr/>
        </p:nvSpPr>
        <p:spPr>
          <a:xfrm>
            <a:off x="1524000" y="4459069"/>
            <a:ext cx="3914853" cy="646331"/>
          </a:xfrm>
          <a:prstGeom prst="rect">
            <a:avLst/>
          </a:prstGeom>
          <a:noFill/>
        </p:spPr>
        <p:txBody>
          <a:bodyPr wrap="none" lIns="91440" tIns="45720" rIns="91440" bIns="45720">
            <a:spAutoFit/>
          </a:bodyPr>
          <a:lstStyle/>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rPr>
              <a:t>১। </a:t>
            </a:r>
            <a:r>
              <a:rPr lang="en-US" sz="3600" b="1" dirty="0" err="1" smtClean="0">
                <a:ln w="6600">
                  <a:solidFill>
                    <a:schemeClr val="accent2"/>
                  </a:solidFill>
                  <a:prstDash val="solid"/>
                </a:ln>
                <a:solidFill>
                  <a:srgbClr val="FFFFFF"/>
                </a:solidFill>
                <a:effectLst>
                  <a:outerShdw dist="38100" dir="2700000" algn="tl" rotWithShape="0">
                    <a:schemeClr val="accent2"/>
                  </a:outerShdw>
                </a:effectLst>
              </a:rPr>
              <a:t>খনিজ</a:t>
            </a:r>
            <a:r>
              <a:rPr lang="en-US" sz="36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3600" b="1" dirty="0" err="1" smtClean="0">
                <a:ln w="6600">
                  <a:solidFill>
                    <a:schemeClr val="accent2"/>
                  </a:solidFill>
                  <a:prstDash val="solid"/>
                </a:ln>
                <a:solidFill>
                  <a:srgbClr val="FFFFFF"/>
                </a:solidFill>
                <a:effectLst>
                  <a:outerShdw dist="38100" dir="2700000" algn="tl" rotWithShape="0">
                    <a:schemeClr val="accent2"/>
                  </a:outerShdw>
                </a:effectLst>
              </a:rPr>
              <a:t>উপাদান</a:t>
            </a:r>
            <a:endParaRPr lang="en-US"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Rectangle 12"/>
          <p:cNvSpPr/>
          <p:nvPr/>
        </p:nvSpPr>
        <p:spPr>
          <a:xfrm>
            <a:off x="1447800" y="5297269"/>
            <a:ext cx="6050054" cy="646331"/>
          </a:xfrm>
          <a:prstGeom prst="rect">
            <a:avLst/>
          </a:prstGeom>
          <a:noFill/>
        </p:spPr>
        <p:txBody>
          <a:bodyPr wrap="none" lIns="91440" tIns="45720" rIns="91440" bIns="45720">
            <a:spAutoFit/>
          </a:bodyPr>
          <a:lstStyle/>
          <a:p>
            <a:pPr algn="ctr"/>
            <a:r>
              <a:rPr lang="en-US" sz="3600" b="1" dirty="0">
                <a:ln w="6600">
                  <a:solidFill>
                    <a:schemeClr val="accent2"/>
                  </a:solidFill>
                  <a:prstDash val="solid"/>
                </a:ln>
                <a:solidFill>
                  <a:srgbClr val="00B0F0"/>
                </a:solidFill>
                <a:effectLst>
                  <a:outerShdw dist="38100" dir="2700000" algn="tl" rotWithShape="0">
                    <a:schemeClr val="accent2"/>
                  </a:outerShdw>
                </a:effectLst>
              </a:rPr>
              <a:t>২</a:t>
            </a:r>
            <a:r>
              <a:rPr lang="en-US" sz="3600" b="1" dirty="0" smtClean="0">
                <a:ln w="6600">
                  <a:solidFill>
                    <a:schemeClr val="accent2"/>
                  </a:solidFill>
                  <a:prstDash val="solid"/>
                </a:ln>
                <a:solidFill>
                  <a:srgbClr val="00B0F0"/>
                </a:solidFill>
                <a:effectLst>
                  <a:outerShdw dist="38100" dir="2700000" algn="tl" rotWithShape="0">
                    <a:schemeClr val="accent2"/>
                  </a:outerShdw>
                </a:effectLst>
              </a:rPr>
              <a:t>। </a:t>
            </a:r>
            <a:r>
              <a:rPr lang="en-US" sz="3600" b="1" dirty="0" err="1" smtClean="0">
                <a:ln w="6600">
                  <a:solidFill>
                    <a:schemeClr val="accent2"/>
                  </a:solidFill>
                  <a:prstDash val="solid"/>
                </a:ln>
                <a:solidFill>
                  <a:srgbClr val="00B0F0"/>
                </a:solidFill>
                <a:effectLst>
                  <a:outerShdw dist="38100" dir="2700000" algn="tl" rotWithShape="0">
                    <a:schemeClr val="accent2"/>
                  </a:outerShdw>
                </a:effectLst>
              </a:rPr>
              <a:t>অম্ল</a:t>
            </a:r>
            <a:r>
              <a:rPr lang="en-US" sz="3600" b="1" dirty="0" smtClean="0">
                <a:ln w="6600">
                  <a:solidFill>
                    <a:schemeClr val="accent2"/>
                  </a:solidFill>
                  <a:prstDash val="solid"/>
                </a:ln>
                <a:solidFill>
                  <a:srgbClr val="00B0F0"/>
                </a:solidFill>
                <a:effectLst>
                  <a:outerShdw dist="38100" dir="2700000" algn="tl" rotWithShape="0">
                    <a:schemeClr val="accent2"/>
                  </a:outerShdw>
                </a:effectLst>
              </a:rPr>
              <a:t> ও </a:t>
            </a:r>
            <a:r>
              <a:rPr lang="en-US" sz="3600" b="1" dirty="0" err="1" smtClean="0">
                <a:ln w="6600">
                  <a:solidFill>
                    <a:schemeClr val="accent2"/>
                  </a:solidFill>
                  <a:prstDash val="solid"/>
                </a:ln>
                <a:solidFill>
                  <a:srgbClr val="00B0F0"/>
                </a:solidFill>
                <a:effectLst>
                  <a:outerShdw dist="38100" dir="2700000" algn="tl" rotWithShape="0">
                    <a:schemeClr val="accent2"/>
                  </a:outerShdw>
                </a:effectLst>
              </a:rPr>
              <a:t>ক্ষারকীয়</a:t>
            </a:r>
            <a:r>
              <a:rPr lang="en-US" sz="3600" b="1" dirty="0" smtClean="0">
                <a:ln w="6600">
                  <a:solidFill>
                    <a:schemeClr val="accent2"/>
                  </a:solidFill>
                  <a:prstDash val="solid"/>
                </a:ln>
                <a:solidFill>
                  <a:srgbClr val="00B0F0"/>
                </a:solidFill>
                <a:effectLst>
                  <a:outerShdw dist="38100" dir="2700000" algn="tl" rotWithShape="0">
                    <a:schemeClr val="accent2"/>
                  </a:outerShdw>
                </a:effectLst>
              </a:rPr>
              <a:t> </a:t>
            </a:r>
            <a:r>
              <a:rPr lang="en-US" sz="3600" b="1" dirty="0" err="1" smtClean="0">
                <a:ln w="6600">
                  <a:solidFill>
                    <a:schemeClr val="accent2"/>
                  </a:solidFill>
                  <a:prstDash val="solid"/>
                </a:ln>
                <a:solidFill>
                  <a:srgbClr val="00B0F0"/>
                </a:solidFill>
                <a:effectLst>
                  <a:outerShdw dist="38100" dir="2700000" algn="tl" rotWithShape="0">
                    <a:schemeClr val="accent2"/>
                  </a:outerShdw>
                </a:effectLst>
              </a:rPr>
              <a:t>উপাদান</a:t>
            </a:r>
            <a:endParaRPr lang="en-US" sz="3600" b="1" dirty="0">
              <a:ln w="6600">
                <a:solidFill>
                  <a:schemeClr val="accent2"/>
                </a:solidFill>
                <a:prstDash val="solid"/>
              </a:ln>
              <a:solidFill>
                <a:srgbClr val="00B0F0"/>
              </a:solidFill>
              <a:effectLst>
                <a:outerShdw dist="38100" dir="2700000" algn="tl" rotWithShape="0">
                  <a:schemeClr val="accent2"/>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50" y="1905000"/>
            <a:ext cx="3007443" cy="211897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816" y="1905000"/>
            <a:ext cx="3088784" cy="2055674"/>
          </a:xfrm>
          <a:prstGeom prst="rect">
            <a:avLst/>
          </a:prstGeom>
        </p:spPr>
      </p:pic>
    </p:spTree>
    <p:extLst>
      <p:ext uri="{BB962C8B-B14F-4D97-AF65-F5344CB8AC3E}">
        <p14:creationId xmlns:p14="http://schemas.microsoft.com/office/powerpoint/2010/main" val="196815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26633" y="609600"/>
            <a:ext cx="5168039" cy="1446550"/>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a:ln/>
                <a:solidFill>
                  <a:srgbClr val="0070C0"/>
                </a:solidFill>
                <a:latin typeface="NikoshBAN" pitchFamily="2" charset="0"/>
                <a:cs typeface="NikoshBAN" pitchFamily="2" charset="0"/>
              </a:rPr>
              <a:t>পোর্টল্যান্ড</a:t>
            </a:r>
            <a:r>
              <a:rPr lang="en-US" sz="4400" b="1" dirty="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গঠনে</a:t>
            </a:r>
            <a:r>
              <a:rPr lang="en-US" sz="4400" b="1" dirty="0" smtClean="0">
                <a:ln/>
                <a:solidFill>
                  <a:srgbClr val="0070C0"/>
                </a:solidFill>
                <a:latin typeface="NikoshBAN" pitchFamily="2" charset="0"/>
                <a:cs typeface="NikoshBAN" pitchFamily="2" charset="0"/>
              </a:rPr>
              <a:t> </a:t>
            </a:r>
          </a:p>
          <a:p>
            <a:pPr algn="ct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খনিজ</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তালিকাঃ</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448579"/>
            <a:ext cx="7040107" cy="3748785"/>
          </a:xfrm>
          <a:prstGeom prst="rect">
            <a:avLst/>
          </a:prstGeom>
        </p:spPr>
      </p:pic>
    </p:spTree>
    <p:extLst>
      <p:ext uri="{BB962C8B-B14F-4D97-AF65-F5344CB8AC3E}">
        <p14:creationId xmlns:p14="http://schemas.microsoft.com/office/powerpoint/2010/main" val="208261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609600"/>
            <a:ext cx="7543800" cy="1446550"/>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a:ln/>
                <a:solidFill>
                  <a:srgbClr val="0070C0"/>
                </a:solidFill>
                <a:latin typeface="NikoshBAN" pitchFamily="2" charset="0"/>
                <a:cs typeface="NikoshBAN" pitchFamily="2" charset="0"/>
              </a:rPr>
              <a:t>পোর্টল্যান্ড</a:t>
            </a:r>
            <a:r>
              <a:rPr lang="en-US" sz="4400" b="1" dirty="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রাসায়নিক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অম্ল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ক্ষারকীয়</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উপাদানের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তালিকাঃ</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399" y="2566987"/>
            <a:ext cx="4267201" cy="345281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566986"/>
            <a:ext cx="3452813" cy="3452813"/>
          </a:xfrm>
          <a:prstGeom prst="rect">
            <a:avLst/>
          </a:prstGeom>
        </p:spPr>
      </p:pic>
    </p:spTree>
    <p:extLst>
      <p:ext uri="{BB962C8B-B14F-4D97-AF65-F5344CB8AC3E}">
        <p14:creationId xmlns:p14="http://schemas.microsoft.com/office/powerpoint/2010/main" val="36625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830759"/>
            <a:ext cx="7543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উপাদানগুলোর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কার্যাবলী</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00"/>
            <a:ext cx="3581400" cy="4114800"/>
          </a:xfrm>
          <a:prstGeom prst="rect">
            <a:avLst/>
          </a:prstGeom>
        </p:spPr>
      </p:pic>
      <p:sp>
        <p:nvSpPr>
          <p:cNvPr id="6" name="Rectangle 5"/>
          <p:cNvSpPr/>
          <p:nvPr/>
        </p:nvSpPr>
        <p:spPr>
          <a:xfrm>
            <a:off x="4419600" y="1905000"/>
            <a:ext cx="4190999" cy="4524315"/>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200" b="1" dirty="0" smtClean="0">
                <a:ln/>
                <a:solidFill>
                  <a:srgbClr val="FF0000"/>
                </a:solidFill>
                <a:latin typeface="NikoshBAN" pitchFamily="2" charset="0"/>
                <a:cs typeface="NikoshBAN" pitchFamily="2" charset="0"/>
              </a:rPr>
              <a:t>১।  </a:t>
            </a:r>
            <a:r>
              <a:rPr lang="en-US" sz="3200" b="1" dirty="0" err="1" smtClean="0">
                <a:ln/>
                <a:solidFill>
                  <a:srgbClr val="FF0000"/>
                </a:solidFill>
                <a:latin typeface="NikoshBAN" pitchFamily="2" charset="0"/>
                <a:cs typeface="NikoshBAN" pitchFamily="2" charset="0"/>
              </a:rPr>
              <a:t>লাইম</a:t>
            </a:r>
            <a:r>
              <a:rPr lang="en-US" sz="3200" b="1" dirty="0" smtClean="0">
                <a:ln/>
                <a:solidFill>
                  <a:srgbClr val="FF0000"/>
                </a:solidFill>
                <a:latin typeface="NikoshBAN" pitchFamily="2" charset="0"/>
                <a:cs typeface="NikoshBAN" pitchFamily="2" charset="0"/>
              </a:rPr>
              <a:t> </a:t>
            </a:r>
            <a:r>
              <a:rPr lang="en-US" sz="3200" b="1" dirty="0" err="1" smtClean="0">
                <a:ln/>
                <a:solidFill>
                  <a:srgbClr val="FF0000"/>
                </a:solidFill>
                <a:latin typeface="NikoshBAN" pitchFamily="2" charset="0"/>
                <a:cs typeface="NikoshBAN" pitchFamily="2" charset="0"/>
              </a:rPr>
              <a:t>বা</a:t>
            </a:r>
            <a:r>
              <a:rPr lang="en-US" sz="3200" b="1" dirty="0" smtClean="0">
                <a:ln/>
                <a:solidFill>
                  <a:srgbClr val="FF0000"/>
                </a:solidFill>
                <a:latin typeface="NikoshBAN" pitchFamily="2" charset="0"/>
                <a:cs typeface="NikoshBAN" pitchFamily="2" charset="0"/>
              </a:rPr>
              <a:t> </a:t>
            </a:r>
            <a:r>
              <a:rPr lang="en-US" sz="3200" b="1" dirty="0" err="1" smtClean="0">
                <a:ln/>
                <a:solidFill>
                  <a:srgbClr val="FF0000"/>
                </a:solidFill>
                <a:latin typeface="NikoshBAN" pitchFamily="2" charset="0"/>
                <a:cs typeface="NikoshBAN" pitchFamily="2" charset="0"/>
              </a:rPr>
              <a:t>চুনঃ</a:t>
            </a:r>
            <a:r>
              <a:rPr lang="en-US" sz="3200" b="1" dirty="0" smtClean="0">
                <a:ln/>
                <a:solidFill>
                  <a:srgbClr val="FF000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প্রায়</a:t>
            </a:r>
            <a:r>
              <a:rPr lang="en-US" sz="3200" b="1" dirty="0" smtClean="0">
                <a:ln/>
                <a:solidFill>
                  <a:srgbClr val="0070C0"/>
                </a:solidFill>
                <a:latin typeface="NikoshBAN" pitchFamily="2" charset="0"/>
                <a:cs typeface="NikoshBAN" pitchFamily="2" charset="0"/>
              </a:rPr>
              <a:t> ৬৩% </a:t>
            </a:r>
            <a:r>
              <a:rPr lang="en-US" sz="3200" b="1" dirty="0" err="1" smtClean="0">
                <a:ln/>
                <a:solidFill>
                  <a:srgbClr val="0070C0"/>
                </a:solidFill>
                <a:latin typeface="NikoshBAN" pitchFamily="2" charset="0"/>
                <a:cs typeface="NikoshBAN" pitchFamily="2" charset="0"/>
              </a:rPr>
              <a:t>চুন</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থাকে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ক্যালসিয়াম</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সিলিকেট</a:t>
            </a:r>
            <a:r>
              <a:rPr lang="en-US" sz="3200" b="1" dirty="0" smtClean="0">
                <a:ln/>
                <a:solidFill>
                  <a:srgbClr val="0070C0"/>
                </a:solidFill>
                <a:latin typeface="NikoshBAN" pitchFamily="2" charset="0"/>
                <a:cs typeface="NikoshBAN" pitchFamily="2" charset="0"/>
              </a:rPr>
              <a:t> ও </a:t>
            </a:r>
            <a:r>
              <a:rPr lang="en-US" sz="3200" b="1" dirty="0" err="1" smtClean="0">
                <a:ln/>
                <a:solidFill>
                  <a:srgbClr val="0070C0"/>
                </a:solidFill>
                <a:latin typeface="NikoshBAN" pitchFamily="2" charset="0"/>
                <a:cs typeface="NikoshBAN" pitchFamily="2" charset="0"/>
              </a:rPr>
              <a:t>ক্যালসিয়াম</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অ্যালুমিনেট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তৈরির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জন্য</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পর্যাপ্ত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চুন</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থাকা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আবশ্যক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পরিমাণ</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কম</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হলে</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শক্তি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হ্রাস</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পায়</a:t>
            </a:r>
            <a:r>
              <a:rPr lang="en-US" sz="3200" b="1" dirty="0" smtClean="0">
                <a:ln/>
                <a:solidFill>
                  <a:srgbClr val="0070C0"/>
                </a:solidFill>
                <a:latin typeface="NikoshBAN" pitchFamily="2" charset="0"/>
                <a:cs typeface="NikoshBAN" pitchFamily="2" charset="0"/>
              </a:rPr>
              <a:t> ও </a:t>
            </a:r>
            <a:r>
              <a:rPr lang="en-US" sz="3200" b="1" dirty="0" err="1" smtClean="0">
                <a:ln/>
                <a:solidFill>
                  <a:srgbClr val="0070C0"/>
                </a:solidFill>
                <a:latin typeface="NikoshBAN" pitchFamily="2" charset="0"/>
                <a:cs typeface="NikoshBAN" pitchFamily="2" charset="0"/>
              </a:rPr>
              <a:t>জমাটবদ্ধতার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ত্বরান্বিত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এবং</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বেশি</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হলে</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খুঁতযুক্ত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হয়</a:t>
            </a:r>
            <a:r>
              <a:rPr lang="en-US" sz="3200" b="1" dirty="0" smtClean="0">
                <a:ln/>
                <a:solidFill>
                  <a:srgbClr val="0070C0"/>
                </a:solidFill>
                <a:latin typeface="NikoshBAN" pitchFamily="2" charset="0"/>
                <a:cs typeface="NikoshBAN"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550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830759"/>
            <a:ext cx="7543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উপাদানগুলোর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কার্যাবলী</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4419600" y="2514600"/>
            <a:ext cx="4190999" cy="3046988"/>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200" b="1" dirty="0" smtClean="0">
                <a:ln/>
                <a:solidFill>
                  <a:srgbClr val="FF0000"/>
                </a:solidFill>
                <a:latin typeface="NikoshBAN" pitchFamily="2" charset="0"/>
                <a:cs typeface="NikoshBAN" pitchFamily="2" charset="0"/>
              </a:rPr>
              <a:t>২। </a:t>
            </a:r>
            <a:r>
              <a:rPr lang="en-US" sz="3200" b="1" dirty="0" err="1" smtClean="0">
                <a:ln/>
                <a:solidFill>
                  <a:srgbClr val="FF0000"/>
                </a:solidFill>
                <a:latin typeface="NikoshBAN" pitchFamily="2" charset="0"/>
                <a:cs typeface="NikoshBAN" pitchFamily="2" charset="0"/>
              </a:rPr>
              <a:t>সিলিকাঃ</a:t>
            </a:r>
            <a:r>
              <a:rPr lang="en-US" sz="3200" b="1" dirty="0" smtClean="0">
                <a:ln/>
                <a:solidFill>
                  <a:srgbClr val="FF000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প্রায়</a:t>
            </a:r>
            <a:r>
              <a:rPr lang="en-US" sz="3200" b="1" dirty="0" smtClean="0">
                <a:ln/>
                <a:solidFill>
                  <a:srgbClr val="0070C0"/>
                </a:solidFill>
                <a:latin typeface="NikoshBAN" pitchFamily="2" charset="0"/>
                <a:cs typeface="NikoshBAN" pitchFamily="2" charset="0"/>
              </a:rPr>
              <a:t> ২২% </a:t>
            </a:r>
            <a:r>
              <a:rPr lang="en-US" sz="3200" b="1" dirty="0" err="1" smtClean="0">
                <a:ln/>
                <a:solidFill>
                  <a:srgbClr val="0070C0"/>
                </a:solidFill>
                <a:latin typeface="NikoshBAN" pitchFamily="2" charset="0"/>
                <a:cs typeface="NikoshBAN" pitchFamily="2" charset="0"/>
              </a:rPr>
              <a:t>সিলিকা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থাকে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চুনের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উপস্থিতিতে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ডাই-ক্যালসিয়াম</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সিলিকেট</a:t>
            </a:r>
            <a:r>
              <a:rPr lang="en-US" sz="3200" b="1" dirty="0" smtClean="0">
                <a:ln/>
                <a:solidFill>
                  <a:srgbClr val="0070C0"/>
                </a:solidFill>
                <a:latin typeface="NikoshBAN" pitchFamily="2" charset="0"/>
                <a:cs typeface="NikoshBAN" pitchFamily="2" charset="0"/>
              </a:rPr>
              <a:t> ও </a:t>
            </a:r>
            <a:r>
              <a:rPr lang="en-US" sz="3200" b="1" dirty="0" err="1" smtClean="0">
                <a:ln/>
                <a:solidFill>
                  <a:srgbClr val="0070C0"/>
                </a:solidFill>
                <a:latin typeface="NikoshBAN" pitchFamily="2" charset="0"/>
                <a:cs typeface="NikoshBAN" pitchFamily="2" charset="0"/>
              </a:rPr>
              <a:t>ট্রাই-ক্যালসিয়াম</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সিলিকেটে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রূপান্তরিত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শক্তি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বৃদ্ধি</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a:t>
            </a:r>
            <a:r>
              <a:rPr lang="en-US" sz="3200" b="1" dirty="0" smtClean="0">
                <a:ln/>
                <a:solidFill>
                  <a:srgbClr val="0070C0"/>
                </a:solidFill>
                <a:latin typeface="NikoshBAN" pitchFamily="2" charset="0"/>
                <a:cs typeface="NikoshBAN"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35" y="2203784"/>
            <a:ext cx="3644565" cy="3644565"/>
          </a:xfrm>
          <a:prstGeom prst="rect">
            <a:avLst/>
          </a:prstGeom>
        </p:spPr>
      </p:pic>
    </p:spTree>
    <p:extLst>
      <p:ext uri="{BB962C8B-B14F-4D97-AF65-F5344CB8AC3E}">
        <p14:creationId xmlns:p14="http://schemas.microsoft.com/office/powerpoint/2010/main" val="35619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830759"/>
            <a:ext cx="7543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উপাদানগুলোর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কার্যাবলী</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4267199" y="2064127"/>
            <a:ext cx="4190999" cy="4031873"/>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200" b="1" dirty="0" smtClean="0">
                <a:ln/>
                <a:solidFill>
                  <a:srgbClr val="FF0000"/>
                </a:solidFill>
                <a:latin typeface="NikoshBAN" pitchFamily="2" charset="0"/>
                <a:cs typeface="NikoshBAN" pitchFamily="2" charset="0"/>
              </a:rPr>
              <a:t>৩। </a:t>
            </a:r>
            <a:r>
              <a:rPr lang="en-US" sz="3200" b="1" dirty="0" err="1" smtClean="0">
                <a:ln/>
                <a:solidFill>
                  <a:srgbClr val="FF0000"/>
                </a:solidFill>
                <a:latin typeface="NikoshBAN" pitchFamily="2" charset="0"/>
                <a:cs typeface="NikoshBAN" pitchFamily="2" charset="0"/>
              </a:rPr>
              <a:t>এলুমিনাঃ</a:t>
            </a:r>
            <a:r>
              <a:rPr lang="en-US" sz="3200" b="1" dirty="0" smtClean="0">
                <a:ln/>
                <a:solidFill>
                  <a:srgbClr val="FF000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প্রায়</a:t>
            </a:r>
            <a:r>
              <a:rPr lang="en-US" sz="3200" b="1" dirty="0" smtClean="0">
                <a:ln/>
                <a:solidFill>
                  <a:srgbClr val="0070C0"/>
                </a:solidFill>
                <a:latin typeface="NikoshBAN" pitchFamily="2" charset="0"/>
                <a:cs typeface="NikoshBAN" pitchFamily="2" charset="0"/>
              </a:rPr>
              <a:t> ৭% </a:t>
            </a:r>
            <a:r>
              <a:rPr lang="en-US" sz="3200" b="1" dirty="0" err="1" smtClean="0">
                <a:ln/>
                <a:solidFill>
                  <a:srgbClr val="0070C0"/>
                </a:solidFill>
                <a:latin typeface="NikoshBAN" pitchFamily="2" charset="0"/>
                <a:cs typeface="NikoshBAN" pitchFamily="2" charset="0"/>
              </a:rPr>
              <a:t>এলুমিনা</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থাকে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ক্লিংকার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গঠনের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তাপমাত্রা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কমিয়ে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দেয়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এবং</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অন্যান্য</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যৌগকে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সহজে</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পানির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সঙ্গে</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সংযুক্ত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করে।এটা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জমাটবদ্ধতা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ত্বরান্বিত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আধিক্য</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দুর্বল</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a:t>
            </a:r>
            <a:r>
              <a:rPr lang="en-US" sz="3200" b="1" dirty="0" smtClean="0">
                <a:ln/>
                <a:solidFill>
                  <a:srgbClr val="0070C0"/>
                </a:solidFill>
                <a:latin typeface="NikoshBAN" pitchFamily="2" charset="0"/>
                <a:cs typeface="NikoshBAN"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31" y="2209800"/>
            <a:ext cx="3493169" cy="3657600"/>
          </a:xfrm>
          <a:prstGeom prst="rect">
            <a:avLst/>
          </a:prstGeom>
        </p:spPr>
      </p:pic>
    </p:spTree>
    <p:extLst>
      <p:ext uri="{BB962C8B-B14F-4D97-AF65-F5344CB8AC3E}">
        <p14:creationId xmlns:p14="http://schemas.microsoft.com/office/powerpoint/2010/main" val="41385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830759"/>
            <a:ext cx="7543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উপাদানগুলোর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কার্যাবলী</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4343400" y="2723227"/>
            <a:ext cx="4190999" cy="2554545"/>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200" b="1" dirty="0" smtClean="0">
                <a:ln/>
                <a:solidFill>
                  <a:srgbClr val="FF0000"/>
                </a:solidFill>
                <a:latin typeface="NikoshBAN" pitchFamily="2" charset="0"/>
                <a:cs typeface="NikoshBAN" pitchFamily="2" charset="0"/>
              </a:rPr>
              <a:t>৪। </a:t>
            </a:r>
            <a:r>
              <a:rPr lang="en-US" sz="3200" b="1" dirty="0" err="1" smtClean="0">
                <a:ln/>
                <a:solidFill>
                  <a:srgbClr val="FF0000"/>
                </a:solidFill>
                <a:latin typeface="NikoshBAN" pitchFamily="2" charset="0"/>
                <a:cs typeface="NikoshBAN" pitchFamily="2" charset="0"/>
              </a:rPr>
              <a:t>ম্যাগনেশিয়ামঃ</a:t>
            </a:r>
            <a:r>
              <a:rPr lang="en-US" sz="3200" b="1" dirty="0" smtClean="0">
                <a:ln/>
                <a:solidFill>
                  <a:srgbClr val="FF000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a:t>
            </a:r>
            <a:r>
              <a:rPr lang="en-US" sz="3200" b="1" dirty="0" smtClean="0">
                <a:ln/>
                <a:solidFill>
                  <a:srgbClr val="0070C0"/>
                </a:solidFill>
                <a:latin typeface="NikoshBAN" pitchFamily="2" charset="0"/>
                <a:cs typeface="NikoshBAN" pitchFamily="2" charset="0"/>
              </a:rPr>
              <a:t> </a:t>
            </a:r>
            <a:r>
              <a:rPr lang="en-US" sz="3200" b="1" dirty="0" err="1">
                <a:ln/>
                <a:solidFill>
                  <a:srgbClr val="0070C0"/>
                </a:solidFill>
                <a:latin typeface="NikoshBAN" pitchFamily="2" charset="0"/>
                <a:cs typeface="NikoshBAN" pitchFamily="2" charset="0"/>
              </a:rPr>
              <a:t>ম্যাগনেশিয়াম</a:t>
            </a:r>
            <a:r>
              <a:rPr lang="en-US" sz="3200" b="1" dirty="0" smtClean="0">
                <a:ln/>
                <a:solidFill>
                  <a:srgbClr val="0070C0"/>
                </a:solidFill>
                <a:latin typeface="NikoshBAN" pitchFamily="2" charset="0"/>
                <a:cs typeface="NikoshBAN" pitchFamily="2" charset="0"/>
              </a:rPr>
              <a:t> ২% </a:t>
            </a:r>
            <a:r>
              <a:rPr lang="en-US" sz="3200" b="1" dirty="0" err="1" smtClean="0">
                <a:ln/>
                <a:solidFill>
                  <a:srgbClr val="0070C0"/>
                </a:solidFill>
                <a:latin typeface="NikoshBAN" pitchFamily="2" charset="0"/>
                <a:cs typeface="NikoshBAN" pitchFamily="2" charset="0"/>
              </a:rPr>
              <a:t>এর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অধিক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হওয়া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ঠিক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নয়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আধিক্য</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জন্য</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ক্ষতিকর</a:t>
            </a:r>
            <a:r>
              <a:rPr lang="en-US" sz="3200" b="1" dirty="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এবং</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শক্তি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কমিয়ে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দেয়</a:t>
            </a:r>
            <a:r>
              <a:rPr lang="en-US" sz="3200" b="1" dirty="0" smtClean="0">
                <a:ln/>
                <a:solidFill>
                  <a:srgbClr val="0070C0"/>
                </a:solidFill>
                <a:latin typeface="NikoshBAN" pitchFamily="2" charset="0"/>
                <a:cs typeface="NikoshBAN"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0"/>
            <a:ext cx="3352800" cy="3429000"/>
          </a:xfrm>
          <a:prstGeom prst="rect">
            <a:avLst/>
          </a:prstGeom>
        </p:spPr>
      </p:pic>
    </p:spTree>
    <p:extLst>
      <p:ext uri="{BB962C8B-B14F-4D97-AF65-F5344CB8AC3E}">
        <p14:creationId xmlns:p14="http://schemas.microsoft.com/office/powerpoint/2010/main" val="29795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830759"/>
            <a:ext cx="7543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উপাদানগুলোর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কার্যাবলী</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4343400" y="2723227"/>
            <a:ext cx="4190999" cy="2554545"/>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200" b="1" dirty="0" smtClean="0">
                <a:ln/>
                <a:solidFill>
                  <a:srgbClr val="FF0000"/>
                </a:solidFill>
                <a:latin typeface="NikoshBAN" pitchFamily="2" charset="0"/>
                <a:cs typeface="NikoshBAN" pitchFamily="2" charset="0"/>
              </a:rPr>
              <a:t>৫। </a:t>
            </a:r>
            <a:r>
              <a:rPr lang="en-US" sz="3200" b="1" dirty="0" err="1" smtClean="0">
                <a:ln/>
                <a:solidFill>
                  <a:srgbClr val="FF0000"/>
                </a:solidFill>
                <a:latin typeface="NikoshBAN" pitchFamily="2" charset="0"/>
                <a:cs typeface="NikoshBAN" pitchFamily="2" charset="0"/>
              </a:rPr>
              <a:t>আয়রণ</a:t>
            </a:r>
            <a:r>
              <a:rPr lang="en-US" sz="3200" b="1" dirty="0" smtClean="0">
                <a:ln/>
                <a:solidFill>
                  <a:srgbClr val="FF0000"/>
                </a:solidFill>
                <a:latin typeface="NikoshBAN" pitchFamily="2" charset="0"/>
                <a:cs typeface="NikoshBAN" pitchFamily="2" charset="0"/>
              </a:rPr>
              <a:t> </a:t>
            </a:r>
            <a:r>
              <a:rPr lang="en-US" sz="3200" b="1" dirty="0" err="1" smtClean="0">
                <a:ln/>
                <a:solidFill>
                  <a:srgbClr val="FF0000"/>
                </a:solidFill>
                <a:latin typeface="NikoshBAN" pitchFamily="2" charset="0"/>
                <a:cs typeface="NikoshBAN" pitchFamily="2" charset="0"/>
              </a:rPr>
              <a:t>অক্সাইডঃ</a:t>
            </a:r>
            <a:r>
              <a:rPr lang="en-US" sz="3200" b="1" dirty="0" smtClean="0">
                <a:ln/>
                <a:solidFill>
                  <a:srgbClr val="FF000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আয়রন</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অক্সাইডের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পরিমাণ</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প্র্রায়</a:t>
            </a:r>
            <a:r>
              <a:rPr lang="en-US" sz="3200" b="1" dirty="0" smtClean="0">
                <a:ln/>
                <a:solidFill>
                  <a:srgbClr val="0070C0"/>
                </a:solidFill>
                <a:latin typeface="NikoshBAN" pitchFamily="2" charset="0"/>
                <a:cs typeface="NikoshBAN" pitchFamily="2" charset="0"/>
              </a:rPr>
              <a:t> </a:t>
            </a:r>
            <a:r>
              <a:rPr lang="en-US" sz="3200" b="1" dirty="0">
                <a:ln/>
                <a:solidFill>
                  <a:srgbClr val="0070C0"/>
                </a:solidFill>
                <a:latin typeface="NikoshBAN" pitchFamily="2" charset="0"/>
                <a:cs typeface="NikoshBAN" pitchFamily="2" charset="0"/>
              </a:rPr>
              <a:t>৩</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কাঠিন্য</a:t>
            </a:r>
            <a:r>
              <a:rPr lang="en-US" sz="3200" b="1" dirty="0" smtClean="0">
                <a:ln/>
                <a:solidFill>
                  <a:srgbClr val="0070C0"/>
                </a:solidFill>
                <a:latin typeface="NikoshBAN" pitchFamily="2" charset="0"/>
                <a:cs typeface="NikoshBAN" pitchFamily="2" charset="0"/>
              </a:rPr>
              <a:t> ও </a:t>
            </a:r>
            <a:r>
              <a:rPr lang="en-US" sz="3200" b="1" dirty="0" err="1" smtClean="0">
                <a:ln/>
                <a:solidFill>
                  <a:srgbClr val="0070C0"/>
                </a:solidFill>
                <a:latin typeface="NikoshBAN" pitchFamily="2" charset="0"/>
                <a:cs typeface="NikoshBAN" pitchFamily="2" charset="0"/>
              </a:rPr>
              <a:t>শক্তি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উন্নত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রং</a:t>
            </a:r>
            <a:r>
              <a:rPr lang="en-US" sz="3200" b="1" dirty="0" smtClean="0">
                <a:ln/>
                <a:solidFill>
                  <a:srgbClr val="0070C0"/>
                </a:solidFill>
                <a:latin typeface="NikoshBAN" pitchFamily="2" charset="0"/>
                <a:cs typeface="NikoshBAN" pitchFamily="2" charset="0"/>
              </a:rPr>
              <a:t> ও </a:t>
            </a:r>
            <a:r>
              <a:rPr lang="en-US" sz="3200" b="1" dirty="0" err="1" smtClean="0">
                <a:ln/>
                <a:solidFill>
                  <a:srgbClr val="0070C0"/>
                </a:solidFill>
                <a:latin typeface="NikoshBAN" pitchFamily="2" charset="0"/>
                <a:cs typeface="NikoshBAN" pitchFamily="2" charset="0"/>
              </a:rPr>
              <a:t>এর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উপর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নির্ভর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a:t>
            </a:r>
            <a:r>
              <a:rPr lang="en-US" sz="3200" b="1" dirty="0" smtClean="0">
                <a:ln/>
                <a:solidFill>
                  <a:srgbClr val="0070C0"/>
                </a:solidFill>
                <a:latin typeface="NikoshBAN" pitchFamily="2" charset="0"/>
                <a:cs typeface="NikoshBAN"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47" y="2133600"/>
            <a:ext cx="3886200" cy="3886200"/>
          </a:xfrm>
          <a:prstGeom prst="rect">
            <a:avLst/>
          </a:prstGeom>
        </p:spPr>
      </p:pic>
    </p:spTree>
    <p:extLst>
      <p:ext uri="{BB962C8B-B14F-4D97-AF65-F5344CB8AC3E}">
        <p14:creationId xmlns:p14="http://schemas.microsoft.com/office/powerpoint/2010/main" val="23543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830759"/>
            <a:ext cx="7543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উপাদানগুলোর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কার্যাবলী</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4419601" y="2286000"/>
            <a:ext cx="4190999" cy="3539430"/>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200" b="1" dirty="0">
                <a:ln/>
                <a:solidFill>
                  <a:srgbClr val="FF0000"/>
                </a:solidFill>
                <a:latin typeface="NikoshBAN" pitchFamily="2" charset="0"/>
                <a:cs typeface="NikoshBAN" pitchFamily="2" charset="0"/>
              </a:rPr>
              <a:t>৬</a:t>
            </a:r>
            <a:r>
              <a:rPr lang="en-US" sz="3200" b="1" dirty="0" smtClean="0">
                <a:ln/>
                <a:solidFill>
                  <a:srgbClr val="FF0000"/>
                </a:solidFill>
                <a:latin typeface="NikoshBAN" pitchFamily="2" charset="0"/>
                <a:cs typeface="NikoshBAN" pitchFamily="2" charset="0"/>
              </a:rPr>
              <a:t>। </a:t>
            </a:r>
            <a:r>
              <a:rPr lang="en-US" sz="3200" b="1" dirty="0" err="1" smtClean="0">
                <a:ln/>
                <a:solidFill>
                  <a:srgbClr val="FF0000"/>
                </a:solidFill>
                <a:latin typeface="NikoshBAN" pitchFamily="2" charset="0"/>
                <a:cs typeface="NikoshBAN" pitchFamily="2" charset="0"/>
              </a:rPr>
              <a:t>ক্যালসিয়াম</a:t>
            </a:r>
            <a:r>
              <a:rPr lang="en-US" sz="3200" b="1" dirty="0" smtClean="0">
                <a:ln/>
                <a:solidFill>
                  <a:srgbClr val="FF0000"/>
                </a:solidFill>
                <a:latin typeface="NikoshBAN" pitchFamily="2" charset="0"/>
                <a:cs typeface="NikoshBAN" pitchFamily="2" charset="0"/>
              </a:rPr>
              <a:t> </a:t>
            </a:r>
            <a:r>
              <a:rPr lang="en-US" sz="3200" b="1" dirty="0" err="1" smtClean="0">
                <a:ln/>
                <a:solidFill>
                  <a:srgbClr val="FF0000"/>
                </a:solidFill>
                <a:latin typeface="NikoshBAN" pitchFamily="2" charset="0"/>
                <a:cs typeface="NikoshBAN" pitchFamily="2" charset="0"/>
              </a:rPr>
              <a:t>সালফেটঃ</a:t>
            </a:r>
            <a:r>
              <a:rPr lang="en-US" sz="3200" b="1" dirty="0" smtClean="0">
                <a:ln/>
                <a:solidFill>
                  <a:srgbClr val="FF000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ক্যালসিয়াম</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সালফেটের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পরিমাণ</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প্র্রায়</a:t>
            </a:r>
            <a:r>
              <a:rPr lang="en-US" sz="3200" b="1" dirty="0" smtClean="0">
                <a:ln/>
                <a:solidFill>
                  <a:srgbClr val="0070C0"/>
                </a:solidFill>
                <a:latin typeface="NikoshBAN" pitchFamily="2" charset="0"/>
                <a:cs typeface="NikoshBAN" pitchFamily="2" charset="0"/>
              </a:rPr>
              <a:t> ৪%।  </a:t>
            </a:r>
            <a:r>
              <a:rPr lang="en-US" sz="3200" b="1" dirty="0" err="1" smtClean="0">
                <a:ln/>
                <a:solidFill>
                  <a:srgbClr val="0070C0"/>
                </a:solidFill>
                <a:latin typeface="NikoshBAN" pitchFamily="2" charset="0"/>
                <a:cs typeface="NikoshBAN" pitchFamily="2" charset="0"/>
              </a:rPr>
              <a:t>এটা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জিপসাম</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হিসেবে</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ক্লিংকারের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সহিত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মিহি</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পাউডারে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পরিণত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জমাটবদ্ধতার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গতি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মন্থর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a:t>
            </a:r>
            <a:r>
              <a:rPr lang="en-US" sz="3200" b="1" dirty="0" smtClean="0">
                <a:ln/>
                <a:solidFill>
                  <a:srgbClr val="0070C0"/>
                </a:solidFill>
                <a:latin typeface="NikoshBAN" pitchFamily="2" charset="0"/>
                <a:cs typeface="NikoshBAN"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05" y="2247899"/>
            <a:ext cx="3648595" cy="3505200"/>
          </a:xfrm>
          <a:prstGeom prst="rect">
            <a:avLst/>
          </a:prstGeom>
        </p:spPr>
      </p:pic>
    </p:spTree>
    <p:extLst>
      <p:ext uri="{BB962C8B-B14F-4D97-AF65-F5344CB8AC3E}">
        <p14:creationId xmlns:p14="http://schemas.microsoft.com/office/powerpoint/2010/main" val="1534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31" presetClass="entr"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830759"/>
            <a:ext cx="7543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উপাদানগুলোর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কার্যাবলী</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4419601" y="2514600"/>
            <a:ext cx="4190999" cy="2554545"/>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200" b="1" dirty="0" smtClean="0">
                <a:ln/>
                <a:solidFill>
                  <a:srgbClr val="FF0000"/>
                </a:solidFill>
                <a:latin typeface="NikoshBAN" pitchFamily="2" charset="0"/>
                <a:cs typeface="NikoshBAN" pitchFamily="2" charset="0"/>
              </a:rPr>
              <a:t>৭। </a:t>
            </a:r>
            <a:r>
              <a:rPr lang="en-US" sz="3200" b="1" dirty="0" err="1" smtClean="0">
                <a:ln/>
                <a:solidFill>
                  <a:srgbClr val="FF0000"/>
                </a:solidFill>
                <a:latin typeface="NikoshBAN" pitchFamily="2" charset="0"/>
                <a:cs typeface="NikoshBAN" pitchFamily="2" charset="0"/>
              </a:rPr>
              <a:t>সালফার</a:t>
            </a:r>
            <a:r>
              <a:rPr lang="en-US" sz="3200" b="1" dirty="0" smtClean="0">
                <a:ln/>
                <a:solidFill>
                  <a:srgbClr val="FF0000"/>
                </a:solidFill>
                <a:latin typeface="NikoshBAN" pitchFamily="2" charset="0"/>
                <a:cs typeface="NikoshBAN" pitchFamily="2" charset="0"/>
              </a:rPr>
              <a:t> </a:t>
            </a:r>
            <a:r>
              <a:rPr lang="en-US" sz="3200" b="1" dirty="0" err="1" smtClean="0">
                <a:ln/>
                <a:solidFill>
                  <a:srgbClr val="FF0000"/>
                </a:solidFill>
                <a:latin typeface="NikoshBAN" pitchFamily="2" charset="0"/>
                <a:cs typeface="NikoshBAN" pitchFamily="2" charset="0"/>
              </a:rPr>
              <a:t>ট্রাই</a:t>
            </a:r>
            <a:r>
              <a:rPr lang="en-US" sz="3200" b="1" dirty="0" smtClean="0">
                <a:ln/>
                <a:solidFill>
                  <a:srgbClr val="FF0000"/>
                </a:solidFill>
                <a:latin typeface="NikoshBAN" pitchFamily="2" charset="0"/>
                <a:cs typeface="NikoshBAN" pitchFamily="2" charset="0"/>
              </a:rPr>
              <a:t> </a:t>
            </a:r>
            <a:r>
              <a:rPr lang="en-US" sz="3200" b="1" dirty="0" err="1" smtClean="0">
                <a:ln/>
                <a:solidFill>
                  <a:srgbClr val="FF0000"/>
                </a:solidFill>
                <a:latin typeface="NikoshBAN" pitchFamily="2" charset="0"/>
                <a:cs typeface="NikoshBAN" pitchFamily="2" charset="0"/>
              </a:rPr>
              <a:t>অক্সাইডঃ</a:t>
            </a:r>
            <a:r>
              <a:rPr lang="en-US" sz="3200" b="1" dirty="0" smtClean="0">
                <a:ln/>
                <a:solidFill>
                  <a:srgbClr val="FF000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সালফার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ট্রাই-অক্সাইড</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পরিমাণ</a:t>
            </a:r>
            <a:r>
              <a:rPr lang="en-US" sz="3200" b="1" dirty="0" smtClean="0">
                <a:ln/>
                <a:solidFill>
                  <a:srgbClr val="0070C0"/>
                </a:solidFill>
                <a:latin typeface="NikoshBAN" pitchFamily="2" charset="0"/>
                <a:cs typeface="NikoshBAN" pitchFamily="2" charset="0"/>
              </a:rPr>
              <a:t> ২% </a:t>
            </a:r>
            <a:r>
              <a:rPr lang="en-US" sz="3200" b="1" dirty="0" err="1" smtClean="0">
                <a:ln/>
                <a:solidFill>
                  <a:srgbClr val="0070C0"/>
                </a:solidFill>
                <a:latin typeface="NikoshBAN" pitchFamily="2" charset="0"/>
                <a:cs typeface="NikoshBAN" pitchFamily="2" charset="0"/>
              </a:rPr>
              <a:t>এর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অধিক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হওয়া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অনুচিত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আধিক্য</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খুঁতযুক্ত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a:t>
            </a:r>
            <a:r>
              <a:rPr lang="en-US" sz="3200" b="1" dirty="0" smtClean="0">
                <a:ln/>
                <a:solidFill>
                  <a:srgbClr val="0070C0"/>
                </a:solidFill>
                <a:latin typeface="NikoshBAN" pitchFamily="2" charset="0"/>
                <a:cs typeface="NikoshBAN"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55" y="2133600"/>
            <a:ext cx="3675645" cy="3300729"/>
          </a:xfrm>
          <a:prstGeom prst="rect">
            <a:avLst/>
          </a:prstGeom>
        </p:spPr>
      </p:pic>
    </p:spTree>
    <p:extLst>
      <p:ext uri="{BB962C8B-B14F-4D97-AF65-F5344CB8AC3E}">
        <p14:creationId xmlns:p14="http://schemas.microsoft.com/office/powerpoint/2010/main" val="403844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6356350"/>
            <a:ext cx="533400" cy="365125"/>
          </a:xfrm>
        </p:spPr>
        <p:txBody>
          <a:bodyPr/>
          <a:lstStyle/>
          <a:p>
            <a:fld id="{B6F15528-21DE-4FAA-801E-634DDDAF4B2B}" type="slidenum">
              <a:rPr lang="en-US" smtClean="0">
                <a:solidFill>
                  <a:schemeClr val="bg1">
                    <a:lumMod val="75000"/>
                  </a:schemeClr>
                </a:solidFill>
                <a:latin typeface="NikoshBAN" pitchFamily="2" charset="0"/>
                <a:cs typeface="NikoshBAN" pitchFamily="2" charset="0"/>
              </a:rPr>
              <a:pPr/>
              <a:t>2</a:t>
            </a:fld>
            <a:endParaRPr lang="en-US" dirty="0">
              <a:solidFill>
                <a:schemeClr val="bg1">
                  <a:lumMod val="75000"/>
                </a:schemeClr>
              </a:solidFill>
              <a:latin typeface="NikoshBAN" pitchFamily="2" charset="0"/>
              <a:cs typeface="NikoshBAN" pitchFamily="2" charset="0"/>
            </a:endParaRPr>
          </a:p>
        </p:txBody>
      </p:sp>
      <p:sp>
        <p:nvSpPr>
          <p:cNvPr id="8" name="TextBox 7"/>
          <p:cNvSpPr txBox="1">
            <a:spLocks noChangeArrowheads="1"/>
          </p:cNvSpPr>
          <p:nvPr/>
        </p:nvSpPr>
        <p:spPr bwMode="auto">
          <a:xfrm>
            <a:off x="533400" y="3200400"/>
            <a:ext cx="8229600" cy="2862322"/>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3600" dirty="0" err="1" smtClean="0">
                <a:solidFill>
                  <a:srgbClr val="FF0000"/>
                </a:solidFill>
                <a:latin typeface="NikoshBAN" pitchFamily="2" charset="0"/>
                <a:cs typeface="NikoshBAN" pitchFamily="2" charset="0"/>
              </a:rPr>
              <a:t>মোঃ</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আব্দুল</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মজিদ</a:t>
            </a:r>
            <a:endParaRPr lang="en-US" sz="3600" dirty="0" smtClean="0">
              <a:solidFill>
                <a:srgbClr val="FF0000"/>
              </a:solidFill>
              <a:latin typeface="NikoshBAN" pitchFamily="2" charset="0"/>
              <a:cs typeface="NikoshBAN" pitchFamily="2" charset="0"/>
            </a:endParaRPr>
          </a:p>
          <a:p>
            <a:pPr algn="ctr"/>
            <a:r>
              <a:rPr lang="en-US" sz="3600" dirty="0" err="1" smtClean="0">
                <a:latin typeface="NikoshBAN" pitchFamily="2" charset="0"/>
                <a:cs typeface="NikoshBAN" pitchFamily="2" charset="0"/>
              </a:rPr>
              <a:t>সহকারী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a:t>
            </a:r>
            <a:endParaRPr lang="bn-BD" sz="3600" dirty="0">
              <a:latin typeface="NikoshBAN" pitchFamily="2" charset="0"/>
              <a:cs typeface="NikoshBAN" pitchFamily="2" charset="0"/>
            </a:endParaRPr>
          </a:p>
          <a:p>
            <a:pPr algn="ctr"/>
            <a:r>
              <a:rPr lang="en-US" sz="3600" dirty="0" err="1" smtClean="0">
                <a:solidFill>
                  <a:srgbClr val="002060"/>
                </a:solidFill>
                <a:latin typeface="NikoshBAN" pitchFamily="2" charset="0"/>
                <a:cs typeface="NikoshBAN" pitchFamily="2" charset="0"/>
              </a:rPr>
              <a:t>নকিপুর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সরকারি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এইচ,সি</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পাইলট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মডেল</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মাধ্যঃ</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বিদ্যালয়</a:t>
            </a:r>
            <a:endParaRPr lang="en-US" sz="3600" dirty="0" smtClean="0">
              <a:solidFill>
                <a:srgbClr val="002060"/>
              </a:solidFill>
              <a:latin typeface="NikoshBAN" pitchFamily="2" charset="0"/>
              <a:cs typeface="NikoshBAN" pitchFamily="2" charset="0"/>
            </a:endParaRPr>
          </a:p>
          <a:p>
            <a:pPr algn="ctr"/>
            <a:r>
              <a:rPr lang="en-US" sz="3600" dirty="0" err="1" smtClean="0">
                <a:latin typeface="NikoshBAN" pitchFamily="2" charset="0"/>
                <a:cs typeface="NikoshBAN" pitchFamily="2" charset="0"/>
              </a:rPr>
              <a:t>শ্যামনগর,সাতক্ষীরা</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a:t>
            </a:r>
            <a:endParaRPr lang="bn-BD" sz="3600" dirty="0">
              <a:latin typeface="NikoshBAN" pitchFamily="2" charset="0"/>
              <a:cs typeface="NikoshBAN" pitchFamily="2" charset="0"/>
            </a:endParaRPr>
          </a:p>
          <a:p>
            <a:pPr algn="ctr"/>
            <a:r>
              <a:rPr lang="en-US" sz="3600" dirty="0" err="1" smtClean="0">
                <a:solidFill>
                  <a:srgbClr val="00B0F0"/>
                </a:solidFill>
                <a:latin typeface="NikoshBAN" pitchFamily="2" charset="0"/>
                <a:cs typeface="NikoshBAN" pitchFamily="2" charset="0"/>
              </a:rPr>
              <a:t>মোবাঃ</a:t>
            </a:r>
            <a:r>
              <a:rPr lang="en-US" sz="3600" dirty="0" smtClean="0">
                <a:solidFill>
                  <a:srgbClr val="00B0F0"/>
                </a:solidFill>
                <a:latin typeface="NikoshBAN" pitchFamily="2" charset="0"/>
                <a:cs typeface="NikoshBAN" pitchFamily="2" charset="0"/>
              </a:rPr>
              <a:t> ০১৭১১-০৭১৩০৫</a:t>
            </a:r>
          </a:p>
        </p:txBody>
      </p:sp>
      <p:sp>
        <p:nvSpPr>
          <p:cNvPr id="9" name="TextBox 8"/>
          <p:cNvSpPr txBox="1">
            <a:spLocks noChangeArrowheads="1"/>
          </p:cNvSpPr>
          <p:nvPr/>
        </p:nvSpPr>
        <p:spPr bwMode="auto">
          <a:xfrm>
            <a:off x="1905000" y="762000"/>
            <a:ext cx="5486400" cy="728230"/>
          </a:xfrm>
          <a:prstGeom prst="round2DiagRect">
            <a:avLst/>
          </a:prstGeom>
          <a:solidFill>
            <a:schemeClr val="accent3">
              <a:lumMod val="20000"/>
              <a:lumOff val="80000"/>
            </a:schemeClr>
          </a:solidFill>
          <a:ln>
            <a:solidFill>
              <a:srgbClr val="002060"/>
            </a:solidFill>
            <a:headEnd/>
            <a:tailEnd/>
          </a:ln>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a:prstTxWarp prst="textPlain">
              <a:avLst/>
            </a:prstTxWarp>
            <a:spAutoFit/>
          </a:bodyPr>
          <a:lstStyle/>
          <a:p>
            <a:pPr algn="ctr"/>
            <a:r>
              <a:rPr lang="en-US" sz="8000" dirty="0" err="1" smtClean="0">
                <a:solidFill>
                  <a:schemeClr val="tx1"/>
                </a:solidFill>
                <a:latin typeface="NikoshBAN" pitchFamily="2" charset="0"/>
                <a:cs typeface="NikoshBAN" pitchFamily="2" charset="0"/>
              </a:rPr>
              <a:t>শিক্ষক</a:t>
            </a:r>
            <a:r>
              <a:rPr lang="en-US" sz="8000" dirty="0" smtClean="0">
                <a:solidFill>
                  <a:schemeClr val="tx1"/>
                </a:solidFill>
                <a:latin typeface="NikoshBAN" pitchFamily="2" charset="0"/>
                <a:cs typeface="NikoshBAN" pitchFamily="2" charset="0"/>
              </a:rPr>
              <a:t> </a:t>
            </a:r>
            <a:r>
              <a:rPr lang="bn-BD" sz="8000" dirty="0" smtClean="0">
                <a:solidFill>
                  <a:schemeClr val="tx1"/>
                </a:solidFill>
                <a:latin typeface="NikoshBAN" pitchFamily="2" charset="0"/>
                <a:cs typeface="NikoshBAN" pitchFamily="2" charset="0"/>
              </a:rPr>
              <a:t>পরিচিতি</a:t>
            </a:r>
            <a:endParaRPr lang="en-US" sz="80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600200"/>
            <a:ext cx="1371600" cy="1600200"/>
          </a:xfrm>
          <a:prstGeom prst="rect">
            <a:avLst/>
          </a:prstGeom>
        </p:spPr>
      </p:pic>
    </p:spTree>
    <p:extLst>
      <p:ext uri="{BB962C8B-B14F-4D97-AF65-F5344CB8AC3E}">
        <p14:creationId xmlns:p14="http://schemas.microsoft.com/office/powerpoint/2010/main" val="13056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1" y="830759"/>
            <a:ext cx="7543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উপাদানগুলোর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কার্যাবলী</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4419601" y="2286000"/>
            <a:ext cx="4190999" cy="3539430"/>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200" b="1" dirty="0" smtClean="0">
                <a:ln/>
                <a:solidFill>
                  <a:srgbClr val="FF0000"/>
                </a:solidFill>
                <a:latin typeface="NikoshBAN" pitchFamily="2" charset="0"/>
                <a:cs typeface="NikoshBAN" pitchFamily="2" charset="0"/>
              </a:rPr>
              <a:t>৮। </a:t>
            </a:r>
            <a:r>
              <a:rPr lang="en-US" sz="3200" b="1" dirty="0" err="1" smtClean="0">
                <a:ln/>
                <a:solidFill>
                  <a:srgbClr val="FF0000"/>
                </a:solidFill>
                <a:latin typeface="NikoshBAN" pitchFamily="2" charset="0"/>
                <a:cs typeface="NikoshBAN" pitchFamily="2" charset="0"/>
              </a:rPr>
              <a:t>ক্ষারকীয়</a:t>
            </a:r>
            <a:r>
              <a:rPr lang="en-US" sz="3200" b="1" dirty="0" smtClean="0">
                <a:ln/>
                <a:solidFill>
                  <a:srgbClr val="FF0000"/>
                </a:solidFill>
                <a:latin typeface="NikoshBAN" pitchFamily="2" charset="0"/>
                <a:cs typeface="NikoshBAN" pitchFamily="2" charset="0"/>
              </a:rPr>
              <a:t> </a:t>
            </a:r>
            <a:r>
              <a:rPr lang="en-US" sz="3200" b="1" dirty="0" err="1" smtClean="0">
                <a:ln/>
                <a:solidFill>
                  <a:srgbClr val="FF0000"/>
                </a:solidFill>
                <a:latin typeface="NikoshBAN" pitchFamily="2" charset="0"/>
                <a:cs typeface="NikoshBAN" pitchFamily="2" charset="0"/>
              </a:rPr>
              <a:t>দ্রব্যঃ</a:t>
            </a:r>
            <a:r>
              <a:rPr lang="en-US" sz="3200" b="1" dirty="0" smtClean="0">
                <a:ln/>
                <a:solidFill>
                  <a:srgbClr val="FF000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পরিমাণ</a:t>
            </a:r>
            <a:r>
              <a:rPr lang="en-US" sz="3200" b="1" dirty="0" smtClean="0">
                <a:ln/>
                <a:solidFill>
                  <a:srgbClr val="0070C0"/>
                </a:solidFill>
                <a:latin typeface="NikoshBAN" pitchFamily="2" charset="0"/>
                <a:cs typeface="NikoshBAN" pitchFamily="2" charset="0"/>
              </a:rPr>
              <a:t> ১% </a:t>
            </a:r>
            <a:r>
              <a:rPr lang="en-US" sz="3200" b="1" dirty="0" err="1" smtClean="0">
                <a:ln/>
                <a:solidFill>
                  <a:srgbClr val="0070C0"/>
                </a:solidFill>
                <a:latin typeface="NikoshBAN" pitchFamily="2" charset="0"/>
                <a:cs typeface="NikoshBAN" pitchFamily="2" charset="0"/>
              </a:rPr>
              <a:t>এর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অধিক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হওয়া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অনুচিত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সিমেন্টের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কাঁচামালে</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যে</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ক্ষারকীয়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দ্রব্য</a:t>
            </a:r>
            <a:r>
              <a:rPr lang="en-US" sz="3200" b="1" dirty="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থাকে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পোড়ানোর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সময়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দূরীভূত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হয়</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এটার</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আধিক্য</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নির্মাণকে</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লোনাক্রান্ত</a:t>
            </a:r>
            <a:r>
              <a:rPr lang="en-US" sz="3200" b="1" dirty="0" smtClean="0">
                <a:ln/>
                <a:solidFill>
                  <a:srgbClr val="0070C0"/>
                </a:solidFill>
                <a:latin typeface="NikoshBAN" pitchFamily="2" charset="0"/>
                <a:cs typeface="NikoshBAN" pitchFamily="2" charset="0"/>
              </a:rPr>
              <a:t> </a:t>
            </a:r>
            <a:r>
              <a:rPr lang="en-US" sz="3200" b="1" dirty="0" err="1" smtClean="0">
                <a:ln/>
                <a:solidFill>
                  <a:srgbClr val="0070C0"/>
                </a:solidFill>
                <a:latin typeface="NikoshBAN" pitchFamily="2" charset="0"/>
                <a:cs typeface="NikoshBAN" pitchFamily="2" charset="0"/>
              </a:rPr>
              <a:t>করে</a:t>
            </a:r>
            <a:r>
              <a:rPr lang="en-US" sz="3200" b="1" dirty="0" smtClean="0">
                <a:ln/>
                <a:solidFill>
                  <a:srgbClr val="0070C0"/>
                </a:solidFill>
                <a:latin typeface="NikoshBAN" pitchFamily="2" charset="0"/>
                <a:cs typeface="NikoshBAN" pitchFamily="2" charset="0"/>
              </a:rPr>
              <a:t>।</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0"/>
            <a:ext cx="3540266" cy="3429000"/>
          </a:xfrm>
          <a:prstGeom prst="rect">
            <a:avLst/>
          </a:prstGeom>
        </p:spPr>
      </p:pic>
    </p:spTree>
    <p:extLst>
      <p:ext uri="{BB962C8B-B14F-4D97-AF65-F5344CB8AC3E}">
        <p14:creationId xmlns:p14="http://schemas.microsoft.com/office/powerpoint/2010/main" val="46139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9200" y="609600"/>
            <a:ext cx="6858001"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a:ln/>
                <a:solidFill>
                  <a:srgbClr val="0070C0"/>
                </a:solidFill>
                <a:latin typeface="NikoshBAN" pitchFamily="2" charset="0"/>
                <a:cs typeface="NikoshBAN" pitchFamily="2" charset="0"/>
              </a:rPr>
              <a:t>পোর্টল্যান্ড</a:t>
            </a:r>
            <a:r>
              <a:rPr lang="en-US" sz="4400" b="1" dirty="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ওজন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আয়তন</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3505201" y="1981200"/>
            <a:ext cx="4876800" cy="2123658"/>
          </a:xfrm>
          <a:prstGeom prst="rect">
            <a:avLst/>
          </a:prstGeom>
          <a:solidFill>
            <a:schemeClr val="accent1">
              <a:lumMod val="20000"/>
              <a:lumOff val="80000"/>
            </a:schemeClr>
          </a:solidFill>
          <a:effectLst>
            <a:glow rad="101600">
              <a:schemeClr val="accent1">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ওজনঃ</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প্রতি</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ব্যাগে</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সাধারণত</a:t>
            </a:r>
            <a:r>
              <a:rPr lang="en-US" sz="4400" b="1" dirty="0" smtClean="0">
                <a:ln/>
                <a:solidFill>
                  <a:srgbClr val="0070C0"/>
                </a:solidFill>
                <a:latin typeface="NikoshBAN" pitchFamily="2" charset="0"/>
                <a:cs typeface="NikoshBAN" pitchFamily="2" charset="0"/>
              </a:rPr>
              <a:t> ১১২ </a:t>
            </a:r>
            <a:r>
              <a:rPr lang="en-US" sz="4400" b="1" dirty="0" err="1" smtClean="0">
                <a:ln/>
                <a:solidFill>
                  <a:srgbClr val="0070C0"/>
                </a:solidFill>
                <a:latin typeface="NikoshBAN" pitchFamily="2" charset="0"/>
                <a:cs typeface="NikoshBAN" pitchFamily="2" charset="0"/>
              </a:rPr>
              <a:t>পাউন্ড</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অথবা</a:t>
            </a:r>
            <a:r>
              <a:rPr lang="en-US" sz="4400" b="1" dirty="0" smtClean="0">
                <a:ln/>
                <a:solidFill>
                  <a:srgbClr val="0070C0"/>
                </a:solidFill>
                <a:latin typeface="NikoshBAN" pitchFamily="2" charset="0"/>
                <a:cs typeface="NikoshBAN" pitchFamily="2" charset="0"/>
              </a:rPr>
              <a:t> ৫০ </a:t>
            </a:r>
            <a:r>
              <a:rPr lang="en-US" sz="4400" b="1" dirty="0" err="1" smtClean="0">
                <a:ln/>
                <a:solidFill>
                  <a:srgbClr val="0070C0"/>
                </a:solidFill>
                <a:latin typeface="NikoshBAN" pitchFamily="2" charset="0"/>
                <a:cs typeface="NikoshBAN" pitchFamily="2" charset="0"/>
              </a:rPr>
              <a:t>কেজি</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সিমেন্ট</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থাকে</a:t>
            </a:r>
            <a:r>
              <a:rPr lang="en-US" sz="4400" b="1" dirty="0" smtClean="0">
                <a:ln/>
                <a:solidFill>
                  <a:srgbClr val="0070C0"/>
                </a:solidFill>
                <a:latin typeface="NikoshBAN" pitchFamily="2" charset="0"/>
                <a:cs typeface="NikoshBAN" pitchFamily="2" charset="0"/>
              </a:rPr>
              <a:t>।</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1548378"/>
            <a:ext cx="2759969" cy="3404622"/>
          </a:xfrm>
          <a:prstGeom prst="rect">
            <a:avLst/>
          </a:prstGeom>
        </p:spPr>
      </p:pic>
      <p:sp>
        <p:nvSpPr>
          <p:cNvPr id="7" name="Rectangle 6"/>
          <p:cNvSpPr/>
          <p:nvPr/>
        </p:nvSpPr>
        <p:spPr>
          <a:xfrm>
            <a:off x="1143000" y="4648200"/>
            <a:ext cx="6858000" cy="1446550"/>
          </a:xfrm>
          <a:prstGeom prst="rect">
            <a:avLst/>
          </a:prstGeom>
          <a:solidFill>
            <a:schemeClr val="accent5">
              <a:lumMod val="20000"/>
              <a:lumOff val="80000"/>
            </a:schemeClr>
          </a:solidFill>
          <a:effectLst>
            <a:glow rad="101600">
              <a:schemeClr val="accent4">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smtClean="0">
                <a:ln/>
                <a:solidFill>
                  <a:srgbClr val="FF0000"/>
                </a:solidFill>
                <a:latin typeface="NikoshBAN" pitchFamily="2" charset="0"/>
                <a:cs typeface="NikoshBAN" pitchFamily="2" charset="0"/>
              </a:rPr>
              <a:t> </a:t>
            </a:r>
            <a:r>
              <a:rPr lang="en-US" sz="4400" b="1" dirty="0" err="1" smtClean="0">
                <a:ln/>
                <a:solidFill>
                  <a:srgbClr val="FF0000"/>
                </a:solidFill>
                <a:latin typeface="NikoshBAN" pitchFamily="2" charset="0"/>
                <a:cs typeface="NikoshBAN" pitchFamily="2" charset="0"/>
              </a:rPr>
              <a:t>আয়তনঃ</a:t>
            </a:r>
            <a:r>
              <a:rPr lang="en-US" sz="4400" b="1" dirty="0" smtClean="0">
                <a:ln/>
                <a:solidFill>
                  <a:srgbClr val="FF0000"/>
                </a:solidFill>
                <a:latin typeface="NikoshBAN" pitchFamily="2" charset="0"/>
                <a:cs typeface="NikoshBAN" pitchFamily="2" charset="0"/>
              </a:rPr>
              <a:t> </a:t>
            </a:r>
            <a:r>
              <a:rPr lang="en-US" sz="4400" b="1" dirty="0" err="1" smtClean="0">
                <a:ln/>
                <a:solidFill>
                  <a:srgbClr val="FF0000"/>
                </a:solidFill>
                <a:latin typeface="NikoshBAN" pitchFamily="2" charset="0"/>
                <a:cs typeface="NikoshBAN" pitchFamily="2" charset="0"/>
              </a:rPr>
              <a:t>প্রতি</a:t>
            </a:r>
            <a:r>
              <a:rPr lang="en-US" sz="4400" b="1" dirty="0" smtClean="0">
                <a:ln/>
                <a:solidFill>
                  <a:srgbClr val="FF0000"/>
                </a:solidFill>
                <a:latin typeface="NikoshBAN" pitchFamily="2" charset="0"/>
                <a:cs typeface="NikoshBAN" pitchFamily="2" charset="0"/>
              </a:rPr>
              <a:t> </a:t>
            </a:r>
            <a:r>
              <a:rPr lang="en-US" sz="4400" b="1" dirty="0" err="1" smtClean="0">
                <a:ln/>
                <a:solidFill>
                  <a:srgbClr val="FF0000"/>
                </a:solidFill>
                <a:latin typeface="NikoshBAN" pitchFamily="2" charset="0"/>
                <a:cs typeface="NikoshBAN" pitchFamily="2" charset="0"/>
              </a:rPr>
              <a:t>ব্যাগ</a:t>
            </a:r>
            <a:r>
              <a:rPr lang="en-US" sz="4400" b="1" dirty="0" smtClean="0">
                <a:ln/>
                <a:solidFill>
                  <a:srgbClr val="FF0000"/>
                </a:solidFill>
                <a:latin typeface="NikoshBAN" pitchFamily="2" charset="0"/>
                <a:cs typeface="NikoshBAN" pitchFamily="2" charset="0"/>
              </a:rPr>
              <a:t> </a:t>
            </a:r>
            <a:r>
              <a:rPr lang="en-US" sz="4400" b="1" dirty="0" err="1" smtClean="0">
                <a:ln/>
                <a:solidFill>
                  <a:srgbClr val="FF0000"/>
                </a:solidFill>
                <a:latin typeface="NikoshBAN" pitchFamily="2" charset="0"/>
                <a:cs typeface="NikoshBAN" pitchFamily="2" charset="0"/>
              </a:rPr>
              <a:t>সিমেন্টের</a:t>
            </a:r>
            <a:r>
              <a:rPr lang="en-US" sz="4400" b="1" dirty="0" smtClean="0">
                <a:ln/>
                <a:solidFill>
                  <a:srgbClr val="FF0000"/>
                </a:solidFill>
                <a:latin typeface="NikoshBAN" pitchFamily="2" charset="0"/>
                <a:cs typeface="NikoshBAN" pitchFamily="2" charset="0"/>
              </a:rPr>
              <a:t> </a:t>
            </a:r>
            <a:r>
              <a:rPr lang="en-US" sz="4400" b="1" dirty="0" err="1" smtClean="0">
                <a:ln/>
                <a:solidFill>
                  <a:srgbClr val="FF0000"/>
                </a:solidFill>
                <a:latin typeface="NikoshBAN" pitchFamily="2" charset="0"/>
                <a:cs typeface="NikoshBAN" pitchFamily="2" charset="0"/>
              </a:rPr>
              <a:t>আয়তন</a:t>
            </a:r>
            <a:r>
              <a:rPr lang="en-US" sz="4400" b="1" dirty="0" smtClean="0">
                <a:ln/>
                <a:solidFill>
                  <a:srgbClr val="FF0000"/>
                </a:solidFill>
                <a:latin typeface="NikoshBAN" pitchFamily="2" charset="0"/>
                <a:cs typeface="NikoshBAN" pitchFamily="2" charset="0"/>
              </a:rPr>
              <a:t> ১.২৫ </a:t>
            </a:r>
            <a:r>
              <a:rPr lang="en-US" sz="4400" b="1" dirty="0" err="1" smtClean="0">
                <a:ln/>
                <a:solidFill>
                  <a:srgbClr val="FF0000"/>
                </a:solidFill>
                <a:latin typeface="NikoshBAN" pitchFamily="2" charset="0"/>
                <a:cs typeface="NikoshBAN" pitchFamily="2" charset="0"/>
              </a:rPr>
              <a:t>ঘনফুট</a:t>
            </a:r>
            <a:r>
              <a:rPr lang="en-US" sz="4400" b="1" dirty="0" smtClean="0">
                <a:ln/>
                <a:solidFill>
                  <a:srgbClr val="FF0000"/>
                </a:solidFill>
                <a:latin typeface="NikoshBAN" pitchFamily="2" charset="0"/>
                <a:cs typeface="NikoshBAN" pitchFamily="2" charset="0"/>
              </a:rPr>
              <a:t> </a:t>
            </a:r>
            <a:r>
              <a:rPr lang="en-US" sz="4400" b="1" dirty="0" err="1" smtClean="0">
                <a:ln/>
                <a:solidFill>
                  <a:srgbClr val="FF0000"/>
                </a:solidFill>
                <a:latin typeface="NikoshBAN" pitchFamily="2" charset="0"/>
                <a:cs typeface="NikoshBAN" pitchFamily="2" charset="0"/>
              </a:rPr>
              <a:t>বা</a:t>
            </a:r>
            <a:r>
              <a:rPr lang="en-US" sz="4400" b="1" dirty="0" smtClean="0">
                <a:ln/>
                <a:solidFill>
                  <a:srgbClr val="FF0000"/>
                </a:solidFill>
                <a:latin typeface="NikoshBAN" pitchFamily="2" charset="0"/>
                <a:cs typeface="NikoshBAN" pitchFamily="2" charset="0"/>
              </a:rPr>
              <a:t> ০.০৩৫৪ </a:t>
            </a:r>
            <a:r>
              <a:rPr lang="en-US" sz="4400" b="1" dirty="0" err="1" smtClean="0">
                <a:ln/>
                <a:solidFill>
                  <a:srgbClr val="FF0000"/>
                </a:solidFill>
                <a:latin typeface="NikoshBAN" pitchFamily="2" charset="0"/>
                <a:cs typeface="NikoshBAN" pitchFamily="2" charset="0"/>
              </a:rPr>
              <a:t>ঘনমিটার</a:t>
            </a:r>
            <a:endParaRPr lang="en-US" sz="44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68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9200" y="609600"/>
            <a:ext cx="6858001" cy="769441"/>
          </a:xfrm>
          <a:prstGeom prst="rect">
            <a:avLst/>
          </a:prstGeom>
          <a:solidFill>
            <a:schemeClr val="accent3">
              <a:lumMod val="40000"/>
              <a:lumOff val="60000"/>
            </a:schemeClr>
          </a:solidFill>
          <a:effectLst>
            <a:glow rad="228600">
              <a:schemeClr val="accent2">
                <a:satMod val="175000"/>
                <a:alpha val="40000"/>
              </a:schemeClr>
            </a:glow>
            <a:outerShdw blurRad="50800" dist="38100" dir="5400000" algn="t"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বিভিন্ন</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প্রকার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নাম</a:t>
            </a:r>
            <a:r>
              <a:rPr lang="en-US" sz="4400" b="1" dirty="0" smtClean="0">
                <a:ln/>
                <a:solidFill>
                  <a:srgbClr val="0070C0"/>
                </a:solidFill>
                <a:latin typeface="NikoshBAN" pitchFamily="2" charset="0"/>
                <a:cs typeface="NikoshBAN" pitchFamily="2" charset="0"/>
              </a:rPr>
              <a:t> ও </a:t>
            </a:r>
            <a:r>
              <a:rPr lang="en-US" sz="4400" b="1" dirty="0" err="1" smtClean="0">
                <a:ln/>
                <a:solidFill>
                  <a:srgbClr val="0070C0"/>
                </a:solidFill>
                <a:latin typeface="NikoshBAN" pitchFamily="2" charset="0"/>
                <a:cs typeface="NikoshBAN" pitchFamily="2" charset="0"/>
              </a:rPr>
              <a:t>ব্যবহার</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65" y="1752600"/>
            <a:ext cx="7936765" cy="429101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7519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9200" y="609600"/>
            <a:ext cx="6858001" cy="769441"/>
          </a:xfrm>
          <a:prstGeom prst="rect">
            <a:avLst/>
          </a:prstGeom>
          <a:solidFill>
            <a:schemeClr val="accent3">
              <a:lumMod val="40000"/>
              <a:lumOff val="60000"/>
            </a:schemeClr>
          </a:solidFill>
          <a:effectLst>
            <a:glow rad="228600">
              <a:schemeClr val="accent2">
                <a:satMod val="175000"/>
                <a:alpha val="40000"/>
              </a:schemeClr>
            </a:glow>
            <a:outerShdw blurRad="50800" dist="38100" dir="10800000" algn="r"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বিভিন্ন</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প্রকার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নাম</a:t>
            </a:r>
            <a:r>
              <a:rPr lang="en-US" sz="4400" b="1" dirty="0" smtClean="0">
                <a:ln/>
                <a:solidFill>
                  <a:srgbClr val="0070C0"/>
                </a:solidFill>
                <a:latin typeface="NikoshBAN" pitchFamily="2" charset="0"/>
                <a:cs typeface="NikoshBAN" pitchFamily="2" charset="0"/>
              </a:rPr>
              <a:t> ও </a:t>
            </a:r>
            <a:r>
              <a:rPr lang="en-US" sz="4400" b="1" dirty="0" err="1" smtClean="0">
                <a:ln/>
                <a:solidFill>
                  <a:srgbClr val="0070C0"/>
                </a:solidFill>
                <a:latin typeface="NikoshBAN" pitchFamily="2" charset="0"/>
                <a:cs typeface="NikoshBAN" pitchFamily="2" charset="0"/>
              </a:rPr>
              <a:t>ব্যবহার</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24001"/>
            <a:ext cx="7696200" cy="4800600"/>
          </a:xfrm>
          <a:prstGeom prst="rect">
            <a:avLst/>
          </a:prstGeom>
          <a:ln>
            <a:solidFill>
              <a:srgbClr val="FF0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809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9200" y="609600"/>
            <a:ext cx="6858001"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a:ln/>
                <a:solidFill>
                  <a:srgbClr val="0070C0"/>
                </a:solidFill>
                <a:latin typeface="NikoshBAN" pitchFamily="2" charset="0"/>
                <a:cs typeface="NikoshBAN" pitchFamily="2" charset="0"/>
              </a:rPr>
              <a:t>পোর্টল্যান্ড</a:t>
            </a:r>
            <a:r>
              <a:rPr lang="en-US" sz="4400" b="1" dirty="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প্রকারভেদ</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62377"/>
            <a:ext cx="7391399" cy="4738423"/>
          </a:xfrm>
          <a:prstGeom prst="rect">
            <a:avLst/>
          </a:prstGeom>
          <a:ln>
            <a:solidFill>
              <a:srgbClr val="FF0000"/>
            </a:solidFill>
          </a:ln>
          <a:effectLst>
            <a:glow rad="228600">
              <a:schemeClr val="accent3">
                <a:satMod val="175000"/>
                <a:alpha val="40000"/>
              </a:schemeClr>
            </a:glow>
          </a:effectLst>
        </p:spPr>
      </p:pic>
    </p:spTree>
    <p:extLst>
      <p:ext uri="{BB962C8B-B14F-4D97-AF65-F5344CB8AC3E}">
        <p14:creationId xmlns:p14="http://schemas.microsoft.com/office/powerpoint/2010/main" val="2547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609600"/>
            <a:ext cx="6324599"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a:ln/>
                <a:solidFill>
                  <a:srgbClr val="0070C0"/>
                </a:solidFill>
                <a:latin typeface="NikoshBAN" pitchFamily="2" charset="0"/>
                <a:cs typeface="NikoshBAN" pitchFamily="2" charset="0"/>
              </a:rPr>
              <a:t>পোর্টল্যান্ড</a:t>
            </a:r>
            <a:r>
              <a:rPr lang="en-US" sz="4400" b="1" dirty="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সিমেন্ট</a:t>
            </a:r>
            <a:endPar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 name="Rectangle 1"/>
          <p:cNvSpPr>
            <a:spLocks noChangeArrowheads="1"/>
          </p:cNvSpPr>
          <p:nvPr/>
        </p:nvSpPr>
        <p:spPr bwMode="auto">
          <a:xfrm>
            <a:off x="609600" y="1828800"/>
            <a:ext cx="7924800" cy="3970318"/>
          </a:xfrm>
          <a:prstGeom prst="rect">
            <a:avLst/>
          </a:prstGeom>
          <a:noFill/>
          <a:ln w="9525">
            <a:solidFill>
              <a:srgbClr val="00B0F0"/>
            </a:solidFill>
            <a:miter lim="800000"/>
            <a:headEnd/>
            <a:tailEnd/>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vert="horz" wrap="square" lIns="158700" tIns="45720" rIns="15870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সিমেন্ট হল বর্তমান বিশ্বের সবচেয়ে প্রয়োজনীয় নির্মাণ উপাদান। মানুষের প্রয়োজনের অনুসারে সময়ের সাথে সাথে বিভিন্ন ধরনের সিমেন্ট জন্য প্রস্তুত করা হয়েছে। পোর্টল্যান্ড সিমেন্ট সবচেয়ে বেশি ব্যবহৃত সিমেন্ট এবং সিমেন্টের অন্যান্য রূপগুলো পোর্টল্যান্ড সিমেন্ট থেকে উদ্ভূত হতে।বিভিন্ন ধরণের পোর্টল্যান্ড সিমেন্ট তৈরি করা হয়েছে।</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১। সাধারণ পোর্টল্যান্ড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3"/>
              </a:rPr>
              <a:t>Ordinary Portland Cement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I) </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২। পরিমিত পোর্টল্যান্ড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3"/>
              </a:rPr>
              <a:t>Modified Portland Cement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৩। উচ্চ প্রারম্ভিক ক্ষমতা পোর্টল্যান্ড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4"/>
              </a:rPr>
              <a:t>Rapid Hardening</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৪। দ্রুত সেটিং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4"/>
              </a:rPr>
              <a:t>Quick Setting Cemen</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t)</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৫। কম তাপ পোর্টল্যান্ড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5"/>
              </a:rPr>
              <a:t>Low Heat Portland Cement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৬। সালফেট প্রতিরোধী পোর্টল্যান্ড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err="1" smtClean="0">
                <a:ln>
                  <a:noFill/>
                </a:ln>
                <a:solidFill>
                  <a:schemeClr val="tx1"/>
                </a:solidFill>
                <a:effectLst/>
                <a:latin typeface="NikoshBAN" panose="02000000000000000000" pitchFamily="2" charset="0"/>
                <a:cs typeface="NikoshBAN" panose="02000000000000000000" pitchFamily="2" charset="0"/>
                <a:hlinkClick r:id="rId5"/>
              </a:rPr>
              <a:t>Sulphate</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5"/>
              </a:rPr>
              <a:t> Resistant Portland Cemen</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t)</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৭। জল নিরোধী পোর্টল্যান্ড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6"/>
              </a:rPr>
              <a:t>Water Repellent Portland Cemen</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t)</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৮। জল প্রতিরোধক পোর্টল্যান্ড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6"/>
              </a:rPr>
              <a:t>Water Proof Portland Cemen</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t)</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৯। উচ্চ এলুমিনিয়া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7"/>
              </a:rPr>
              <a:t>High Alumina Cement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১০। পোর্টল্যান্ড স্ল্যাগ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7"/>
              </a:rPr>
              <a:t>Portland Slag Cement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১১। বায়ু বান্ধব পোর্টল্যান্ড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8"/>
              </a:rPr>
              <a:t>Air Entraining Portland Cement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১২। পজলনা পোর্টল্যান্ড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err="1" smtClean="0">
                <a:ln>
                  <a:noFill/>
                </a:ln>
                <a:solidFill>
                  <a:schemeClr val="tx1"/>
                </a:solidFill>
                <a:effectLst/>
                <a:latin typeface="NikoshBAN" panose="02000000000000000000" pitchFamily="2" charset="0"/>
                <a:cs typeface="NikoshBAN" panose="02000000000000000000" pitchFamily="2" charset="0"/>
                <a:hlinkClick r:id="rId8"/>
              </a:rPr>
              <a:t>Pozzolana</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8"/>
              </a:rPr>
              <a:t> Portland Cement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 </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১৩। সুপারসালফেট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r>
              <a:rPr kumimoji="0" lang="en-US" altLang="en-US" sz="1400" b="0" i="0" u="none" strike="noStrike" cap="none" normalizeH="0" baseline="0" dirty="0" err="1" smtClean="0">
                <a:ln>
                  <a:noFill/>
                </a:ln>
                <a:solidFill>
                  <a:schemeClr val="tx1"/>
                </a:solidFill>
                <a:effectLst/>
                <a:latin typeface="NikoshBAN" panose="02000000000000000000" pitchFamily="2" charset="0"/>
                <a:cs typeface="NikoshBAN" panose="02000000000000000000" pitchFamily="2" charset="0"/>
                <a:hlinkClick r:id="rId9"/>
              </a:rPr>
              <a:t>Supersulphated</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hlinkClick r:id="rId9"/>
              </a:rPr>
              <a:t> Cement</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১৪। রাজমিস্ত্রির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(Masonry Cement)</a:t>
            </a:r>
            <a:b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br>
            <a:r>
              <a:rPr kumimoji="0" lang="bn-IN"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১৫। সম্প্রসারিত সিমেন্ট </a:t>
            </a:r>
            <a:r>
              <a:rPr kumimoji="0" lang="en-US" altLang="en-US" sz="1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(Expansive or expanding Cement)</a:t>
            </a:r>
          </a:p>
        </p:txBody>
      </p:sp>
      <p:pic>
        <p:nvPicPr>
          <p:cNvPr id="2050" name="Picture 2" descr="https://1.bp.blogspot.com/-uKylWDsrayc/Xd6t88sS35I/AAAAAAAAAnM/Uh47NOoEVhkjr6YoWDVBxbOAcdAkCzPXgCLcBGAsYHQ/s640/k.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250" y="-314224988"/>
            <a:ext cx="6096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25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1" y="646093"/>
            <a:ext cx="5943599" cy="954107"/>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err="1" smtClean="0">
                <a:ln/>
                <a:solidFill>
                  <a:srgbClr val="0070C0"/>
                </a:solidFill>
                <a:latin typeface="NikoshBAN" pitchFamily="2" charset="0"/>
                <a:cs typeface="NikoshBAN" pitchFamily="2" charset="0"/>
              </a:rPr>
              <a:t>যে</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সকল</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পদার্থ</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সিমেন্টের</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মধ্যে</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ব্যবহার</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করলে</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সিমেন্টের</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গুনাগুণ</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বৃদ্ধি</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পায়</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তাকে</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এ্যাড</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মিক্সার</a:t>
            </a:r>
            <a:r>
              <a:rPr lang="en-US" sz="2800" b="1" dirty="0" smtClean="0">
                <a:ln/>
                <a:solidFill>
                  <a:srgbClr val="0070C0"/>
                </a:solidFill>
                <a:latin typeface="NikoshBAN" pitchFamily="2" charset="0"/>
                <a:cs typeface="NikoshBAN" pitchFamily="2" charset="0"/>
              </a:rPr>
              <a:t> </a:t>
            </a:r>
            <a:r>
              <a:rPr lang="en-US" sz="2800" b="1" dirty="0" err="1" smtClean="0">
                <a:ln/>
                <a:solidFill>
                  <a:srgbClr val="0070C0"/>
                </a:solidFill>
                <a:latin typeface="NikoshBAN" pitchFamily="2" charset="0"/>
                <a:cs typeface="NikoshBAN" pitchFamily="2" charset="0"/>
              </a:rPr>
              <a:t>বলে</a:t>
            </a:r>
            <a:r>
              <a:rPr lang="en-US" sz="2800" b="1" dirty="0" smtClean="0">
                <a:ln/>
                <a:solidFill>
                  <a:srgbClr val="0070C0"/>
                </a:solidFill>
                <a:latin typeface="NikoshBAN" pitchFamily="2" charset="0"/>
                <a:cs typeface="NikoshBAN" pitchFamily="2" charset="0"/>
              </a:rPr>
              <a:t>?</a:t>
            </a:r>
          </a:p>
        </p:txBody>
      </p:sp>
      <p:pic>
        <p:nvPicPr>
          <p:cNvPr id="2050" name="Picture 2" descr="https://1.bp.blogspot.com/-uKylWDsrayc/Xd6t88sS35I/AAAAAAAAAnM/Uh47NOoEVhkjr6YoWDVBxbOAcdAkCzPXgCLcBGAsYHQ/s640/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314224988"/>
            <a:ext cx="60960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2362200"/>
            <a:ext cx="7239000" cy="3962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ectangle 3"/>
          <p:cNvSpPr/>
          <p:nvPr/>
        </p:nvSpPr>
        <p:spPr>
          <a:xfrm>
            <a:off x="742545" y="1752600"/>
            <a:ext cx="7497565" cy="523220"/>
          </a:xfrm>
          <a:prstGeom prst="rect">
            <a:avLst/>
          </a:prstGeom>
          <a:noFill/>
        </p:spPr>
        <p:txBody>
          <a:bodyPr wrap="none" lIns="91440" tIns="45720" rIns="91440" bIns="45720">
            <a:spAutoFit/>
          </a:bodyPr>
          <a:lstStyle/>
          <a:p>
            <a:pPr algn="ctr"/>
            <a:r>
              <a:rPr lang="en-US" sz="2800" dirty="0" err="1" smtClean="0">
                <a:ln w="0"/>
                <a:solidFill>
                  <a:srgbClr val="FF0000"/>
                </a:solidFill>
                <a:effectLst>
                  <a:outerShdw blurRad="38100" dist="19050" dir="2700000" algn="tl" rotWithShape="0">
                    <a:schemeClr val="dk1">
                      <a:alpha val="40000"/>
                    </a:schemeClr>
                  </a:outerShdw>
                </a:effectLst>
              </a:rPr>
              <a:t>এ্যাড</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মিক্সার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নিম্নলিখিত</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উদ্দেশ্য</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ব্যবহার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করা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হয়ঃ</a:t>
            </a:r>
            <a:endParaRPr lang="en-US" sz="2800" b="0" cap="none" spc="0" dirty="0">
              <a:ln w="0"/>
              <a:solidFill>
                <a:srgbClr val="FF0000"/>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952" y="457200"/>
            <a:ext cx="1090448" cy="1415104"/>
          </a:xfrm>
          <a:prstGeom prst="rect">
            <a:avLst/>
          </a:prstGeom>
        </p:spPr>
      </p:pic>
    </p:spTree>
    <p:extLst>
      <p:ext uri="{BB962C8B-B14F-4D97-AF65-F5344CB8AC3E}">
        <p14:creationId xmlns:p14="http://schemas.microsoft.com/office/powerpoint/2010/main" val="301448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0" y="1371598"/>
            <a:ext cx="4038600" cy="1015663"/>
          </a:xfrm>
          <a:prstGeom prst="rect">
            <a:avLst/>
          </a:prstGeom>
          <a:solidFill>
            <a:schemeClr val="accent1">
              <a:lumMod val="20000"/>
              <a:lumOff val="80000"/>
            </a:schemeClr>
          </a:solidFill>
          <a:ln w="57150"/>
          <a:effectLst>
            <a:outerShdw blurRad="50800" dist="38100" dir="16200000"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6000" dirty="0" err="1" smtClean="0">
                <a:solidFill>
                  <a:srgbClr val="FF0000"/>
                </a:solidFill>
                <a:latin typeface="NikoshBAN" pitchFamily="2" charset="0"/>
                <a:cs typeface="NikoshBAN" pitchFamily="2" charset="0"/>
              </a:rPr>
              <a:t>দলীয়</a:t>
            </a:r>
            <a:r>
              <a:rPr lang="bn-BD" sz="6000" dirty="0" smtClean="0">
                <a:solidFill>
                  <a:srgbClr val="FF0000"/>
                </a:solidFill>
                <a:latin typeface="NikoshBAN" pitchFamily="2" charset="0"/>
                <a:cs typeface="NikoshBAN" pitchFamily="2" charset="0"/>
              </a:rPr>
              <a:t> কাজ</a:t>
            </a:r>
            <a:r>
              <a:rPr lang="en-US" sz="6000" dirty="0" smtClean="0">
                <a:solidFill>
                  <a:srgbClr val="FF0000"/>
                </a:solidFill>
                <a:latin typeface="NikoshBAN" pitchFamily="2" charset="0"/>
                <a:cs typeface="NikoshBAN" pitchFamily="2" charset="0"/>
              </a:rPr>
              <a:t> </a:t>
            </a:r>
            <a:r>
              <a:rPr lang="bn-BD" sz="6000" dirty="0" smtClean="0">
                <a:solidFill>
                  <a:srgbClr val="FF0000"/>
                </a:solidFill>
                <a:latin typeface="NikoshBAN" pitchFamily="2" charset="0"/>
                <a:cs typeface="NikoshBAN" pitchFamily="2" charset="0"/>
              </a:rPr>
              <a:t> </a:t>
            </a:r>
            <a:endParaRPr lang="en-US" sz="6000" dirty="0">
              <a:solidFill>
                <a:srgbClr val="FF0000"/>
              </a:solidFill>
              <a:latin typeface="NikoshBAN" pitchFamily="2" charset="0"/>
              <a:cs typeface="NikoshBAN" pitchFamily="2" charset="0"/>
            </a:endParaRPr>
          </a:p>
        </p:txBody>
      </p:sp>
      <p:sp>
        <p:nvSpPr>
          <p:cNvPr id="6" name="TextBox 5"/>
          <p:cNvSpPr txBox="1"/>
          <p:nvPr/>
        </p:nvSpPr>
        <p:spPr>
          <a:xfrm>
            <a:off x="762000" y="3810000"/>
            <a:ext cx="7620000"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800" b="1" dirty="0" err="1" smtClean="0">
                <a:latin typeface="NikoshBAN" pitchFamily="2" charset="0"/>
                <a:cs typeface="NikoshBAN" pitchFamily="2" charset="0"/>
              </a:rPr>
              <a:t>মাঠ</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পর্যায়ে</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কিভাবে</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সিমেন্ট</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পরীক্ষা</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করবে</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তা</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লেখ</a:t>
            </a:r>
            <a:r>
              <a:rPr lang="en-US" sz="4800" b="1" dirty="0" smtClean="0">
                <a:latin typeface="NikoshBAN" pitchFamily="2" charset="0"/>
                <a:cs typeface="NikoshBAN" pitchFamily="2" charset="0"/>
              </a:rPr>
              <a:t>।</a:t>
            </a:r>
            <a:endParaRPr lang="bn-BD" sz="4800" b="1" dirty="0" smtClean="0">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870852"/>
            <a:ext cx="3290217" cy="2017157"/>
          </a:xfrm>
          <a:prstGeom prst="rect">
            <a:avLst/>
          </a:prstGeom>
        </p:spPr>
      </p:pic>
    </p:spTree>
    <p:extLst>
      <p:ext uri="{BB962C8B-B14F-4D97-AF65-F5344CB8AC3E}">
        <p14:creationId xmlns:p14="http://schemas.microsoft.com/office/powerpoint/2010/main" val="171555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66801" y="646093"/>
            <a:ext cx="7162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মাঠ</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পর্যায়ে</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পরীক্ষা</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পদ্ধতি</a:t>
            </a:r>
            <a:endParaRPr lang="en-US" sz="4400" b="1" dirty="0" smtClean="0">
              <a:ln/>
              <a:solidFill>
                <a:srgbClr val="0070C0"/>
              </a:solidFill>
              <a:latin typeface="NikoshBAN" pitchFamily="2" charset="0"/>
              <a:cs typeface="NikoshBAN" pitchFamily="2" charset="0"/>
            </a:endParaRPr>
          </a:p>
        </p:txBody>
      </p:sp>
      <p:pic>
        <p:nvPicPr>
          <p:cNvPr id="2050" name="Picture 2" descr="https://1.bp.blogspot.com/-uKylWDsrayc/Xd6t88sS35I/AAAAAAAAAnM/Uh47NOoEVhkjr6YoWDVBxbOAcdAkCzPXgCLcBGAsYHQ/s640/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314224988"/>
            <a:ext cx="6096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5446693"/>
            <a:ext cx="7148111" cy="954107"/>
          </a:xfrm>
          <a:prstGeom prst="rect">
            <a:avLst/>
          </a:prstGeom>
          <a:noFill/>
        </p:spPr>
        <p:txBody>
          <a:bodyPr wrap="non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 </a:t>
            </a:r>
            <a:r>
              <a:rPr lang="en-US" sz="2800" dirty="0" smtClean="0">
                <a:ln w="0"/>
                <a:solidFill>
                  <a:srgbClr val="FF0000"/>
                </a:solidFill>
                <a:effectLst>
                  <a:outerShdw blurRad="38100" dist="19050" dir="2700000" algn="tl" rotWithShape="0">
                    <a:schemeClr val="dk1">
                      <a:alpha val="40000"/>
                    </a:schemeClr>
                  </a:outerShdw>
                </a:effectLst>
              </a:rPr>
              <a:t>‍</a:t>
            </a:r>
            <a:r>
              <a:rPr lang="en-US" sz="2800" dirty="0" err="1" smtClean="0">
                <a:ln w="0"/>
                <a:solidFill>
                  <a:srgbClr val="FF0000"/>
                </a:solidFill>
                <a:effectLst>
                  <a:outerShdw blurRad="38100" dist="19050" dir="2700000" algn="tl" rotWithShape="0">
                    <a:schemeClr val="dk1">
                      <a:alpha val="40000"/>
                    </a:schemeClr>
                  </a:outerShdw>
                </a:effectLst>
              </a:rPr>
              <a:t>সিমেন্টের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ধুসর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না</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হয়ে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লাল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বা</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কালচে</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হলে</a:t>
            </a:r>
            <a:r>
              <a:rPr lang="en-US" sz="2800" dirty="0" smtClean="0">
                <a:ln w="0"/>
                <a:solidFill>
                  <a:srgbClr val="FF0000"/>
                </a:solidFill>
                <a:effectLst>
                  <a:outerShdw blurRad="38100" dist="19050" dir="2700000" algn="tl" rotWithShape="0">
                    <a:schemeClr val="dk1">
                      <a:alpha val="40000"/>
                    </a:schemeClr>
                  </a:outerShdw>
                </a:effectLst>
              </a:rPr>
              <a:t> </a:t>
            </a:r>
          </a:p>
          <a:p>
            <a:pPr algn="ctr"/>
            <a:r>
              <a:rPr lang="en-US" sz="2800" dirty="0" err="1" smtClean="0">
                <a:ln w="0"/>
                <a:solidFill>
                  <a:srgbClr val="FF0000"/>
                </a:solidFill>
                <a:effectLst>
                  <a:outerShdw blurRad="38100" dist="19050" dir="2700000" algn="tl" rotWithShape="0">
                    <a:schemeClr val="dk1">
                      <a:alpha val="40000"/>
                    </a:schemeClr>
                  </a:outerShdw>
                </a:effectLst>
              </a:rPr>
              <a:t>বুঝতে</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হবে</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অপদ্রব্য</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মিশ্রিত</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আছে</a:t>
            </a:r>
            <a:r>
              <a:rPr lang="en-US" sz="2800" dirty="0" smtClean="0">
                <a:ln w="0"/>
                <a:solidFill>
                  <a:srgbClr val="FF0000"/>
                </a:solidFill>
                <a:effectLst>
                  <a:outerShdw blurRad="38100" dist="19050" dir="2700000" algn="tl" rotWithShape="0">
                    <a:schemeClr val="dk1">
                      <a:alpha val="40000"/>
                    </a:schemeClr>
                  </a:outerShdw>
                </a:effectLst>
              </a:rPr>
              <a:t>।</a:t>
            </a:r>
            <a:endParaRPr lang="en-US" sz="2800" b="0" cap="none" spc="0" dirty="0">
              <a:ln w="0"/>
              <a:solidFill>
                <a:srgbClr val="FF0000"/>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799" y="1752600"/>
            <a:ext cx="7848601" cy="3581400"/>
          </a:xfrm>
          <a:prstGeom prst="rect">
            <a:avLst/>
          </a:prstGeom>
        </p:spPr>
      </p:pic>
    </p:spTree>
    <p:extLst>
      <p:ext uri="{BB962C8B-B14F-4D97-AF65-F5344CB8AC3E}">
        <p14:creationId xmlns:p14="http://schemas.microsoft.com/office/powerpoint/2010/main" val="386036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66801" y="646093"/>
            <a:ext cx="7162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মাঠ</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পর্যায়ে</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পরীক্ষা</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পদ্ধতি</a:t>
            </a:r>
            <a:endParaRPr lang="en-US" sz="4400" b="1" dirty="0" smtClean="0">
              <a:ln/>
              <a:solidFill>
                <a:srgbClr val="0070C0"/>
              </a:solidFill>
              <a:latin typeface="NikoshBAN" pitchFamily="2" charset="0"/>
              <a:cs typeface="NikoshBAN" pitchFamily="2" charset="0"/>
            </a:endParaRPr>
          </a:p>
        </p:txBody>
      </p:sp>
      <p:pic>
        <p:nvPicPr>
          <p:cNvPr id="2050" name="Picture 2" descr="https://1.bp.blogspot.com/-uKylWDsrayc/Xd6t88sS35I/AAAAAAAAAnM/Uh47NOoEVhkjr6YoWDVBxbOAcdAkCzPXgCLcBGAsYHQ/s640/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3410600"/>
            <a:ext cx="6096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6573" y="5352396"/>
            <a:ext cx="8045125" cy="954107"/>
          </a:xfrm>
          <a:prstGeom prst="rect">
            <a:avLst/>
          </a:prstGeom>
          <a:noFill/>
        </p:spPr>
        <p:txBody>
          <a:bodyPr wrap="square" lIns="91440" tIns="45720" rIns="91440" bIns="45720">
            <a:spAutoFit/>
          </a:bodyPr>
          <a:lstStyle/>
          <a:p>
            <a:pPr algn="ct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সিমেন্ট</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দুই</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আঙ্গুলের</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মাঝে</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নিয়ে</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ঘষা</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দিলে</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যদি</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আঠালো</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মনে</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হয়</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তাহলে</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বুঝতে</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হবে</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ভালো</a:t>
            </a:r>
            <a:r>
              <a:rPr lang="en-US" sz="2800" dirty="0" smtClean="0">
                <a:ln w="0"/>
                <a:solidFill>
                  <a:srgbClr val="507A18"/>
                </a:solidFill>
                <a:effectLst>
                  <a:outerShdw blurRad="38100" dist="19050" dir="2700000" algn="tl" rotWithShape="0">
                    <a:schemeClr val="dk1">
                      <a:alpha val="40000"/>
                    </a:schemeClr>
                  </a:outerShdw>
                </a:effectLst>
              </a:rPr>
              <a:t> </a:t>
            </a:r>
            <a:r>
              <a:rPr lang="en-US" sz="2800" dirty="0" err="1" smtClean="0">
                <a:ln w="0"/>
                <a:solidFill>
                  <a:srgbClr val="507A18"/>
                </a:solidFill>
                <a:effectLst>
                  <a:outerShdw blurRad="38100" dist="19050" dir="2700000" algn="tl" rotWithShape="0">
                    <a:schemeClr val="dk1">
                      <a:alpha val="40000"/>
                    </a:schemeClr>
                  </a:outerShdw>
                </a:effectLst>
              </a:rPr>
              <a:t>সিমেন্ট</a:t>
            </a:r>
            <a:r>
              <a:rPr lang="en-US" sz="2800" dirty="0" smtClean="0">
                <a:ln w="0"/>
                <a:solidFill>
                  <a:srgbClr val="507A18"/>
                </a:solidFill>
                <a:effectLst>
                  <a:outerShdw blurRad="38100" dist="19050" dir="2700000" algn="tl" rotWithShape="0">
                    <a:schemeClr val="dk1">
                      <a:alpha val="40000"/>
                    </a:schemeClr>
                  </a:outerShdw>
                </a:effectLst>
              </a:rPr>
              <a: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642137"/>
            <a:ext cx="5334000" cy="3614738"/>
          </a:xfrm>
          <a:prstGeom prst="rect">
            <a:avLst/>
          </a:prstGeom>
        </p:spPr>
      </p:pic>
    </p:spTree>
    <p:extLst>
      <p:ext uri="{BB962C8B-B14F-4D97-AF65-F5344CB8AC3E}">
        <p14:creationId xmlns:p14="http://schemas.microsoft.com/office/powerpoint/2010/main" val="40300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6356350"/>
            <a:ext cx="533400" cy="365125"/>
          </a:xfrm>
        </p:spPr>
        <p:txBody>
          <a:bodyPr/>
          <a:lstStyle/>
          <a:p>
            <a:fld id="{B6F15528-21DE-4FAA-801E-634DDDAF4B2B}" type="slidenum">
              <a:rPr lang="en-US" smtClean="0">
                <a:solidFill>
                  <a:schemeClr val="bg1">
                    <a:lumMod val="75000"/>
                  </a:schemeClr>
                </a:solidFill>
                <a:latin typeface="NikoshBAN" pitchFamily="2" charset="0"/>
                <a:cs typeface="NikoshBAN" pitchFamily="2" charset="0"/>
              </a:rPr>
              <a:pPr/>
              <a:t>3</a:t>
            </a:fld>
            <a:endParaRPr lang="en-US" dirty="0">
              <a:solidFill>
                <a:schemeClr val="bg1">
                  <a:lumMod val="75000"/>
                </a:schemeClr>
              </a:solidFill>
              <a:latin typeface="NikoshBAN" pitchFamily="2" charset="0"/>
              <a:cs typeface="NikoshBAN" pitchFamily="2" charset="0"/>
            </a:endParaRPr>
          </a:p>
        </p:txBody>
      </p:sp>
      <p:sp>
        <p:nvSpPr>
          <p:cNvPr id="9" name="TextBox 8"/>
          <p:cNvSpPr txBox="1">
            <a:spLocks noChangeArrowheads="1"/>
          </p:cNvSpPr>
          <p:nvPr/>
        </p:nvSpPr>
        <p:spPr bwMode="auto">
          <a:xfrm>
            <a:off x="1981200" y="838200"/>
            <a:ext cx="5486400" cy="728230"/>
          </a:xfrm>
          <a:prstGeom prst="round2DiagRect">
            <a:avLst/>
          </a:prstGeom>
          <a:solidFill>
            <a:schemeClr val="accent3">
              <a:lumMod val="20000"/>
              <a:lumOff val="80000"/>
            </a:schemeClr>
          </a:solidFill>
          <a:ln>
            <a:solidFill>
              <a:srgbClr val="002060"/>
            </a:solidFill>
            <a:headEnd/>
            <a:tailEnd/>
          </a:ln>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a:prstTxWarp prst="textPlain">
              <a:avLst/>
            </a:prstTxWarp>
            <a:spAutoFit/>
          </a:bodyPr>
          <a:lstStyle/>
          <a:p>
            <a:pPr algn="ctr"/>
            <a:r>
              <a:rPr lang="en-US" sz="8000" dirty="0" err="1" smtClean="0">
                <a:solidFill>
                  <a:schemeClr val="tx1"/>
                </a:solidFill>
                <a:latin typeface="NikoshBAN" pitchFamily="2" charset="0"/>
                <a:cs typeface="NikoshBAN" pitchFamily="2" charset="0"/>
              </a:rPr>
              <a:t>পাঠ</a:t>
            </a:r>
            <a:r>
              <a:rPr lang="en-US" sz="8000" dirty="0" smtClean="0">
                <a:solidFill>
                  <a:schemeClr val="tx1"/>
                </a:solidFill>
                <a:latin typeface="NikoshBAN" pitchFamily="2" charset="0"/>
                <a:cs typeface="NikoshBAN" pitchFamily="2" charset="0"/>
              </a:rPr>
              <a:t> </a:t>
            </a:r>
            <a:r>
              <a:rPr lang="bn-BD" sz="8000" dirty="0" smtClean="0">
                <a:solidFill>
                  <a:schemeClr val="tx1"/>
                </a:solidFill>
                <a:latin typeface="NikoshBAN" pitchFamily="2" charset="0"/>
                <a:cs typeface="NikoshBAN" pitchFamily="2" charset="0"/>
              </a:rPr>
              <a:t>পরিচিতি</a:t>
            </a:r>
            <a:endParaRPr lang="en-US" sz="8000"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2"/>
          <a:stretch>
            <a:fillRect/>
          </a:stretch>
        </p:blipFill>
        <p:spPr>
          <a:xfrm>
            <a:off x="457201" y="1828800"/>
            <a:ext cx="8229600" cy="4221786"/>
          </a:xfrm>
          <a:prstGeom prst="rect">
            <a:avLst/>
          </a:prstGeom>
          <a:scene3d>
            <a:camera prst="orthographicFront"/>
            <a:lightRig rig="threePt" dir="t"/>
          </a:scene3d>
          <a:sp3d>
            <a:bevelB w="114300" prst="artDeco"/>
          </a:sp3d>
        </p:spPr>
      </p:pic>
    </p:spTree>
    <p:extLst>
      <p:ext uri="{BB962C8B-B14F-4D97-AF65-F5344CB8AC3E}">
        <p14:creationId xmlns:p14="http://schemas.microsoft.com/office/powerpoint/2010/main" val="16945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66801" y="646093"/>
            <a:ext cx="7162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মাঠ</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পর্যায়ে</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পরীক্ষা</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পদ্ধতি</a:t>
            </a:r>
            <a:endParaRPr lang="en-US" sz="4400" b="1" dirty="0" smtClean="0">
              <a:ln/>
              <a:solidFill>
                <a:srgbClr val="0070C0"/>
              </a:solidFill>
              <a:latin typeface="NikoshBAN" pitchFamily="2" charset="0"/>
              <a:cs typeface="NikoshBAN" pitchFamily="2" charset="0"/>
            </a:endParaRPr>
          </a:p>
        </p:txBody>
      </p:sp>
      <p:pic>
        <p:nvPicPr>
          <p:cNvPr id="2050" name="Picture 2" descr="https://1.bp.blogspot.com/-uKylWDsrayc/Xd6t88sS35I/AAAAAAAAAnM/Uh47NOoEVhkjr6YoWDVBxbOAcdAkCzPXgCLcBGAsYHQ/s640/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314224988"/>
            <a:ext cx="6096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5413563"/>
            <a:ext cx="8001000" cy="954107"/>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 </a:t>
            </a:r>
            <a:r>
              <a:rPr lang="en-US" sz="2800" dirty="0" smtClean="0">
                <a:ln w="0"/>
                <a:solidFill>
                  <a:srgbClr val="FF0000"/>
                </a:solidFill>
                <a:effectLst>
                  <a:outerShdw blurRad="38100" dist="19050" dir="2700000" algn="tl" rotWithShape="0">
                    <a:schemeClr val="dk1">
                      <a:alpha val="40000"/>
                    </a:schemeClr>
                  </a:outerShdw>
                </a:effectLst>
              </a:rPr>
              <a:t>‍</a:t>
            </a:r>
            <a:r>
              <a:rPr lang="en-US" sz="2800" dirty="0" err="1" smtClean="0">
                <a:ln w="0"/>
                <a:solidFill>
                  <a:srgbClr val="FF0000"/>
                </a:solidFill>
                <a:effectLst>
                  <a:outerShdw blurRad="38100" dist="19050" dir="2700000" algn="tl" rotWithShape="0">
                    <a:schemeClr val="dk1">
                      <a:alpha val="40000"/>
                    </a:schemeClr>
                  </a:outerShdw>
                </a:effectLst>
              </a:rPr>
              <a:t>কিছু</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পরিমাণ</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সিমেন্ট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মুষ্টিবদ্ধ</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করে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পানিতে</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ছেড়ে</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দিলে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যদি</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ডুবে</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যায়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তাহলে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বুঝতে</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হবে</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ভালো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সিমেন্ট</a:t>
            </a:r>
            <a:r>
              <a:rPr lang="en-US" sz="2800" dirty="0" smtClean="0">
                <a:ln w="0"/>
                <a:solidFill>
                  <a:srgbClr val="FF0000"/>
                </a:solidFill>
                <a:effectLst>
                  <a:outerShdw blurRad="38100" dist="19050" dir="2700000" algn="tl" rotWithShape="0">
                    <a:schemeClr val="dk1">
                      <a:alpha val="40000"/>
                    </a:schemeClr>
                  </a:outerShdw>
                </a:effectLst>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714500"/>
            <a:ext cx="5181600" cy="3429000"/>
          </a:xfrm>
          <a:prstGeom prst="rect">
            <a:avLst/>
          </a:prstGeom>
        </p:spPr>
      </p:pic>
    </p:spTree>
    <p:extLst>
      <p:ext uri="{BB962C8B-B14F-4D97-AF65-F5344CB8AC3E}">
        <p14:creationId xmlns:p14="http://schemas.microsoft.com/office/powerpoint/2010/main" val="153524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66801" y="646093"/>
            <a:ext cx="7162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মাঠ</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পর্যায়ে</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পরীক্ষা</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পদ্ধতি</a:t>
            </a:r>
            <a:endParaRPr lang="en-US" sz="4400" b="1" dirty="0" smtClean="0">
              <a:ln/>
              <a:solidFill>
                <a:srgbClr val="0070C0"/>
              </a:solidFill>
              <a:latin typeface="NikoshBAN" pitchFamily="2" charset="0"/>
              <a:cs typeface="NikoshBAN" pitchFamily="2" charset="0"/>
            </a:endParaRPr>
          </a:p>
        </p:txBody>
      </p:sp>
      <p:pic>
        <p:nvPicPr>
          <p:cNvPr id="2050" name="Picture 2" descr="https://1.bp.blogspot.com/-uKylWDsrayc/Xd6t88sS35I/AAAAAAAAAnM/Uh47NOoEVhkjr6YoWDVBxbOAcdAkCzPXgCLcBGAsYHQ/s640/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314224988"/>
            <a:ext cx="6096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5450349"/>
            <a:ext cx="7551661" cy="954107"/>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 </a:t>
            </a:r>
            <a:r>
              <a:rPr lang="en-US" sz="2800" dirty="0" smtClean="0">
                <a:ln w="0"/>
                <a:solidFill>
                  <a:srgbClr val="FF0000"/>
                </a:solidFill>
                <a:effectLst>
                  <a:outerShdw blurRad="38100" dist="19050" dir="2700000" algn="tl" rotWithShape="0">
                    <a:schemeClr val="dk1">
                      <a:alpha val="40000"/>
                    </a:schemeClr>
                  </a:outerShdw>
                </a:effectLst>
              </a:rPr>
              <a:t>‍</a:t>
            </a:r>
            <a:r>
              <a:rPr lang="en-US" sz="2800" dirty="0" err="1" smtClean="0">
                <a:ln w="0"/>
                <a:solidFill>
                  <a:srgbClr val="FF0000"/>
                </a:solidFill>
                <a:effectLst>
                  <a:outerShdw blurRad="38100" dist="19050" dir="2700000" algn="tl" rotWithShape="0">
                    <a:schemeClr val="dk1">
                      <a:alpha val="40000"/>
                    </a:schemeClr>
                  </a:outerShdw>
                </a:effectLst>
              </a:rPr>
              <a:t>সিমেন্টের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বস্তার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ভিতর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হাত</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ঢুকিয়ে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দিলে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ঠান্ডা</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অনুভূত</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হলে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ভালো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সিমেন্ট</a:t>
            </a:r>
            <a:r>
              <a:rPr lang="en-US" sz="2800" dirty="0" smtClean="0">
                <a:ln w="0"/>
                <a:solidFill>
                  <a:srgbClr val="FF0000"/>
                </a:solidFill>
                <a:effectLst>
                  <a:outerShdw blurRad="38100" dist="19050" dir="2700000" algn="tl" rotWithShape="0">
                    <a:schemeClr val="dk1">
                      <a:alpha val="40000"/>
                    </a:schemeClr>
                  </a:outerShdw>
                </a:effectLst>
              </a:rPr>
              <a: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1800224"/>
            <a:ext cx="4876800" cy="3533775"/>
          </a:xfrm>
          <a:prstGeom prst="rect">
            <a:avLst/>
          </a:prstGeom>
        </p:spPr>
      </p:pic>
    </p:spTree>
    <p:extLst>
      <p:ext uri="{BB962C8B-B14F-4D97-AF65-F5344CB8AC3E}">
        <p14:creationId xmlns:p14="http://schemas.microsoft.com/office/powerpoint/2010/main" val="16160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66801" y="646093"/>
            <a:ext cx="7162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মাঠ</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পর্যায়ে</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পরীক্ষা</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পদ্ধতি</a:t>
            </a:r>
            <a:endParaRPr lang="en-US" sz="4400" b="1" dirty="0" smtClean="0">
              <a:ln/>
              <a:solidFill>
                <a:srgbClr val="0070C0"/>
              </a:solidFill>
              <a:latin typeface="NikoshBAN" pitchFamily="2" charset="0"/>
              <a:cs typeface="NikoshBAN" pitchFamily="2" charset="0"/>
            </a:endParaRPr>
          </a:p>
        </p:txBody>
      </p:sp>
      <p:pic>
        <p:nvPicPr>
          <p:cNvPr id="2050" name="Picture 2" descr="https://1.bp.blogspot.com/-uKylWDsrayc/Xd6t88sS35I/AAAAAAAAAnM/Uh47NOoEVhkjr6YoWDVBxbOAcdAkCzPXgCLcBGAsYHQ/s640/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314224988"/>
            <a:ext cx="6096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5013668"/>
            <a:ext cx="7848601" cy="1384995"/>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 </a:t>
            </a:r>
            <a:r>
              <a:rPr lang="en-US" sz="2800" dirty="0" smtClean="0">
                <a:ln w="0"/>
                <a:solidFill>
                  <a:srgbClr val="FF0000"/>
                </a:solidFill>
                <a:effectLst>
                  <a:outerShdw blurRad="38100" dist="19050" dir="2700000" algn="tl" rotWithShape="0">
                    <a:schemeClr val="dk1">
                      <a:alpha val="40000"/>
                    </a:schemeClr>
                  </a:outerShdw>
                </a:effectLst>
              </a:rPr>
              <a:t>‍</a:t>
            </a:r>
            <a:r>
              <a:rPr lang="en-US" sz="2800" dirty="0" err="1" smtClean="0">
                <a:ln w="0"/>
                <a:solidFill>
                  <a:srgbClr val="FF0000"/>
                </a:solidFill>
                <a:effectLst>
                  <a:outerShdw blurRad="38100" dist="19050" dir="2700000" algn="tl" rotWithShape="0">
                    <a:schemeClr val="dk1">
                      <a:alpha val="40000"/>
                    </a:schemeClr>
                  </a:outerShdw>
                </a:effectLst>
              </a:rPr>
              <a:t>গ্লাস</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প্লেটের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উপর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সিমেন্টের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প্রলেপ</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দিয়ে</a:t>
            </a:r>
            <a:r>
              <a:rPr lang="en-US" sz="2800" dirty="0" smtClean="0">
                <a:ln w="0"/>
                <a:solidFill>
                  <a:srgbClr val="FF0000"/>
                </a:solidFill>
                <a:effectLst>
                  <a:outerShdw blurRad="38100" dist="19050" dir="2700000" algn="tl" rotWithShape="0">
                    <a:schemeClr val="dk1">
                      <a:alpha val="40000"/>
                    </a:schemeClr>
                  </a:outerShdw>
                </a:effectLst>
              </a:rPr>
              <a:t> ২৪ </a:t>
            </a:r>
            <a:r>
              <a:rPr lang="en-US" sz="2800" dirty="0" err="1" smtClean="0">
                <a:ln w="0"/>
                <a:solidFill>
                  <a:srgbClr val="FF0000"/>
                </a:solidFill>
                <a:effectLst>
                  <a:outerShdw blurRad="38100" dist="19050" dir="2700000" algn="tl" rotWithShape="0">
                    <a:schemeClr val="dk1">
                      <a:alpha val="40000"/>
                    </a:schemeClr>
                  </a:outerShdw>
                </a:effectLst>
              </a:rPr>
              <a:t>ঘণ্টা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পানিতে</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ডুবিয়ে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রাখলে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না</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ফেটে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জমাট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বাঁধলে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বুঝতে</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হবে</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ভালো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সিমেন্ট</a:t>
            </a:r>
            <a:r>
              <a:rPr lang="en-US" sz="2800" dirty="0" smtClean="0">
                <a:ln w="0"/>
                <a:solidFill>
                  <a:srgbClr val="FF0000"/>
                </a:solidFill>
                <a:effectLst>
                  <a:outerShdw blurRad="38100" dist="19050" dir="2700000" algn="tl" rotWithShape="0">
                    <a:schemeClr val="dk1">
                      <a:alpha val="40000"/>
                    </a:schemeClr>
                  </a:outerShdw>
                </a:effectLst>
              </a:rPr>
              <a:t>।</a:t>
            </a:r>
            <a:endParaRPr lang="en-US" sz="2800" b="0" cap="none" spc="0" dirty="0">
              <a:ln w="0"/>
              <a:solidFill>
                <a:srgbClr val="FF0000"/>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714500"/>
            <a:ext cx="4800600" cy="3162300"/>
          </a:xfrm>
          <a:prstGeom prst="rect">
            <a:avLst/>
          </a:prstGeom>
        </p:spPr>
      </p:pic>
    </p:spTree>
    <p:extLst>
      <p:ext uri="{BB962C8B-B14F-4D97-AF65-F5344CB8AC3E}">
        <p14:creationId xmlns:p14="http://schemas.microsoft.com/office/powerpoint/2010/main" val="31747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66801" y="646093"/>
            <a:ext cx="7162800" cy="769441"/>
          </a:xfrm>
          <a:prstGeom prst="rect">
            <a:avLst/>
          </a:prstGeom>
          <a:solidFill>
            <a:schemeClr val="accent3">
              <a:lumMod val="40000"/>
              <a:lumOff val="60000"/>
            </a:schemeClr>
          </a:solidFill>
          <a:effectLst>
            <a:glow rad="228600">
              <a:schemeClr val="accent2">
                <a:satMod val="175000"/>
                <a:alpha val="40000"/>
              </a:schemeClr>
            </a:glow>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smtClean="0">
                <a:ln/>
                <a:solidFill>
                  <a:srgbClr val="0070C0"/>
                </a:solidFill>
                <a:latin typeface="NikoshBAN" pitchFamily="2" charset="0"/>
                <a:cs typeface="NikoshBAN" pitchFamily="2" charset="0"/>
              </a:rPr>
              <a:t>সিমেন্টের</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মাঠ</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পর্যায়ে</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পরীক্ষা</a:t>
            </a:r>
            <a:r>
              <a:rPr lang="en-US" sz="4400" b="1" dirty="0" smtClean="0">
                <a:ln/>
                <a:solidFill>
                  <a:srgbClr val="0070C0"/>
                </a:solidFill>
                <a:latin typeface="NikoshBAN" pitchFamily="2" charset="0"/>
                <a:cs typeface="NikoshBAN" pitchFamily="2" charset="0"/>
              </a:rPr>
              <a:t> </a:t>
            </a:r>
            <a:r>
              <a:rPr lang="en-US" sz="4400" b="1" dirty="0" err="1" smtClean="0">
                <a:ln/>
                <a:solidFill>
                  <a:srgbClr val="0070C0"/>
                </a:solidFill>
                <a:latin typeface="NikoshBAN" pitchFamily="2" charset="0"/>
                <a:cs typeface="NikoshBAN" pitchFamily="2" charset="0"/>
              </a:rPr>
              <a:t>পদ্ধতি</a:t>
            </a:r>
            <a:endParaRPr lang="en-US" sz="4400" b="1" dirty="0" smtClean="0">
              <a:ln/>
              <a:solidFill>
                <a:srgbClr val="0070C0"/>
              </a:solidFill>
              <a:latin typeface="NikoshBAN" pitchFamily="2" charset="0"/>
              <a:cs typeface="NikoshBAN" pitchFamily="2" charset="0"/>
            </a:endParaRPr>
          </a:p>
        </p:txBody>
      </p:sp>
      <p:sp>
        <p:nvSpPr>
          <p:cNvPr id="4" name="Rectangle 3"/>
          <p:cNvSpPr/>
          <p:nvPr/>
        </p:nvSpPr>
        <p:spPr>
          <a:xfrm>
            <a:off x="761998" y="5446693"/>
            <a:ext cx="7543802" cy="954107"/>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rPr>
              <a:t> </a:t>
            </a:r>
            <a:r>
              <a:rPr lang="en-US" sz="2800" dirty="0" smtClean="0">
                <a:ln w="0"/>
                <a:solidFill>
                  <a:srgbClr val="FF0000"/>
                </a:solidFill>
                <a:effectLst>
                  <a:outerShdw blurRad="38100" dist="19050" dir="2700000" algn="tl" rotWithShape="0">
                    <a:schemeClr val="dk1">
                      <a:alpha val="40000"/>
                    </a:schemeClr>
                  </a:outerShdw>
                </a:effectLst>
              </a:rPr>
              <a:t>‍</a:t>
            </a:r>
            <a:r>
              <a:rPr lang="en-US" sz="2800" dirty="0" err="1" smtClean="0">
                <a:ln w="0"/>
                <a:solidFill>
                  <a:srgbClr val="FF0000"/>
                </a:solidFill>
                <a:effectLst>
                  <a:outerShdw blurRad="38100" dist="19050" dir="2700000" algn="tl" rotWithShape="0">
                    <a:schemeClr val="dk1">
                      <a:alpha val="40000"/>
                    </a:schemeClr>
                  </a:outerShdw>
                </a:effectLst>
              </a:rPr>
              <a:t>সিমেন্ট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নাকে</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শুঁকলে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মাটি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বা</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পলি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থাকলে</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মাটির</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গন্ধ</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পাওয়া</a:t>
            </a:r>
            <a:r>
              <a:rPr lang="en-US" sz="2800" dirty="0" smtClean="0">
                <a:ln w="0"/>
                <a:solidFill>
                  <a:srgbClr val="FF0000"/>
                </a:solidFill>
                <a:effectLst>
                  <a:outerShdw blurRad="38100" dist="19050" dir="2700000" algn="tl" rotWithShape="0">
                    <a:schemeClr val="dk1">
                      <a:alpha val="40000"/>
                    </a:schemeClr>
                  </a:outerShdw>
                </a:effectLst>
              </a:rPr>
              <a:t> </a:t>
            </a:r>
            <a:r>
              <a:rPr lang="en-US" sz="2800" dirty="0" err="1" smtClean="0">
                <a:ln w="0"/>
                <a:solidFill>
                  <a:srgbClr val="FF0000"/>
                </a:solidFill>
                <a:effectLst>
                  <a:outerShdw blurRad="38100" dist="19050" dir="2700000" algn="tl" rotWithShape="0">
                    <a:schemeClr val="dk1">
                      <a:alpha val="40000"/>
                    </a:schemeClr>
                  </a:outerShdw>
                </a:effectLst>
              </a:rPr>
              <a:t>যাবে</a:t>
            </a:r>
            <a:r>
              <a:rPr lang="en-US" sz="2800" dirty="0" smtClean="0">
                <a:ln w="0"/>
                <a:solidFill>
                  <a:srgbClr val="FF0000"/>
                </a:solidFill>
                <a:effectLst>
                  <a:outerShdw blurRad="38100" dist="19050" dir="2700000" algn="tl" rotWithShape="0">
                    <a:schemeClr val="dk1">
                      <a:alpha val="40000"/>
                    </a:schemeClr>
                  </a:outerShdw>
                </a:effectLst>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0" y="1762125"/>
            <a:ext cx="5905500" cy="3333750"/>
          </a:xfrm>
          <a:prstGeom prst="rect">
            <a:avLst/>
          </a:prstGeom>
        </p:spPr>
      </p:pic>
    </p:spTree>
    <p:extLst>
      <p:ext uri="{BB962C8B-B14F-4D97-AF65-F5344CB8AC3E}">
        <p14:creationId xmlns:p14="http://schemas.microsoft.com/office/powerpoint/2010/main" val="298626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1371600"/>
            <a:ext cx="4038600" cy="1015663"/>
          </a:xfrm>
          <a:prstGeom prst="rect">
            <a:avLst/>
          </a:prstGeom>
          <a:solidFill>
            <a:schemeClr val="accent1">
              <a:lumMod val="20000"/>
              <a:lumOff val="80000"/>
            </a:schemeClr>
          </a:solidFill>
          <a:ln w="57150"/>
          <a:effectLst>
            <a:outerShdw blurRad="50800" dist="38100" dir="16200000"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BD" sz="6000" dirty="0" smtClean="0">
                <a:solidFill>
                  <a:srgbClr val="FF0000"/>
                </a:solidFill>
                <a:latin typeface="NikoshBAN" pitchFamily="2" charset="0"/>
                <a:cs typeface="NikoshBAN" pitchFamily="2" charset="0"/>
              </a:rPr>
              <a:t>একক কাজ</a:t>
            </a:r>
            <a:r>
              <a:rPr lang="en-US" sz="6000" dirty="0" smtClean="0">
                <a:solidFill>
                  <a:srgbClr val="FF0000"/>
                </a:solidFill>
                <a:latin typeface="NikoshBAN" pitchFamily="2" charset="0"/>
                <a:cs typeface="NikoshBAN" pitchFamily="2" charset="0"/>
              </a:rPr>
              <a:t> </a:t>
            </a:r>
            <a:r>
              <a:rPr lang="bn-BD" sz="6000" dirty="0" smtClean="0">
                <a:solidFill>
                  <a:srgbClr val="FF0000"/>
                </a:solidFill>
                <a:latin typeface="NikoshBAN" pitchFamily="2" charset="0"/>
                <a:cs typeface="NikoshBAN" pitchFamily="2" charset="0"/>
              </a:rPr>
              <a:t> </a:t>
            </a:r>
            <a:endParaRPr lang="en-US" sz="6000" dirty="0">
              <a:solidFill>
                <a:srgbClr val="FF0000"/>
              </a:solidFill>
              <a:latin typeface="NikoshBAN" pitchFamily="2" charset="0"/>
              <a:cs typeface="NikoshBAN" pitchFamily="2" charset="0"/>
            </a:endParaRPr>
          </a:p>
        </p:txBody>
      </p:sp>
      <p:sp>
        <p:nvSpPr>
          <p:cNvPr id="6" name="TextBox 5"/>
          <p:cNvSpPr txBox="1"/>
          <p:nvPr/>
        </p:nvSpPr>
        <p:spPr>
          <a:xfrm>
            <a:off x="1295400" y="3810000"/>
            <a:ext cx="67056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800" b="1" dirty="0" err="1" smtClean="0">
                <a:latin typeface="NikoshBAN" pitchFamily="2" charset="0"/>
                <a:cs typeface="NikoshBAN" pitchFamily="2" charset="0"/>
              </a:rPr>
              <a:t>সিমেন্টের</a:t>
            </a:r>
            <a:r>
              <a:rPr lang="en-US" sz="4800" b="1" dirty="0" smtClean="0">
                <a:latin typeface="NikoshBAN" pitchFamily="2" charset="0"/>
                <a:cs typeface="NikoshBAN" pitchFamily="2" charset="0"/>
              </a:rPr>
              <a:t> ৫টি </a:t>
            </a:r>
            <a:r>
              <a:rPr lang="en-US" sz="4800" b="1" dirty="0" err="1" smtClean="0">
                <a:latin typeface="NikoshBAN" pitchFamily="2" charset="0"/>
                <a:cs typeface="NikoshBAN" pitchFamily="2" charset="0"/>
              </a:rPr>
              <a:t>করে</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ব্যবহার</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লিখ</a:t>
            </a:r>
            <a:r>
              <a:rPr lang="en-US" sz="4800" b="1" dirty="0" smtClean="0">
                <a:latin typeface="NikoshBAN" pitchFamily="2" charset="0"/>
                <a:cs typeface="NikoshBAN" pitchFamily="2" charset="0"/>
              </a:rPr>
              <a:t>।</a:t>
            </a:r>
            <a:endParaRPr lang="bn-BD" sz="4800" b="1" dirty="0" smtClean="0">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762000"/>
            <a:ext cx="2655880" cy="2308086"/>
          </a:xfrm>
          <a:prstGeom prst="rect">
            <a:avLst/>
          </a:prstGeom>
        </p:spPr>
      </p:pic>
    </p:spTree>
    <p:extLst>
      <p:ext uri="{BB962C8B-B14F-4D97-AF65-F5344CB8AC3E}">
        <p14:creationId xmlns:p14="http://schemas.microsoft.com/office/powerpoint/2010/main" val="1628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1053525"/>
            <a:ext cx="3276600" cy="923330"/>
          </a:xfrm>
          <a:prstGeom prst="rect">
            <a:avLst/>
          </a:prstGeom>
          <a:solidFill>
            <a:schemeClr val="accent3">
              <a:lumMod val="20000"/>
              <a:lumOff val="80000"/>
            </a:schemeClr>
          </a:solidFill>
          <a:ln>
            <a:noFill/>
          </a:ln>
          <a:effectLst>
            <a:glow rad="228600">
              <a:schemeClr val="accent2">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5400" b="1" dirty="0" err="1" smtClean="0">
                <a:ln w="13462">
                  <a:solidFill>
                    <a:schemeClr val="bg1"/>
                  </a:solidFill>
                  <a:prstDash val="solid"/>
                </a:ln>
                <a:solidFill>
                  <a:srgbClr val="FF0000"/>
                </a:solidFill>
                <a:effectLst>
                  <a:outerShdw dist="38100" dir="2700000" algn="bl" rotWithShape="0">
                    <a:schemeClr val="accent5"/>
                  </a:outerShdw>
                </a:effectLst>
                <a:latin typeface="NikoshBAN" pitchFamily="2" charset="0"/>
                <a:cs typeface="NikoshBAN" pitchFamily="2" charset="0"/>
              </a:rPr>
              <a:t>মুল্যায়ন</a:t>
            </a:r>
            <a:r>
              <a:rPr lang="bn-BD"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r>
              <a:rPr lang="bn-BD"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endParaRPr>
          </a:p>
        </p:txBody>
      </p:sp>
      <p:sp>
        <p:nvSpPr>
          <p:cNvPr id="3" name="Rectangle 2"/>
          <p:cNvSpPr/>
          <p:nvPr/>
        </p:nvSpPr>
        <p:spPr>
          <a:xfrm>
            <a:off x="685800" y="2967335"/>
            <a:ext cx="7924800" cy="2123658"/>
          </a:xfrm>
          <a:prstGeom prst="rect">
            <a:avLst/>
          </a:prstGeom>
          <a:noFill/>
        </p:spPr>
        <p:txBody>
          <a:bodyPr wrap="square" lIns="91440" tIns="45720" rIns="91440" bIns="45720">
            <a:spAutoFit/>
          </a:bodyPr>
          <a:lstStyle/>
          <a:p>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সিমেন্ট</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প্রতিব্যাগ</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সিমেন্টের</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ওজন</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আয়তন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সিমেন্ট</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চেনার</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উপায়</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45324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609600"/>
            <a:ext cx="3165205" cy="923330"/>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5400" dirty="0" smtClean="0">
                <a:solidFill>
                  <a:srgbClr val="00B0F0"/>
                </a:solidFill>
                <a:latin typeface="NikoshBAN" pitchFamily="2" charset="0"/>
                <a:cs typeface="NikoshBAN" pitchFamily="2" charset="0"/>
              </a:rPr>
              <a:t>বাড়ির কাজ </a:t>
            </a:r>
            <a:r>
              <a:rPr lang="en-US" sz="5400" dirty="0" smtClean="0">
                <a:solidFill>
                  <a:srgbClr val="00B0F0"/>
                </a:solidFill>
                <a:latin typeface="NikoshBAN" pitchFamily="2" charset="0"/>
                <a:cs typeface="NikoshBAN" pitchFamily="2" charset="0"/>
              </a:rPr>
              <a:t> </a:t>
            </a:r>
            <a:endParaRPr lang="en-US" sz="5400" dirty="0">
              <a:solidFill>
                <a:srgbClr val="00B0F0"/>
              </a:solidFill>
              <a:latin typeface="NikoshBAN" pitchFamily="2" charset="0"/>
              <a:cs typeface="NikoshBAN" pitchFamily="2" charset="0"/>
            </a:endParaRPr>
          </a:p>
        </p:txBody>
      </p:sp>
      <p:sp>
        <p:nvSpPr>
          <p:cNvPr id="6" name="TextBox 5"/>
          <p:cNvSpPr txBox="1"/>
          <p:nvPr/>
        </p:nvSpPr>
        <p:spPr>
          <a:xfrm>
            <a:off x="762001" y="4953000"/>
            <a:ext cx="7537988" cy="144655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400" dirty="0" err="1" smtClean="0">
                <a:latin typeface="NikoshBAN" pitchFamily="2" charset="0"/>
                <a:cs typeface="NikoshBAN" pitchFamily="2" charset="0"/>
              </a:rPr>
              <a:t>সিমেন্ট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তৈরিতে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যে</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কাঁচামাল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ব্যবহার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সংক্ষিপ্ত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বর্ণনা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লেখ</a:t>
            </a:r>
            <a:r>
              <a:rPr lang="en-US" sz="4400" dirty="0" smtClean="0">
                <a:latin typeface="NikoshBAN" pitchFamily="2" charset="0"/>
                <a:cs typeface="NikoshBAN" pitchFamily="2" charset="0"/>
              </a:rPr>
              <a:t>।</a:t>
            </a:r>
            <a:endParaRPr lang="en-US" sz="44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676400"/>
            <a:ext cx="7537988" cy="3352800"/>
          </a:xfrm>
          <a:prstGeom prst="rect">
            <a:avLst/>
          </a:prstGeom>
        </p:spPr>
      </p:pic>
    </p:spTree>
    <p:extLst>
      <p:ext uri="{BB962C8B-B14F-4D97-AF65-F5344CB8AC3E}">
        <p14:creationId xmlns:p14="http://schemas.microsoft.com/office/powerpoint/2010/main" val="16945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825" y="1291004"/>
            <a:ext cx="5286375" cy="4500196"/>
          </a:xfrm>
          <a:prstGeom prst="rect">
            <a:avLst/>
          </a:prstGeom>
        </p:spPr>
      </p:pic>
      <p:sp>
        <p:nvSpPr>
          <p:cNvPr id="5" name="TextBox 4"/>
          <p:cNvSpPr txBox="1"/>
          <p:nvPr/>
        </p:nvSpPr>
        <p:spPr>
          <a:xfrm rot="1996348">
            <a:off x="4704245" y="1565881"/>
            <a:ext cx="4699849" cy="2400657"/>
          </a:xfrm>
          <a:prstGeom prst="rect">
            <a:avLst/>
          </a:prstGeom>
          <a:noFill/>
          <a:scene3d>
            <a:camera prst="perspectiveContrastingLeftFacing"/>
            <a:lightRig rig="threePt" dir="t"/>
          </a:scene3d>
        </p:spPr>
        <p:txBody>
          <a:bodyPr wrap="square" rtlCol="0">
            <a:spAutoFit/>
          </a:bodyPr>
          <a:lstStyle/>
          <a:p>
            <a:r>
              <a:rPr lang="bn-BD" sz="15000" dirty="0" smtClean="0">
                <a:solidFill>
                  <a:srgbClr val="00B0F0"/>
                </a:solidFill>
                <a:latin typeface="NikoshBAN" pitchFamily="2" charset="0"/>
                <a:cs typeface="NikoshBAN" pitchFamily="2" charset="0"/>
              </a:rPr>
              <a:t>ধন্যবাদ </a:t>
            </a:r>
            <a:endParaRPr lang="en-US" sz="15000" dirty="0">
              <a:solidFill>
                <a:srgbClr val="00B0F0"/>
              </a:solidFill>
              <a:latin typeface="NikoshBAN" pitchFamily="2" charset="0"/>
              <a:cs typeface="NikoshBAN" pitchFamily="2" charset="0"/>
            </a:endParaRPr>
          </a:p>
        </p:txBody>
      </p:sp>
      <p:sp>
        <p:nvSpPr>
          <p:cNvPr id="6" name="TextBox 5"/>
          <p:cNvSpPr txBox="1"/>
          <p:nvPr/>
        </p:nvSpPr>
        <p:spPr>
          <a:xfrm rot="18396457">
            <a:off x="-421511" y="1786161"/>
            <a:ext cx="5204478" cy="2400657"/>
          </a:xfrm>
          <a:prstGeom prst="rect">
            <a:avLst/>
          </a:prstGeom>
          <a:noFill/>
          <a:scene3d>
            <a:camera prst="perspectiveContrastingLeftFacing"/>
            <a:lightRig rig="threePt" dir="t"/>
          </a:scene3d>
        </p:spPr>
        <p:txBody>
          <a:bodyPr wrap="square" rtlCol="0">
            <a:spAutoFit/>
          </a:bodyPr>
          <a:lstStyle/>
          <a:p>
            <a:r>
              <a:rPr lang="en-US" sz="15000" dirty="0" err="1" smtClean="0">
                <a:solidFill>
                  <a:srgbClr val="00B0F0"/>
                </a:solidFill>
                <a:latin typeface="NikoshBAN" pitchFamily="2" charset="0"/>
                <a:cs typeface="NikoshBAN" pitchFamily="2" charset="0"/>
              </a:rPr>
              <a:t>সবাইকে</a:t>
            </a:r>
            <a:r>
              <a:rPr lang="bn-BD" sz="15000" dirty="0" smtClean="0">
                <a:solidFill>
                  <a:srgbClr val="00B0F0"/>
                </a:solidFill>
                <a:latin typeface="NikoshBAN" pitchFamily="2" charset="0"/>
                <a:cs typeface="NikoshBAN" pitchFamily="2" charset="0"/>
              </a:rPr>
              <a:t> </a:t>
            </a:r>
            <a:endParaRPr lang="en-US" sz="15000"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16945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6356350"/>
            <a:ext cx="533400" cy="365125"/>
          </a:xfrm>
        </p:spPr>
        <p:txBody>
          <a:bodyPr/>
          <a:lstStyle/>
          <a:p>
            <a:fld id="{B6F15528-21DE-4FAA-801E-634DDDAF4B2B}" type="slidenum">
              <a:rPr lang="en-US" smtClean="0">
                <a:solidFill>
                  <a:schemeClr val="bg1">
                    <a:lumMod val="75000"/>
                  </a:schemeClr>
                </a:solidFill>
                <a:latin typeface="NikoshBAN" pitchFamily="2" charset="0"/>
                <a:cs typeface="NikoshBAN" pitchFamily="2" charset="0"/>
              </a:rPr>
              <a:pPr/>
              <a:t>4</a:t>
            </a:fld>
            <a:endParaRPr lang="en-US" dirty="0">
              <a:solidFill>
                <a:schemeClr val="bg1">
                  <a:lumMod val="75000"/>
                </a:schemeClr>
              </a:solidFill>
              <a:latin typeface="NikoshBAN" pitchFamily="2" charset="0"/>
              <a:cs typeface="NikoshBAN" pitchFamily="2" charset="0"/>
            </a:endParaRPr>
          </a:p>
        </p:txBody>
      </p:sp>
      <p:sp>
        <p:nvSpPr>
          <p:cNvPr id="19" name="TextBox 18"/>
          <p:cNvSpPr txBox="1"/>
          <p:nvPr/>
        </p:nvSpPr>
        <p:spPr>
          <a:xfrm>
            <a:off x="2667000" y="5410200"/>
            <a:ext cx="3505200" cy="92333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5400" dirty="0" err="1" smtClean="0">
                <a:latin typeface="NikoshBAN" pitchFamily="2" charset="0"/>
                <a:cs typeface="NikoshBAN" pitchFamily="2" charset="0"/>
              </a:rPr>
              <a:t>সিমেন্টের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ব্যাগ</a:t>
            </a:r>
            <a:endParaRPr lang="en-US" sz="5400" dirty="0">
              <a:latin typeface="NikoshBAN" pitchFamily="2" charset="0"/>
              <a:cs typeface="NikoshBAN"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394" y="2196958"/>
            <a:ext cx="2211868" cy="3064094"/>
          </a:xfrm>
          <a:prstGeom prst="rect">
            <a:avLst/>
          </a:prstGeom>
          <a:ln w="88900" cap="sq" cmpd="thickThin">
            <a:noFill/>
            <a:prstDash val="solid"/>
            <a:miter lim="800000"/>
          </a:ln>
          <a:effectLst>
            <a:innerShdw blurRad="76200">
              <a:srgbClr val="000000"/>
            </a:inn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779149"/>
            <a:ext cx="2971800" cy="34860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3400" y="1918576"/>
            <a:ext cx="3098800" cy="3339224"/>
          </a:xfrm>
          <a:prstGeom prst="rect">
            <a:avLst/>
          </a:prstGeom>
        </p:spPr>
      </p:pic>
      <p:sp>
        <p:nvSpPr>
          <p:cNvPr id="2" name="Rectangle 1"/>
          <p:cNvSpPr/>
          <p:nvPr/>
        </p:nvSpPr>
        <p:spPr>
          <a:xfrm>
            <a:off x="810450" y="838200"/>
            <a:ext cx="7675499" cy="769441"/>
          </a:xfrm>
          <a:prstGeom prst="rect">
            <a:avLst/>
          </a:prstGeom>
          <a:noFill/>
        </p:spPr>
        <p:txBody>
          <a:bodyPr wrap="none" lIns="91440" tIns="45720" rIns="91440" bIns="45720">
            <a:spAutoFit/>
          </a:bodyPr>
          <a:lstStyle/>
          <a:p>
            <a:pPr algn="ctr"/>
            <a:r>
              <a:rPr lang="en-US" sz="4400" b="0" cap="none" spc="0" dirty="0" err="1" smtClean="0">
                <a:ln w="0"/>
                <a:solidFill>
                  <a:schemeClr val="tx1"/>
                </a:solidFill>
                <a:effectLst>
                  <a:outerShdw blurRad="38100" dist="19050" dir="2700000" algn="tl" rotWithShape="0">
                    <a:schemeClr val="dk1">
                      <a:alpha val="40000"/>
                    </a:schemeClr>
                  </a:outerShdw>
                </a:effectLst>
              </a:rPr>
              <a:t>ছবিতে</a:t>
            </a:r>
            <a:r>
              <a:rPr lang="en-US" sz="4400" b="0" cap="none" spc="0" dirty="0" smtClean="0">
                <a:ln w="0"/>
                <a:solidFill>
                  <a:schemeClr val="tx1"/>
                </a:solidFill>
                <a:effectLst>
                  <a:outerShdw blurRad="38100" dist="19050" dir="2700000" algn="tl" rotWithShape="0">
                    <a:schemeClr val="dk1">
                      <a:alpha val="40000"/>
                    </a:schemeClr>
                  </a:outerShdw>
                </a:effectLst>
              </a:rPr>
              <a:t> </a:t>
            </a:r>
            <a:r>
              <a:rPr lang="en-US" sz="4400" b="0" cap="none" spc="0" dirty="0" err="1" smtClean="0">
                <a:ln w="0"/>
                <a:solidFill>
                  <a:schemeClr val="tx1"/>
                </a:solidFill>
                <a:effectLst>
                  <a:outerShdw blurRad="38100" dist="19050" dir="2700000" algn="tl" rotWithShape="0">
                    <a:schemeClr val="dk1">
                      <a:alpha val="40000"/>
                    </a:schemeClr>
                  </a:outerShdw>
                </a:effectLst>
              </a:rPr>
              <a:t>তোমরা</a:t>
            </a:r>
            <a:r>
              <a:rPr lang="en-US" sz="4400" b="0" cap="none" spc="0" dirty="0" smtClean="0">
                <a:ln w="0"/>
                <a:solidFill>
                  <a:schemeClr val="tx1"/>
                </a:solidFill>
                <a:effectLst>
                  <a:outerShdw blurRad="38100" dist="19050" dir="2700000" algn="tl" rotWithShape="0">
                    <a:schemeClr val="dk1">
                      <a:alpha val="40000"/>
                    </a:schemeClr>
                  </a:outerShdw>
                </a:effectLst>
              </a:rPr>
              <a:t> </a:t>
            </a:r>
            <a:r>
              <a:rPr lang="en-US" sz="4400" b="0" cap="none" spc="0" dirty="0" err="1" smtClean="0">
                <a:ln w="0"/>
                <a:solidFill>
                  <a:schemeClr val="tx1"/>
                </a:solidFill>
                <a:effectLst>
                  <a:outerShdw blurRad="38100" dist="19050" dir="2700000" algn="tl" rotWithShape="0">
                    <a:schemeClr val="dk1">
                      <a:alpha val="40000"/>
                    </a:schemeClr>
                  </a:outerShdw>
                </a:effectLst>
              </a:rPr>
              <a:t>কী</a:t>
            </a:r>
            <a:r>
              <a:rPr lang="en-US" sz="4400" b="0" cap="none" spc="0" dirty="0" smtClean="0">
                <a:ln w="0"/>
                <a:solidFill>
                  <a:schemeClr val="tx1"/>
                </a:solidFill>
                <a:effectLst>
                  <a:outerShdw blurRad="38100" dist="19050" dir="2700000" algn="tl" rotWithShape="0">
                    <a:schemeClr val="dk1">
                      <a:alpha val="40000"/>
                    </a:schemeClr>
                  </a:outerShdw>
                </a:effectLst>
              </a:rPr>
              <a:t> </a:t>
            </a:r>
            <a:r>
              <a:rPr lang="en-US" sz="4400" b="0" cap="none" spc="0" dirty="0" err="1" smtClean="0">
                <a:ln w="0"/>
                <a:solidFill>
                  <a:schemeClr val="tx1"/>
                </a:solidFill>
                <a:effectLst>
                  <a:outerShdw blurRad="38100" dist="19050" dir="2700000" algn="tl" rotWithShape="0">
                    <a:schemeClr val="dk1">
                      <a:alpha val="40000"/>
                    </a:schemeClr>
                  </a:outerShdw>
                </a:effectLst>
              </a:rPr>
              <a:t>দেখতে</a:t>
            </a:r>
            <a:r>
              <a:rPr lang="en-US" sz="4400" b="0" cap="none" spc="0" dirty="0" smtClean="0">
                <a:ln w="0"/>
                <a:solidFill>
                  <a:schemeClr val="tx1"/>
                </a:solidFill>
                <a:effectLst>
                  <a:outerShdw blurRad="38100" dist="19050" dir="2700000" algn="tl" rotWithShape="0">
                    <a:schemeClr val="dk1">
                      <a:alpha val="40000"/>
                    </a:schemeClr>
                  </a:outerShdw>
                </a:effectLst>
              </a:rPr>
              <a:t> </a:t>
            </a:r>
            <a:r>
              <a:rPr lang="en-US" sz="4400" b="0" cap="none" spc="0" dirty="0" err="1" smtClean="0">
                <a:ln w="0"/>
                <a:solidFill>
                  <a:schemeClr val="tx1"/>
                </a:solidFill>
                <a:effectLst>
                  <a:outerShdw blurRad="38100" dist="19050" dir="2700000" algn="tl" rotWithShape="0">
                    <a:schemeClr val="dk1">
                      <a:alpha val="40000"/>
                    </a:schemeClr>
                  </a:outerShdw>
                </a:effectLst>
              </a:rPr>
              <a:t>পাচ্ছ</a:t>
            </a:r>
            <a:r>
              <a:rPr lang="en-US" sz="4400" b="0" cap="none" spc="0" dirty="0" smtClean="0">
                <a:ln w="0"/>
                <a:solidFill>
                  <a:schemeClr val="tx1"/>
                </a:solidFill>
                <a:effectLst>
                  <a:outerShdw blurRad="38100" dist="19050" dir="2700000" algn="tl" rotWithShape="0">
                    <a:schemeClr val="dk1">
                      <a:alpha val="40000"/>
                    </a:schemeClr>
                  </a:outerShdw>
                </a:effectLst>
              </a:rPr>
              <a:t>?</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360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584537"/>
            <a:ext cx="3467100" cy="1015663"/>
          </a:xfrm>
          <a:prstGeom prst="rect">
            <a:avLst/>
          </a:prstGeom>
          <a:solidFill>
            <a:schemeClr val="accent5">
              <a:lumMod val="20000"/>
              <a:lumOff val="80000"/>
            </a:schemeClr>
          </a:solidFill>
          <a:effectLst>
            <a:glow rad="228600">
              <a:schemeClr val="accent2">
                <a:satMod val="175000"/>
                <a:alpha val="40000"/>
              </a:schemeClr>
            </a:glo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6000" dirty="0" err="1" smtClean="0">
                <a:solidFill>
                  <a:srgbClr val="002060"/>
                </a:solidFill>
                <a:latin typeface="NikoshBAN" pitchFamily="2" charset="0"/>
                <a:cs typeface="NikoshBAN" pitchFamily="2" charset="0"/>
              </a:rPr>
              <a:t>আজকের</a:t>
            </a:r>
            <a:r>
              <a:rPr lang="en-US" sz="6000" dirty="0" smtClean="0">
                <a:solidFill>
                  <a:srgbClr val="002060"/>
                </a:solidFill>
                <a:latin typeface="NikoshBAN" pitchFamily="2" charset="0"/>
                <a:cs typeface="NikoshBAN" pitchFamily="2" charset="0"/>
              </a:rPr>
              <a:t> </a:t>
            </a:r>
            <a:r>
              <a:rPr lang="en-US" sz="6000" dirty="0" err="1" smtClean="0">
                <a:solidFill>
                  <a:srgbClr val="002060"/>
                </a:solidFill>
                <a:latin typeface="NikoshBAN" pitchFamily="2" charset="0"/>
                <a:cs typeface="NikoshBAN" pitchFamily="2" charset="0"/>
              </a:rPr>
              <a:t>পাঠ</a:t>
            </a:r>
            <a:r>
              <a:rPr lang="en-US" sz="6000" dirty="0" smtClean="0">
                <a:solidFill>
                  <a:srgbClr val="002060"/>
                </a:solidFill>
                <a:latin typeface="NikoshBAN" pitchFamily="2" charset="0"/>
                <a:cs typeface="NikoshBAN" pitchFamily="2" charset="0"/>
              </a:rPr>
              <a:t> </a:t>
            </a:r>
            <a:endParaRPr lang="en-US" sz="6000" dirty="0">
              <a:solidFill>
                <a:srgbClr val="00206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53863"/>
            <a:ext cx="4343400" cy="37087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006263"/>
            <a:ext cx="3240765" cy="3556338"/>
          </a:xfrm>
          <a:prstGeom prst="rect">
            <a:avLst/>
          </a:prstGeom>
        </p:spPr>
      </p:pic>
      <p:sp>
        <p:nvSpPr>
          <p:cNvPr id="4" name="Rectangle 3"/>
          <p:cNvSpPr/>
          <p:nvPr/>
        </p:nvSpPr>
        <p:spPr>
          <a:xfrm>
            <a:off x="3130010" y="5562600"/>
            <a:ext cx="2541080" cy="923330"/>
          </a:xfrm>
          <a:prstGeom prst="rect">
            <a:avLst/>
          </a:prstGeom>
          <a:noFill/>
        </p:spPr>
        <p:txBody>
          <a:bodyPr wrap="none" lIns="91440" tIns="45720" rIns="91440" bIns="45720">
            <a:spAutoFit/>
          </a:bodyPr>
          <a:lstStyle/>
          <a:p>
            <a:pPr algn="ctr"/>
            <a:r>
              <a:rPr lang="en-US" sz="5400" b="1" dirty="0" err="1" smtClean="0">
                <a:ln w="9525">
                  <a:solidFill>
                    <a:schemeClr val="bg1"/>
                  </a:solidFill>
                  <a:prstDash val="solid"/>
                </a:ln>
                <a:effectLst>
                  <a:outerShdw blurRad="12700" dist="38100" dir="2700000" algn="tl" rotWithShape="0">
                    <a:schemeClr val="bg1">
                      <a:lumMod val="50000"/>
                    </a:schemeClr>
                  </a:outerShdw>
                </a:effectLst>
              </a:rPr>
              <a:t>সিমেন্ট</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5362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7628" y="523932"/>
            <a:ext cx="3149372" cy="1215313"/>
          </a:xfrm>
          <a:prstGeom prst="rect">
            <a:avLst/>
          </a:prstGeom>
          <a:noFill/>
          <a:effectLst>
            <a:glow rad="139700">
              <a:schemeClr val="accent3">
                <a:satMod val="175000"/>
                <a:alpha val="40000"/>
              </a:schemeClr>
            </a:glow>
          </a:effectLst>
        </p:spPr>
        <p:txBody>
          <a:bodyPr wrap="squar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dirty="0" smtClean="0">
                <a:solidFill>
                  <a:srgbClr val="0070C0"/>
                </a:solidFill>
                <a:latin typeface="NikoshBAN" pitchFamily="2" charset="0"/>
                <a:cs typeface="NikoshBAN" pitchFamily="2" charset="0"/>
              </a:rPr>
              <a:t>শিখনফল</a:t>
            </a:r>
            <a:r>
              <a:rPr lang="bn-BD" b="1" dirty="0" smtClean="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 </a:t>
            </a:r>
            <a:endParaRPr lang="en-US"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Rectangle 6"/>
          <p:cNvSpPr/>
          <p:nvPr/>
        </p:nvSpPr>
        <p:spPr>
          <a:xfrm>
            <a:off x="685801" y="2590186"/>
            <a:ext cx="6553200" cy="7078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সিমেন্ট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বলতে</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পারবে</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a:t>
            </a:r>
            <a:endParaRPr lang="bn-BD" sz="4000" dirty="0">
              <a:latin typeface="NikoshBAN" pitchFamily="2" charset="0"/>
              <a:cs typeface="NikoshBAN" pitchFamily="2" charset="0"/>
            </a:endParaRPr>
          </a:p>
        </p:txBody>
      </p:sp>
      <p:sp>
        <p:nvSpPr>
          <p:cNvPr id="8" name="Rectangle 7"/>
          <p:cNvSpPr/>
          <p:nvPr/>
        </p:nvSpPr>
        <p:spPr>
          <a:xfrm>
            <a:off x="685801" y="3276600"/>
            <a:ext cx="8077197" cy="7078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a:spAutoFit/>
          </a:bodyPr>
          <a:lstStyle/>
          <a:p>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সিমেন্টের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উপাদানগুলি</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তা</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বলতে</a:t>
            </a:r>
            <a:r>
              <a:rPr lang="bn-BD" sz="4000" dirty="0" smtClean="0">
                <a:solidFill>
                  <a:srgbClr val="00B050"/>
                </a:solidFill>
                <a:latin typeface="NikoshBAN" pitchFamily="2" charset="0"/>
                <a:cs typeface="NikoshBAN" pitchFamily="2" charset="0"/>
              </a:rPr>
              <a:t> পারবে</a:t>
            </a:r>
            <a:r>
              <a:rPr lang="en-US" sz="4000" dirty="0" smtClean="0">
                <a:solidFill>
                  <a:srgbClr val="00B050"/>
                </a:solidFill>
                <a:latin typeface="NikoshBAN" pitchFamily="2" charset="0"/>
                <a:cs typeface="NikoshBAN" pitchFamily="2" charset="0"/>
              </a:rPr>
              <a:t>।</a:t>
            </a:r>
            <a:r>
              <a:rPr lang="bn-BD" sz="4000" dirty="0" smtClean="0">
                <a:solidFill>
                  <a:srgbClr val="00B050"/>
                </a:solidFill>
                <a:latin typeface="NikoshBAN" pitchFamily="2" charset="0"/>
                <a:cs typeface="NikoshBAN" pitchFamily="2" charset="0"/>
              </a:rPr>
              <a:t>   </a:t>
            </a:r>
            <a:endParaRPr lang="bn-BD" sz="4000" dirty="0">
              <a:solidFill>
                <a:srgbClr val="00B050"/>
              </a:solidFill>
              <a:latin typeface="NikoshBAN" pitchFamily="2" charset="0"/>
              <a:cs typeface="NikoshBAN" pitchFamily="2" charset="0"/>
            </a:endParaRPr>
          </a:p>
        </p:txBody>
      </p:sp>
      <p:sp>
        <p:nvSpPr>
          <p:cNvPr id="9" name="Rectangle 8"/>
          <p:cNvSpPr/>
          <p:nvPr/>
        </p:nvSpPr>
        <p:spPr>
          <a:xfrm>
            <a:off x="685801" y="4031159"/>
            <a:ext cx="8229599" cy="7078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পোর্টল্যান্ড</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সিমেন্টের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প্রকারভেদ</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করতে</a:t>
            </a:r>
            <a:r>
              <a:rPr lang="bn-BD" sz="4000" dirty="0" smtClean="0">
                <a:latin typeface="NikoshBAN" pitchFamily="2" charset="0"/>
                <a:cs typeface="NikoshBAN" pitchFamily="2" charset="0"/>
              </a:rPr>
              <a:t> পারবে ।   </a:t>
            </a:r>
            <a:endParaRPr lang="en-US" sz="4000" dirty="0">
              <a:latin typeface="NikoshBAN" pitchFamily="2" charset="0"/>
              <a:cs typeface="NikoshBAN" pitchFamily="2" charset="0"/>
            </a:endParaRPr>
          </a:p>
        </p:txBody>
      </p:sp>
      <p:sp>
        <p:nvSpPr>
          <p:cNvPr id="10" name="Rectangle 9"/>
          <p:cNvSpPr/>
          <p:nvPr/>
        </p:nvSpPr>
        <p:spPr>
          <a:xfrm>
            <a:off x="1168859" y="1872328"/>
            <a:ext cx="5200463"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r>
              <a:rPr lang="bn-BD" sz="4800" dirty="0">
                <a:solidFill>
                  <a:srgbClr val="FF0000"/>
                </a:solidFill>
                <a:latin typeface="NikoshBAN" pitchFamily="2" charset="0"/>
                <a:cs typeface="NikoshBAN" pitchFamily="2" charset="0"/>
              </a:rPr>
              <a:t>এ পাঠ শেষে </a:t>
            </a:r>
            <a:r>
              <a:rPr lang="bn-BD" sz="4800" dirty="0" smtClean="0">
                <a:solidFill>
                  <a:srgbClr val="FF0000"/>
                </a:solidFill>
                <a:latin typeface="NikoshBAN" pitchFamily="2" charset="0"/>
                <a:cs typeface="NikoshBAN" pitchFamily="2" charset="0"/>
              </a:rPr>
              <a:t>শিক্ষার্থীরা</a:t>
            </a:r>
            <a:r>
              <a:rPr lang="en-US" sz="4800" dirty="0" smtClean="0">
                <a:solidFill>
                  <a:srgbClr val="FF0000"/>
                </a:solidFill>
                <a:latin typeface="NikoshBAN" pitchFamily="2" charset="0"/>
                <a:cs typeface="NikoshBAN" pitchFamily="2" charset="0"/>
              </a:rPr>
              <a:t>…</a:t>
            </a:r>
            <a:endParaRPr lang="en-US" sz="4800" dirty="0">
              <a:solidFill>
                <a:srgbClr val="FF0000"/>
              </a:solidFill>
            </a:endParaRPr>
          </a:p>
        </p:txBody>
      </p:sp>
      <p:sp>
        <p:nvSpPr>
          <p:cNvPr id="11" name="Rectangle 10"/>
          <p:cNvSpPr/>
          <p:nvPr/>
        </p:nvSpPr>
        <p:spPr>
          <a:xfrm>
            <a:off x="685802" y="4793159"/>
            <a:ext cx="8077198" cy="70788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4000" dirty="0" smtClean="0">
                <a:solidFill>
                  <a:srgbClr val="FF0000"/>
                </a:solidFill>
                <a:latin typeface="NikoshBAN" pitchFamily="2" charset="0"/>
                <a:cs typeface="NikoshBAN" pitchFamily="2" charset="0"/>
              </a:rPr>
              <a:t>#</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a:t>
            </a:r>
            <a:r>
              <a:rPr lang="en-US" sz="4000" dirty="0" err="1" smtClean="0">
                <a:solidFill>
                  <a:srgbClr val="FF0000"/>
                </a:solidFill>
                <a:latin typeface="NikoshBAN" pitchFamily="2" charset="0"/>
                <a:cs typeface="NikoshBAN" pitchFamily="2" charset="0"/>
              </a:rPr>
              <a:t>টল্যান্ড</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সিমেন্টের</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ব্যবহার</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বলতে</a:t>
            </a:r>
            <a:r>
              <a:rPr lang="en-US" sz="4000" dirty="0" smtClean="0">
                <a:solidFill>
                  <a:srgbClr val="FF0000"/>
                </a:solidFill>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পারবে </a:t>
            </a:r>
            <a:r>
              <a:rPr lang="en-US" sz="4000" dirty="0" smtClean="0">
                <a:solidFill>
                  <a:srgbClr val="FF0000"/>
                </a:solidFill>
                <a:latin typeface="NikoshBAN" pitchFamily="2" charset="0"/>
                <a:cs typeface="NikoshBAN" pitchFamily="2" charset="0"/>
              </a:rPr>
              <a:t>।</a:t>
            </a:r>
            <a:r>
              <a:rPr lang="bn-BD" sz="4000" dirty="0" smtClean="0">
                <a:solidFill>
                  <a:srgbClr val="FF0000"/>
                </a:solidFill>
                <a:latin typeface="NikoshBAN" pitchFamily="2" charset="0"/>
                <a:cs typeface="NikoshBAN" pitchFamily="2" charset="0"/>
              </a:rPr>
              <a:t> </a:t>
            </a:r>
            <a:endParaRPr lang="bn-BD" sz="4000" dirty="0">
              <a:solidFill>
                <a:srgbClr val="FF0000"/>
              </a:solidFill>
              <a:latin typeface="NikoshBAN" pitchFamily="2" charset="0"/>
              <a:cs typeface="NikoshBAN" pitchFamily="2" charset="0"/>
            </a:endParaRPr>
          </a:p>
        </p:txBody>
      </p:sp>
      <p:sp>
        <p:nvSpPr>
          <p:cNvPr id="12" name="Rectangle 11"/>
          <p:cNvSpPr/>
          <p:nvPr/>
        </p:nvSpPr>
        <p:spPr>
          <a:xfrm>
            <a:off x="685801" y="5478959"/>
            <a:ext cx="7772399" cy="70788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পর্যায়ে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সিমেন্ট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পরীক্ষা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করতে</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পারবে</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a:t>
            </a:r>
            <a:endParaRPr lang="bn-BD" sz="4000" dirty="0">
              <a:latin typeface="NikoshBAN" pitchFamily="2" charset="0"/>
              <a:cs typeface="NikoshBAN" pitchFamily="2" charset="0"/>
            </a:endParaRPr>
          </a:p>
        </p:txBody>
      </p:sp>
    </p:spTree>
    <p:extLst>
      <p:ext uri="{BB962C8B-B14F-4D97-AF65-F5344CB8AC3E}">
        <p14:creationId xmlns:p14="http://schemas.microsoft.com/office/powerpoint/2010/main" val="16945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67850"/>
            <a:ext cx="3505200" cy="3356550"/>
          </a:xfrm>
          <a:prstGeom prst="rect">
            <a:avLst/>
          </a:prstGeom>
        </p:spPr>
      </p:pic>
      <p:sp>
        <p:nvSpPr>
          <p:cNvPr id="8" name="TextBox 7"/>
          <p:cNvSpPr txBox="1"/>
          <p:nvPr/>
        </p:nvSpPr>
        <p:spPr>
          <a:xfrm>
            <a:off x="4191000" y="1677412"/>
            <a:ext cx="4191000" cy="3046988"/>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dirty="0" err="1" smtClean="0">
                <a:solidFill>
                  <a:srgbClr val="00B0F0"/>
                </a:solidFill>
                <a:latin typeface="NikoshBAN" pitchFamily="2" charset="0"/>
                <a:cs typeface="NikoshBAN" pitchFamily="2" charset="0"/>
              </a:rPr>
              <a:t>সিমেন্টঃ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সিমেন্ট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উন্নতমানের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জোড়ক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পদার্থ</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এটা</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ক্যালসিয়াম</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ম্যাগনেশিয়াম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চুনজাত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সামগ্রী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পুড়িয়ে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পাউডারে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পরিণত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5" name="TextBox 14"/>
          <p:cNvSpPr txBox="1"/>
          <p:nvPr/>
        </p:nvSpPr>
        <p:spPr>
          <a:xfrm>
            <a:off x="609600" y="4876800"/>
            <a:ext cx="8001000" cy="1077218"/>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dirty="0" err="1" smtClean="0">
                <a:solidFill>
                  <a:srgbClr val="0070C0"/>
                </a:solidFill>
                <a:latin typeface="NikoshBAN" pitchFamily="2" charset="0"/>
                <a:cs typeface="NikoshBAN" pitchFamily="2" charset="0"/>
              </a:rPr>
              <a:t>পোর্টল্যান্ডের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পাথরখনি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হতে</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সংগৃহীত</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চুনা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পাথর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দিয়ে</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প্রথম</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সিমেন্ট</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তৈরি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করেন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ফলে</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একে</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পোর্টল্যান্ড</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সিমেন্টও</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বলা</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হয়</a:t>
            </a:r>
            <a:r>
              <a:rPr lang="en-US" sz="3200" dirty="0" smtClean="0">
                <a:solidFill>
                  <a:srgbClr val="0070C0"/>
                </a:solidFill>
                <a:latin typeface="NikoshBAN" pitchFamily="2" charset="0"/>
                <a:cs typeface="NikoshBAN" pitchFamily="2" charset="0"/>
              </a:rPr>
              <a:t>।</a:t>
            </a:r>
            <a:endParaRPr lang="en-US" sz="3200" dirty="0">
              <a:solidFill>
                <a:srgbClr val="0070C0"/>
              </a:solidFill>
              <a:latin typeface="NikoshBAN" pitchFamily="2" charset="0"/>
              <a:cs typeface="NikoshBAN" pitchFamily="2" charset="0"/>
            </a:endParaRPr>
          </a:p>
        </p:txBody>
      </p:sp>
      <p:sp>
        <p:nvSpPr>
          <p:cNvPr id="2" name="Rectangle 1"/>
          <p:cNvSpPr/>
          <p:nvPr/>
        </p:nvSpPr>
        <p:spPr>
          <a:xfrm>
            <a:off x="586781" y="609600"/>
            <a:ext cx="7970451" cy="707886"/>
          </a:xfrm>
          <a:prstGeom prst="rect">
            <a:avLst/>
          </a:prstGeom>
          <a:noFill/>
        </p:spPr>
        <p:txBody>
          <a:bodyPr wrap="none" lIns="91440" tIns="45720" rIns="91440" bIns="45720">
            <a:spAutoFit/>
          </a:bodyPr>
          <a:lstStyle/>
          <a:p>
            <a:pPr algn="ctr"/>
            <a:r>
              <a:rPr lang="en-US" sz="4000" b="0" cap="none" spc="0" dirty="0" err="1" smtClean="0">
                <a:ln w="0"/>
                <a:solidFill>
                  <a:schemeClr val="tx1"/>
                </a:solidFill>
                <a:effectLst>
                  <a:outerShdw blurRad="38100" dist="19050" dir="2700000" algn="tl" rotWithShape="0">
                    <a:schemeClr val="dk1">
                      <a:alpha val="40000"/>
                    </a:schemeClr>
                  </a:outerShdw>
                </a:effectLst>
              </a:rPr>
              <a:t>তোমরা</a:t>
            </a:r>
            <a:r>
              <a:rPr lang="en-US" sz="4000" b="0" cap="none" spc="0" dirty="0" smtClean="0">
                <a:ln w="0"/>
                <a:solidFill>
                  <a:schemeClr val="tx1"/>
                </a:solidFill>
                <a:effectLst>
                  <a:outerShdw blurRad="38100" dist="19050" dir="2700000" algn="tl" rotWithShape="0">
                    <a:schemeClr val="dk1">
                      <a:alpha val="40000"/>
                    </a:schemeClr>
                  </a:outerShdw>
                </a:effectLst>
              </a:rPr>
              <a:t> </a:t>
            </a:r>
            <a:r>
              <a:rPr lang="en-US" sz="4000" b="0" cap="none" spc="0" dirty="0" err="1" smtClean="0">
                <a:ln w="0"/>
                <a:solidFill>
                  <a:schemeClr val="tx1"/>
                </a:solidFill>
                <a:effectLst>
                  <a:outerShdw blurRad="38100" dist="19050" dir="2700000" algn="tl" rotWithShape="0">
                    <a:schemeClr val="dk1">
                      <a:alpha val="40000"/>
                    </a:schemeClr>
                  </a:outerShdw>
                </a:effectLst>
              </a:rPr>
              <a:t>কি</a:t>
            </a:r>
            <a:r>
              <a:rPr lang="en-US" sz="4000" b="0" cap="none" spc="0" dirty="0" smtClean="0">
                <a:ln w="0"/>
                <a:solidFill>
                  <a:schemeClr val="tx1"/>
                </a:solidFill>
                <a:effectLst>
                  <a:outerShdw blurRad="38100" dist="19050" dir="2700000" algn="tl" rotWithShape="0">
                    <a:schemeClr val="dk1">
                      <a:alpha val="40000"/>
                    </a:schemeClr>
                  </a:outerShdw>
                </a:effectLst>
              </a:rPr>
              <a:t> </a:t>
            </a:r>
            <a:r>
              <a:rPr lang="en-US" sz="4000" b="0" cap="none" spc="0" dirty="0" err="1" smtClean="0">
                <a:ln w="0"/>
                <a:solidFill>
                  <a:schemeClr val="tx1"/>
                </a:solidFill>
                <a:effectLst>
                  <a:outerShdw blurRad="38100" dist="19050" dir="2700000" algn="tl" rotWithShape="0">
                    <a:schemeClr val="dk1">
                      <a:alpha val="40000"/>
                    </a:schemeClr>
                  </a:outerShdw>
                </a:effectLst>
              </a:rPr>
              <a:t>বলতে</a:t>
            </a:r>
            <a:r>
              <a:rPr lang="en-US" sz="4000" b="0" cap="none" spc="0" dirty="0" smtClean="0">
                <a:ln w="0"/>
                <a:solidFill>
                  <a:schemeClr val="tx1"/>
                </a:solidFill>
                <a:effectLst>
                  <a:outerShdw blurRad="38100" dist="19050" dir="2700000" algn="tl" rotWithShape="0">
                    <a:schemeClr val="dk1">
                      <a:alpha val="40000"/>
                    </a:schemeClr>
                  </a:outerShdw>
                </a:effectLst>
              </a:rPr>
              <a:t> </a:t>
            </a:r>
            <a:r>
              <a:rPr lang="en-US" sz="4000" b="0" cap="none" spc="0" dirty="0" err="1" smtClean="0">
                <a:ln w="0"/>
                <a:solidFill>
                  <a:schemeClr val="tx1"/>
                </a:solidFill>
                <a:effectLst>
                  <a:outerShdw blurRad="38100" dist="19050" dir="2700000" algn="tl" rotWithShape="0">
                    <a:schemeClr val="dk1">
                      <a:alpha val="40000"/>
                    </a:schemeClr>
                  </a:outerShdw>
                </a:effectLst>
              </a:rPr>
              <a:t>পারবে</a:t>
            </a:r>
            <a:r>
              <a:rPr lang="en-US" sz="4000" b="0" cap="none" spc="0" dirty="0" smtClean="0">
                <a:ln w="0"/>
                <a:solidFill>
                  <a:schemeClr val="tx1"/>
                </a:solidFill>
                <a:effectLst>
                  <a:outerShdw blurRad="38100" dist="19050" dir="2700000" algn="tl" rotWithShape="0">
                    <a:schemeClr val="dk1">
                      <a:alpha val="40000"/>
                    </a:schemeClr>
                  </a:outerShdw>
                </a:effectLst>
              </a:rPr>
              <a:t> </a:t>
            </a:r>
            <a:r>
              <a:rPr lang="en-US" sz="4000" b="0" cap="none" spc="0" dirty="0" err="1" smtClean="0">
                <a:ln w="0"/>
                <a:solidFill>
                  <a:schemeClr val="tx1"/>
                </a:solidFill>
                <a:effectLst>
                  <a:outerShdw blurRad="38100" dist="19050" dir="2700000" algn="tl" rotWithShape="0">
                    <a:schemeClr val="dk1">
                      <a:alpha val="40000"/>
                    </a:schemeClr>
                  </a:outerShdw>
                </a:effectLst>
              </a:rPr>
              <a:t>সিমেন্ট</a:t>
            </a:r>
            <a:r>
              <a:rPr lang="en-US" sz="4000" b="0" cap="none" spc="0" dirty="0" smtClean="0">
                <a:ln w="0"/>
                <a:solidFill>
                  <a:schemeClr val="tx1"/>
                </a:solidFill>
                <a:effectLst>
                  <a:outerShdw blurRad="38100" dist="19050" dir="2700000" algn="tl" rotWithShape="0">
                    <a:schemeClr val="dk1">
                      <a:alpha val="40000"/>
                    </a:schemeClr>
                  </a:outerShdw>
                </a:effectLst>
              </a:rPr>
              <a:t> </a:t>
            </a:r>
            <a:r>
              <a:rPr lang="en-US" sz="4000" b="0" cap="none" spc="0" dirty="0" err="1" smtClean="0">
                <a:ln w="0"/>
                <a:solidFill>
                  <a:schemeClr val="tx1"/>
                </a:solidFill>
                <a:effectLst>
                  <a:outerShdw blurRad="38100" dist="19050" dir="2700000" algn="tl" rotWithShape="0">
                    <a:schemeClr val="dk1">
                      <a:alpha val="40000"/>
                    </a:schemeClr>
                  </a:outerShdw>
                </a:effectLst>
              </a:rPr>
              <a:t>কী</a:t>
            </a:r>
            <a:r>
              <a:rPr lang="en-US" sz="4000" b="0" cap="none" spc="0" dirty="0" smtClean="0">
                <a:ln w="0"/>
                <a:solidFill>
                  <a:schemeClr val="tx1"/>
                </a:solidFill>
                <a:effectLst>
                  <a:outerShdw blurRad="38100" dist="19050" dir="2700000" algn="tl" rotWithShape="0">
                    <a:schemeClr val="dk1">
                      <a:alpha val="40000"/>
                    </a:schemeClr>
                  </a:outerShdw>
                </a:effectLst>
              </a:rPr>
              <a:t>?</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628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90800" y="457200"/>
            <a:ext cx="3505200" cy="646331"/>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600" dirty="0" err="1" smtClean="0">
                <a:latin typeface="NikoshBAN" pitchFamily="2" charset="0"/>
                <a:cs typeface="NikoshBAN" pitchFamily="2" charset="0"/>
              </a:rPr>
              <a:t>সিমেন্ট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উৎপাদন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প্রক্রিয়া</a:t>
            </a:r>
            <a:endParaRPr lang="en-US" sz="36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52231"/>
            <a:ext cx="7620000" cy="5160937"/>
          </a:xfrm>
          <a:prstGeom prst="rect">
            <a:avLst/>
          </a:prstGeom>
        </p:spPr>
      </p:pic>
    </p:spTree>
    <p:extLst>
      <p:ext uri="{BB962C8B-B14F-4D97-AF65-F5344CB8AC3E}">
        <p14:creationId xmlns:p14="http://schemas.microsoft.com/office/powerpoint/2010/main" val="9966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3725" y="1986409"/>
            <a:ext cx="5248275" cy="1077218"/>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dirty="0" err="1" smtClean="0">
                <a:latin typeface="NikoshBAN" pitchFamily="2" charset="0"/>
                <a:cs typeface="NikoshBAN" pitchFamily="2" charset="0"/>
              </a:rPr>
              <a:t>পোর্টল্যান্ড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সিমেন্ট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প্রধানত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ধরনের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কাঁচামাল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ব্যবহার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যথাঃ</a:t>
            </a:r>
            <a:endParaRPr lang="en-US" sz="3200" dirty="0" smtClean="0">
              <a:latin typeface="NikoshBAN" pitchFamily="2" charset="0"/>
              <a:cs typeface="NikoshBAN"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73" y="1204218"/>
            <a:ext cx="2617952" cy="2641600"/>
          </a:xfrm>
          <a:prstGeom prst="rect">
            <a:avLst/>
          </a:prstGeom>
        </p:spPr>
      </p:pic>
      <p:sp>
        <p:nvSpPr>
          <p:cNvPr id="11" name="Rectangle 10"/>
          <p:cNvSpPr/>
          <p:nvPr/>
        </p:nvSpPr>
        <p:spPr>
          <a:xfrm>
            <a:off x="997950" y="609600"/>
            <a:ext cx="7148111" cy="646331"/>
          </a:xfrm>
          <a:prstGeom prst="rect">
            <a:avLst/>
          </a:prstGeom>
          <a:noFill/>
        </p:spPr>
        <p:txBody>
          <a:bodyPr wrap="none" lIns="91440" tIns="45720" rIns="91440" bIns="45720">
            <a:spAutoFit/>
          </a:bodyPr>
          <a:lstStyle/>
          <a:p>
            <a:pPr algn="ctr"/>
            <a:r>
              <a:rPr lang="en-US" sz="36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সিমেন্টের</a:t>
            </a: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উপাদান</a:t>
            </a: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ও </a:t>
            </a:r>
            <a:r>
              <a:rPr lang="en-US" sz="36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শ্রেণিবিভাগ</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p:cNvSpPr txBox="1"/>
          <p:nvPr/>
        </p:nvSpPr>
        <p:spPr>
          <a:xfrm>
            <a:off x="488733" y="3723382"/>
            <a:ext cx="8171026" cy="1077218"/>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dirty="0" smtClean="0">
                <a:latin typeface="NikoshBAN" pitchFamily="2" charset="0"/>
                <a:cs typeface="NikoshBAN" pitchFamily="2" charset="0"/>
              </a:rPr>
              <a:t>(ক) </a:t>
            </a:r>
            <a:r>
              <a:rPr lang="en-US" sz="3200" dirty="0" err="1" smtClean="0">
                <a:solidFill>
                  <a:srgbClr val="FF0000"/>
                </a:solidFill>
                <a:latin typeface="NikoshBAN" pitchFamily="2" charset="0"/>
                <a:cs typeface="NikoshBAN" pitchFamily="2" charset="0"/>
              </a:rPr>
              <a:t>চুন</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জাতীয়</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দ্রব্যঃ</a:t>
            </a:r>
            <a:r>
              <a:rPr lang="en-US" sz="3200" dirty="0" smtClean="0">
                <a:solidFill>
                  <a:srgbClr val="FF0000"/>
                </a:solidFill>
                <a:latin typeface="NikoshBAN" pitchFamily="2" charset="0"/>
                <a:cs typeface="NikoshBAN" pitchFamily="2" charset="0"/>
              </a:rPr>
              <a:t> </a:t>
            </a:r>
            <a:r>
              <a:rPr lang="en-US" sz="3200" dirty="0" err="1" smtClean="0">
                <a:latin typeface="NikoshBAN" pitchFamily="2" charset="0"/>
                <a:cs typeface="NikoshBAN" pitchFamily="2" charset="0"/>
              </a:rPr>
              <a:t>ক্যালসিয়াম</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ম্যাগনেশিয়াম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যেমন-চুনাপাথর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ইত্যাদি</a:t>
            </a:r>
            <a:r>
              <a:rPr lang="en-US" sz="3200" dirty="0" smtClean="0">
                <a:latin typeface="NikoshBAN" pitchFamily="2" charset="0"/>
                <a:cs typeface="NikoshBAN" pitchFamily="2" charset="0"/>
              </a:rPr>
              <a:t> এ </a:t>
            </a:r>
            <a:r>
              <a:rPr lang="en-US" sz="3200" dirty="0" err="1" smtClean="0">
                <a:latin typeface="NikoshBAN" pitchFamily="2" charset="0"/>
                <a:cs typeface="NikoshBAN" pitchFamily="2" charset="0"/>
              </a:rPr>
              <a:t>জাতীয়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দ্রব্যের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অন্তর্ভূক্ত</a:t>
            </a:r>
            <a:r>
              <a:rPr lang="en-US" sz="3200" dirty="0" smtClean="0">
                <a:latin typeface="NikoshBAN" pitchFamily="2" charset="0"/>
                <a:cs typeface="NikoshBAN" pitchFamily="2" charset="0"/>
              </a:rPr>
              <a:t>।</a:t>
            </a:r>
          </a:p>
        </p:txBody>
      </p:sp>
      <p:sp>
        <p:nvSpPr>
          <p:cNvPr id="7" name="TextBox 6"/>
          <p:cNvSpPr txBox="1"/>
          <p:nvPr/>
        </p:nvSpPr>
        <p:spPr>
          <a:xfrm>
            <a:off x="472966" y="4942582"/>
            <a:ext cx="8171027" cy="1077218"/>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dirty="0" smtClean="0">
                <a:latin typeface="NikoshBAN" pitchFamily="2" charset="0"/>
                <a:cs typeface="NikoshBAN" pitchFamily="2" charset="0"/>
              </a:rPr>
              <a:t>(খ) </a:t>
            </a:r>
            <a:r>
              <a:rPr lang="en-US" sz="3200" dirty="0" err="1" smtClean="0">
                <a:solidFill>
                  <a:srgbClr val="FF0000"/>
                </a:solidFill>
                <a:latin typeface="NikoshBAN" pitchFamily="2" charset="0"/>
                <a:cs typeface="NikoshBAN" pitchFamily="2" charset="0"/>
              </a:rPr>
              <a:t>কাদা</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জাতীয়</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দ্রব্যঃ</a:t>
            </a:r>
            <a:r>
              <a:rPr lang="en-US" sz="3200" dirty="0" smtClean="0">
                <a:solidFill>
                  <a:srgbClr val="FF0000"/>
                </a:solidFill>
                <a:latin typeface="NikoshBAN" pitchFamily="2" charset="0"/>
                <a:cs typeface="NikoshBAN" pitchFamily="2" charset="0"/>
              </a:rPr>
              <a:t> </a:t>
            </a:r>
            <a:r>
              <a:rPr lang="en-US" sz="3200" dirty="0" err="1" smtClean="0">
                <a:latin typeface="NikoshBAN" pitchFamily="2" charset="0"/>
                <a:cs typeface="NikoshBAN" pitchFamily="2" charset="0"/>
              </a:rPr>
              <a:t>প্রধানত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সিলিকা,এলুমিনা,আয়রণ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অক্সাইড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যেমন-কাদা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ইত্যাদি</a:t>
            </a:r>
            <a:r>
              <a:rPr lang="en-US" sz="3200" dirty="0" smtClean="0">
                <a:latin typeface="NikoshBAN" pitchFamily="2" charset="0"/>
                <a:cs typeface="NikoshBAN" pitchFamily="2" charset="0"/>
              </a:rPr>
              <a:t> এ </a:t>
            </a:r>
            <a:r>
              <a:rPr lang="en-US" sz="3200" dirty="0" err="1" smtClean="0">
                <a:latin typeface="NikoshBAN" pitchFamily="2" charset="0"/>
                <a:cs typeface="NikoshBAN" pitchFamily="2" charset="0"/>
              </a:rPr>
              <a:t>জাতীয়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দ্রব্যের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অন্তর্ভূক্ত</a:t>
            </a:r>
            <a:r>
              <a:rPr lang="en-US" sz="3200" dirty="0" smtClean="0">
                <a:latin typeface="NikoshBAN" pitchFamily="2" charset="0"/>
                <a:cs typeface="NikoshBAN" pitchFamily="2" charset="0"/>
              </a:rPr>
              <a:t>।</a:t>
            </a:r>
          </a:p>
        </p:txBody>
      </p:sp>
    </p:spTree>
    <p:extLst>
      <p:ext uri="{BB962C8B-B14F-4D97-AF65-F5344CB8AC3E}">
        <p14:creationId xmlns:p14="http://schemas.microsoft.com/office/powerpoint/2010/main" val="279930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6" grpId="0"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4195</TotalTime>
  <Words>825</Words>
  <Application>Microsoft Office PowerPoint</Application>
  <PresentationFormat>On-screen Show (4:3)</PresentationFormat>
  <Paragraphs>117</Paragraphs>
  <Slides>37</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Garamond</vt:lpstr>
      <vt:lpstr>NikoshBAN</vt:lpstr>
      <vt:lpstr>Vrinda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Epithelial tissue_ Class 9_Biology_Afroza nasreen</dc:title>
  <dc:creator>Afroza nasreen sultana</dc:creator>
  <cp:lastModifiedBy>Dell</cp:lastModifiedBy>
  <cp:revision>118</cp:revision>
  <dcterms:created xsi:type="dcterms:W3CDTF">2006-08-16T00:00:00Z</dcterms:created>
  <dcterms:modified xsi:type="dcterms:W3CDTF">2020-09-21T15:08:45Z</dcterms:modified>
</cp:coreProperties>
</file>