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2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63" r:id="rId6"/>
    <p:sldId id="261" r:id="rId7"/>
    <p:sldId id="269" r:id="rId8"/>
    <p:sldId id="262" r:id="rId9"/>
    <p:sldId id="270" r:id="rId10"/>
    <p:sldId id="271" r:id="rId11"/>
    <p:sldId id="272" r:id="rId12"/>
    <p:sldId id="265" r:id="rId13"/>
    <p:sldId id="266" r:id="rId14"/>
    <p:sldId id="267" r:id="rId15"/>
    <p:sldId id="268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959C270-EFD6-4D62-AAD1-7EEBE98F0EB7}">
          <p14:sldIdLst>
            <p14:sldId id="256"/>
            <p14:sldId id="257"/>
            <p14:sldId id="259"/>
            <p14:sldId id="260"/>
            <p14:sldId id="263"/>
            <p14:sldId id="261"/>
            <p14:sldId id="269"/>
            <p14:sldId id="262"/>
            <p14:sldId id="270"/>
            <p14:sldId id="271"/>
            <p14:sldId id="272"/>
            <p14:sldId id="265"/>
            <p14:sldId id="266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CCCC"/>
    <a:srgbClr val="FF9966"/>
    <a:srgbClr val="FF99CC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71" autoAdjust="0"/>
  </p:normalViewPr>
  <p:slideViewPr>
    <p:cSldViewPr>
      <p:cViewPr varScale="1">
        <p:scale>
          <a:sx n="90" d="100"/>
          <a:sy n="90" d="100"/>
        </p:scale>
        <p:origin x="690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8377F1-5E7B-49C3-8C0B-AE03F08CB19B}" type="doc">
      <dgm:prSet loTypeId="urn:microsoft.com/office/officeart/2005/8/layout/orgChart1" loCatId="hierarchy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502BEF5-A56C-4ED5-950A-86C39BD345DF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ar-SA" sz="6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اسم</a:t>
          </a:r>
          <a:endParaRPr lang="en-US" sz="6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3901BDA-6A11-45AC-96B5-9931049F31F2}" type="parTrans" cxnId="{7EC68FB7-D89F-4F37-8696-63035F60F303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 sz="6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878F0DE3-AD82-4C83-9404-89F50A099FA4}" type="sibTrans" cxnId="{7EC68FB7-D89F-4F37-8696-63035F60F303}">
      <dgm:prSet/>
      <dgm:spPr/>
      <dgm:t>
        <a:bodyPr/>
        <a:lstStyle/>
        <a:p>
          <a:endParaRPr lang="en-US" sz="6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8D1991E-BA54-4A35-8E9B-21C8FC093E7E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ar-SA" sz="6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فعل</a:t>
          </a:r>
          <a:endParaRPr lang="en-US" sz="6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8D5BE51-6FBE-4C31-AE8D-6750453DA291}" type="parTrans" cxnId="{2C308B34-1B24-4303-9CD4-EB2F5AFE5E25}">
      <dgm:prSet/>
      <dgm:spPr>
        <a:ln>
          <a:solidFill>
            <a:srgbClr val="FF0000"/>
          </a:solidFill>
        </a:ln>
      </dgm:spPr>
      <dgm:t>
        <a:bodyPr/>
        <a:lstStyle/>
        <a:p>
          <a:endParaRPr lang="en-US" sz="6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514AADD-A03A-43B6-A6D9-5B8D78B72233}" type="sibTrans" cxnId="{2C308B34-1B24-4303-9CD4-EB2F5AFE5E25}">
      <dgm:prSet/>
      <dgm:spPr/>
      <dgm:t>
        <a:bodyPr/>
        <a:lstStyle/>
        <a:p>
          <a:endParaRPr lang="en-US" sz="6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DE2BE238-103D-4EB7-B005-A56F49FEF400}">
      <dgm:prSet phldrT="[Text]" custT="1"/>
      <dgm:spPr>
        <a:ln>
          <a:solidFill>
            <a:srgbClr val="FF0000"/>
          </a:solidFill>
        </a:ln>
      </dgm:spPr>
      <dgm:t>
        <a:bodyPr/>
        <a:lstStyle/>
        <a:p>
          <a:r>
            <a:rPr lang="ar-SA" sz="6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حرف</a:t>
          </a:r>
          <a:endParaRPr lang="en-US" sz="6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32E42B16-3AE9-4D36-9819-3B1DDD337CBD}" type="parTrans" cxnId="{7EA5AEAA-B8F6-46AF-A57F-B25222501846}">
      <dgm:prSet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endParaRPr lang="en-US" sz="6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76838A04-C0C0-4785-8EA5-A13754345BE3}" type="sibTrans" cxnId="{7EA5AEAA-B8F6-46AF-A57F-B25222501846}">
      <dgm:prSet/>
      <dgm:spPr/>
      <dgm:t>
        <a:bodyPr/>
        <a:lstStyle/>
        <a:p>
          <a:endParaRPr lang="en-US" sz="6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2A0AB4AC-A70F-44BD-905D-DF04B124FFC9}">
      <dgm:prSet phldrT="[Text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ar-SA" sz="6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الكلمة</a:t>
          </a:r>
          <a:endParaRPr lang="en-US" sz="6000" b="0" cap="none" spc="0" dirty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C9A6C785-1452-467C-B63E-6D54A21B3E03}" type="sibTrans" cxnId="{402CCBEE-AC08-4915-9857-27D0E0346388}">
      <dgm:prSet/>
      <dgm:spPr/>
      <dgm:t>
        <a:bodyPr/>
        <a:lstStyle/>
        <a:p>
          <a:endParaRPr lang="en-US" sz="6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F2BAB0D0-8D98-4804-8DA5-78F1A534010B}" type="parTrans" cxnId="{402CCBEE-AC08-4915-9857-27D0E0346388}">
      <dgm:prSet/>
      <dgm:spPr/>
      <dgm:t>
        <a:bodyPr/>
        <a:lstStyle/>
        <a:p>
          <a:endParaRPr lang="en-US" sz="60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</a:endParaRPr>
        </a:p>
      </dgm:t>
    </dgm:pt>
    <dgm:pt modelId="{EA13B136-94AA-429D-83D1-238D3A6E68D0}" type="pres">
      <dgm:prSet presAssocID="{148377F1-5E7B-49C3-8C0B-AE03F08CB19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5CEF58C-11E8-4D19-A2C7-297EEB51411C}" type="pres">
      <dgm:prSet presAssocID="{2A0AB4AC-A70F-44BD-905D-DF04B124FFC9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73423D0-8BCA-4A50-8F53-1730E899885A}" type="pres">
      <dgm:prSet presAssocID="{2A0AB4AC-A70F-44BD-905D-DF04B124FFC9}" presName="rootComposite1" presStyleCnt="0"/>
      <dgm:spPr/>
      <dgm:t>
        <a:bodyPr/>
        <a:lstStyle/>
        <a:p>
          <a:endParaRPr lang="en-US"/>
        </a:p>
      </dgm:t>
    </dgm:pt>
    <dgm:pt modelId="{38D92C22-91A8-483F-A996-B986C0DC5159}" type="pres">
      <dgm:prSet presAssocID="{2A0AB4AC-A70F-44BD-905D-DF04B124FFC9}" presName="rootText1" presStyleLbl="node0" presStyleIdx="0" presStyleCnt="1" custLinFactNeighborX="5971" custLinFactNeighborY="-1413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7EE2FA-1FA2-4177-9E54-BECF08789C33}" type="pres">
      <dgm:prSet presAssocID="{2A0AB4AC-A70F-44BD-905D-DF04B124FFC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A4FB912-B930-462A-87D3-8F0488EBB4B4}" type="pres">
      <dgm:prSet presAssocID="{2A0AB4AC-A70F-44BD-905D-DF04B124FFC9}" presName="hierChild2" presStyleCnt="0"/>
      <dgm:spPr/>
      <dgm:t>
        <a:bodyPr/>
        <a:lstStyle/>
        <a:p>
          <a:endParaRPr lang="en-US"/>
        </a:p>
      </dgm:t>
    </dgm:pt>
    <dgm:pt modelId="{611E2DDF-6D80-4AD7-8E84-F2793A1AE9A9}" type="pres">
      <dgm:prSet presAssocID="{33901BDA-6A11-45AC-96B5-9931049F31F2}" presName="Name37" presStyleLbl="parChTrans1D2" presStyleIdx="0" presStyleCnt="3"/>
      <dgm:spPr/>
      <dgm:t>
        <a:bodyPr/>
        <a:lstStyle/>
        <a:p>
          <a:endParaRPr lang="en-US"/>
        </a:p>
      </dgm:t>
    </dgm:pt>
    <dgm:pt modelId="{0A7028D1-D672-45E1-B6A4-2170C8D84960}" type="pres">
      <dgm:prSet presAssocID="{6502BEF5-A56C-4ED5-950A-86C39BD345DF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EB2258-0F40-4024-90C8-A9A9757237AE}" type="pres">
      <dgm:prSet presAssocID="{6502BEF5-A56C-4ED5-950A-86C39BD345DF}" presName="rootComposite" presStyleCnt="0"/>
      <dgm:spPr/>
      <dgm:t>
        <a:bodyPr/>
        <a:lstStyle/>
        <a:p>
          <a:endParaRPr lang="en-US"/>
        </a:p>
      </dgm:t>
    </dgm:pt>
    <dgm:pt modelId="{812C7AC6-41A6-4C87-AD41-C4D68BB23573}" type="pres">
      <dgm:prSet presAssocID="{6502BEF5-A56C-4ED5-950A-86C39BD345DF}" presName="rootText" presStyleLbl="node2" presStyleIdx="0" presStyleCnt="3" custLinFactNeighborX="3144" custLinFactNeighborY="-26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E2D246-3687-4B4C-BEDA-0A3986E8E907}" type="pres">
      <dgm:prSet presAssocID="{6502BEF5-A56C-4ED5-950A-86C39BD345DF}" presName="rootConnector" presStyleLbl="node2" presStyleIdx="0" presStyleCnt="3"/>
      <dgm:spPr/>
      <dgm:t>
        <a:bodyPr/>
        <a:lstStyle/>
        <a:p>
          <a:endParaRPr lang="en-US"/>
        </a:p>
      </dgm:t>
    </dgm:pt>
    <dgm:pt modelId="{5FA0075D-FB8D-484A-BA1C-631376BEEE6A}" type="pres">
      <dgm:prSet presAssocID="{6502BEF5-A56C-4ED5-950A-86C39BD345DF}" presName="hierChild4" presStyleCnt="0"/>
      <dgm:spPr/>
      <dgm:t>
        <a:bodyPr/>
        <a:lstStyle/>
        <a:p>
          <a:endParaRPr lang="en-US"/>
        </a:p>
      </dgm:t>
    </dgm:pt>
    <dgm:pt modelId="{99EB0819-B264-4F08-AF4C-82B421E3B703}" type="pres">
      <dgm:prSet presAssocID="{6502BEF5-A56C-4ED5-950A-86C39BD345DF}" presName="hierChild5" presStyleCnt="0"/>
      <dgm:spPr/>
      <dgm:t>
        <a:bodyPr/>
        <a:lstStyle/>
        <a:p>
          <a:endParaRPr lang="en-US"/>
        </a:p>
      </dgm:t>
    </dgm:pt>
    <dgm:pt modelId="{7CF20FEA-6573-41D6-8F39-8671AD5D39B4}" type="pres">
      <dgm:prSet presAssocID="{38D5BE51-6FBE-4C31-AE8D-6750453DA291}" presName="Name37" presStyleLbl="parChTrans1D2" presStyleIdx="1" presStyleCnt="3"/>
      <dgm:spPr/>
      <dgm:t>
        <a:bodyPr/>
        <a:lstStyle/>
        <a:p>
          <a:endParaRPr lang="en-US"/>
        </a:p>
      </dgm:t>
    </dgm:pt>
    <dgm:pt modelId="{4D74BEDC-5A0B-4DC9-A265-5601F8D95122}" type="pres">
      <dgm:prSet presAssocID="{F8D1991E-BA54-4A35-8E9B-21C8FC093E7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8B77D0B-1C76-4954-BFE7-5D7AE826F00D}" type="pres">
      <dgm:prSet presAssocID="{F8D1991E-BA54-4A35-8E9B-21C8FC093E7E}" presName="rootComposite" presStyleCnt="0"/>
      <dgm:spPr/>
      <dgm:t>
        <a:bodyPr/>
        <a:lstStyle/>
        <a:p>
          <a:endParaRPr lang="en-US"/>
        </a:p>
      </dgm:t>
    </dgm:pt>
    <dgm:pt modelId="{16088EBF-0C8D-4528-8AA2-A712CB3B164E}" type="pres">
      <dgm:prSet presAssocID="{F8D1991E-BA54-4A35-8E9B-21C8FC093E7E}" presName="rootText" presStyleLbl="node2" presStyleIdx="1" presStyleCnt="3" custLinFactNeighborX="5661" custLinFactNeighborY="-13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AF81D9-358F-4455-B0B7-F1A8D6A2AE33}" type="pres">
      <dgm:prSet presAssocID="{F8D1991E-BA54-4A35-8E9B-21C8FC093E7E}" presName="rootConnector" presStyleLbl="node2" presStyleIdx="1" presStyleCnt="3"/>
      <dgm:spPr/>
      <dgm:t>
        <a:bodyPr/>
        <a:lstStyle/>
        <a:p>
          <a:endParaRPr lang="en-US"/>
        </a:p>
      </dgm:t>
    </dgm:pt>
    <dgm:pt modelId="{998274EF-2995-47CB-A9D2-C80F39737992}" type="pres">
      <dgm:prSet presAssocID="{F8D1991E-BA54-4A35-8E9B-21C8FC093E7E}" presName="hierChild4" presStyleCnt="0"/>
      <dgm:spPr/>
      <dgm:t>
        <a:bodyPr/>
        <a:lstStyle/>
        <a:p>
          <a:endParaRPr lang="en-US"/>
        </a:p>
      </dgm:t>
    </dgm:pt>
    <dgm:pt modelId="{781D1FFB-9E8B-48D6-9701-C8E464E1F724}" type="pres">
      <dgm:prSet presAssocID="{F8D1991E-BA54-4A35-8E9B-21C8FC093E7E}" presName="hierChild5" presStyleCnt="0"/>
      <dgm:spPr/>
      <dgm:t>
        <a:bodyPr/>
        <a:lstStyle/>
        <a:p>
          <a:endParaRPr lang="en-US"/>
        </a:p>
      </dgm:t>
    </dgm:pt>
    <dgm:pt modelId="{36998E23-B0EC-43E1-ABD2-A916D7DC9FEE}" type="pres">
      <dgm:prSet presAssocID="{32E42B16-3AE9-4D36-9819-3B1DDD337CBD}" presName="Name37" presStyleLbl="parChTrans1D2" presStyleIdx="2" presStyleCnt="3"/>
      <dgm:spPr/>
      <dgm:t>
        <a:bodyPr/>
        <a:lstStyle/>
        <a:p>
          <a:endParaRPr lang="en-US"/>
        </a:p>
      </dgm:t>
    </dgm:pt>
    <dgm:pt modelId="{E101B5E3-089B-428C-871E-B1BC49E6FBC8}" type="pres">
      <dgm:prSet presAssocID="{DE2BE238-103D-4EB7-B005-A56F49FEF40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DDF4F135-8E02-499B-8EDB-D275812602D3}" type="pres">
      <dgm:prSet presAssocID="{DE2BE238-103D-4EB7-B005-A56F49FEF400}" presName="rootComposite" presStyleCnt="0"/>
      <dgm:spPr/>
      <dgm:t>
        <a:bodyPr/>
        <a:lstStyle/>
        <a:p>
          <a:endParaRPr lang="en-US"/>
        </a:p>
      </dgm:t>
    </dgm:pt>
    <dgm:pt modelId="{F636484A-EB1D-41BB-906D-17CC4611F38B}" type="pres">
      <dgm:prSet presAssocID="{DE2BE238-103D-4EB7-B005-A56F49FEF400}" presName="rootText" presStyleLbl="node2" presStyleIdx="2" presStyleCnt="3" custLinFactNeighborY="-1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18D6AF-B320-4F09-94E5-608ED7A58DC0}" type="pres">
      <dgm:prSet presAssocID="{DE2BE238-103D-4EB7-B005-A56F49FEF400}" presName="rootConnector" presStyleLbl="node2" presStyleIdx="2" presStyleCnt="3"/>
      <dgm:spPr/>
      <dgm:t>
        <a:bodyPr/>
        <a:lstStyle/>
        <a:p>
          <a:endParaRPr lang="en-US"/>
        </a:p>
      </dgm:t>
    </dgm:pt>
    <dgm:pt modelId="{E82AA832-70BE-4E19-9B85-BAE0AD365EE0}" type="pres">
      <dgm:prSet presAssocID="{DE2BE238-103D-4EB7-B005-A56F49FEF400}" presName="hierChild4" presStyleCnt="0"/>
      <dgm:spPr/>
      <dgm:t>
        <a:bodyPr/>
        <a:lstStyle/>
        <a:p>
          <a:endParaRPr lang="en-US"/>
        </a:p>
      </dgm:t>
    </dgm:pt>
    <dgm:pt modelId="{57D4513C-B47A-408F-BD11-CBEC54C2C679}" type="pres">
      <dgm:prSet presAssocID="{DE2BE238-103D-4EB7-B005-A56F49FEF400}" presName="hierChild5" presStyleCnt="0"/>
      <dgm:spPr/>
      <dgm:t>
        <a:bodyPr/>
        <a:lstStyle/>
        <a:p>
          <a:endParaRPr lang="en-US"/>
        </a:p>
      </dgm:t>
    </dgm:pt>
    <dgm:pt modelId="{57A1FB70-C2E2-4EC0-B3DE-0192B4E24119}" type="pres">
      <dgm:prSet presAssocID="{2A0AB4AC-A70F-44BD-905D-DF04B124FFC9}" presName="hierChild3" presStyleCnt="0"/>
      <dgm:spPr/>
      <dgm:t>
        <a:bodyPr/>
        <a:lstStyle/>
        <a:p>
          <a:endParaRPr lang="en-US"/>
        </a:p>
      </dgm:t>
    </dgm:pt>
  </dgm:ptLst>
  <dgm:cxnLst>
    <dgm:cxn modelId="{EB966F53-D294-431D-9064-0205BC62A743}" type="presOf" srcId="{2A0AB4AC-A70F-44BD-905D-DF04B124FFC9}" destId="{3E7EE2FA-1FA2-4177-9E54-BECF08789C33}" srcOrd="1" destOrd="0" presId="urn:microsoft.com/office/officeart/2005/8/layout/orgChart1"/>
    <dgm:cxn modelId="{A733A908-FE2E-4D4D-9D96-431855A3626A}" type="presOf" srcId="{6502BEF5-A56C-4ED5-950A-86C39BD345DF}" destId="{D5E2D246-3687-4B4C-BEDA-0A3986E8E907}" srcOrd="1" destOrd="0" presId="urn:microsoft.com/office/officeart/2005/8/layout/orgChart1"/>
    <dgm:cxn modelId="{2C308B34-1B24-4303-9CD4-EB2F5AFE5E25}" srcId="{2A0AB4AC-A70F-44BD-905D-DF04B124FFC9}" destId="{F8D1991E-BA54-4A35-8E9B-21C8FC093E7E}" srcOrd="1" destOrd="0" parTransId="{38D5BE51-6FBE-4C31-AE8D-6750453DA291}" sibTransId="{3514AADD-A03A-43B6-A6D9-5B8D78B72233}"/>
    <dgm:cxn modelId="{B548BFDC-6760-442C-9623-D40C65B5360D}" type="presOf" srcId="{148377F1-5E7B-49C3-8C0B-AE03F08CB19B}" destId="{EA13B136-94AA-429D-83D1-238D3A6E68D0}" srcOrd="0" destOrd="0" presId="urn:microsoft.com/office/officeart/2005/8/layout/orgChart1"/>
    <dgm:cxn modelId="{402CCBEE-AC08-4915-9857-27D0E0346388}" srcId="{148377F1-5E7B-49C3-8C0B-AE03F08CB19B}" destId="{2A0AB4AC-A70F-44BD-905D-DF04B124FFC9}" srcOrd="0" destOrd="0" parTransId="{F2BAB0D0-8D98-4804-8DA5-78F1A534010B}" sibTransId="{C9A6C785-1452-467C-B63E-6D54A21B3E03}"/>
    <dgm:cxn modelId="{467E0D08-FAEA-465E-9EDF-2CAF04B105CC}" type="presOf" srcId="{38D5BE51-6FBE-4C31-AE8D-6750453DA291}" destId="{7CF20FEA-6573-41D6-8F39-8671AD5D39B4}" srcOrd="0" destOrd="0" presId="urn:microsoft.com/office/officeart/2005/8/layout/orgChart1"/>
    <dgm:cxn modelId="{CA473756-DF04-46C7-B827-E729A200ED7C}" type="presOf" srcId="{F8D1991E-BA54-4A35-8E9B-21C8FC093E7E}" destId="{16088EBF-0C8D-4528-8AA2-A712CB3B164E}" srcOrd="0" destOrd="0" presId="urn:microsoft.com/office/officeart/2005/8/layout/orgChart1"/>
    <dgm:cxn modelId="{8B40F7D2-B84E-4EE0-989D-0E1FDB1C3D05}" type="presOf" srcId="{32E42B16-3AE9-4D36-9819-3B1DDD337CBD}" destId="{36998E23-B0EC-43E1-ABD2-A916D7DC9FEE}" srcOrd="0" destOrd="0" presId="urn:microsoft.com/office/officeart/2005/8/layout/orgChart1"/>
    <dgm:cxn modelId="{CF12CB4C-FB1B-4413-93BF-C18746D1F28F}" type="presOf" srcId="{DE2BE238-103D-4EB7-B005-A56F49FEF400}" destId="{F636484A-EB1D-41BB-906D-17CC4611F38B}" srcOrd="0" destOrd="0" presId="urn:microsoft.com/office/officeart/2005/8/layout/orgChart1"/>
    <dgm:cxn modelId="{15AB5B4A-9A55-485E-9E64-078DE2AFB04F}" type="presOf" srcId="{DE2BE238-103D-4EB7-B005-A56F49FEF400}" destId="{9718D6AF-B320-4F09-94E5-608ED7A58DC0}" srcOrd="1" destOrd="0" presId="urn:microsoft.com/office/officeart/2005/8/layout/orgChart1"/>
    <dgm:cxn modelId="{451110C3-88E4-41FA-A136-1B2F43AC17EE}" type="presOf" srcId="{6502BEF5-A56C-4ED5-950A-86C39BD345DF}" destId="{812C7AC6-41A6-4C87-AD41-C4D68BB23573}" srcOrd="0" destOrd="0" presId="urn:microsoft.com/office/officeart/2005/8/layout/orgChart1"/>
    <dgm:cxn modelId="{7EC68FB7-D89F-4F37-8696-63035F60F303}" srcId="{2A0AB4AC-A70F-44BD-905D-DF04B124FFC9}" destId="{6502BEF5-A56C-4ED5-950A-86C39BD345DF}" srcOrd="0" destOrd="0" parTransId="{33901BDA-6A11-45AC-96B5-9931049F31F2}" sibTransId="{878F0DE3-AD82-4C83-9404-89F50A099FA4}"/>
    <dgm:cxn modelId="{C3BF0BC7-51A8-46DA-9C2F-92BAE40EEECF}" type="presOf" srcId="{33901BDA-6A11-45AC-96B5-9931049F31F2}" destId="{611E2DDF-6D80-4AD7-8E84-F2793A1AE9A9}" srcOrd="0" destOrd="0" presId="urn:microsoft.com/office/officeart/2005/8/layout/orgChart1"/>
    <dgm:cxn modelId="{96E2D4BF-010D-4C34-B208-A151F31116D3}" type="presOf" srcId="{2A0AB4AC-A70F-44BD-905D-DF04B124FFC9}" destId="{38D92C22-91A8-483F-A996-B986C0DC5159}" srcOrd="0" destOrd="0" presId="urn:microsoft.com/office/officeart/2005/8/layout/orgChart1"/>
    <dgm:cxn modelId="{7EA5AEAA-B8F6-46AF-A57F-B25222501846}" srcId="{2A0AB4AC-A70F-44BD-905D-DF04B124FFC9}" destId="{DE2BE238-103D-4EB7-B005-A56F49FEF400}" srcOrd="2" destOrd="0" parTransId="{32E42B16-3AE9-4D36-9819-3B1DDD337CBD}" sibTransId="{76838A04-C0C0-4785-8EA5-A13754345BE3}"/>
    <dgm:cxn modelId="{18B2D26D-BFC2-48BD-A9C6-662E26DDAF7D}" type="presOf" srcId="{F8D1991E-BA54-4A35-8E9B-21C8FC093E7E}" destId="{30AF81D9-358F-4455-B0B7-F1A8D6A2AE33}" srcOrd="1" destOrd="0" presId="urn:microsoft.com/office/officeart/2005/8/layout/orgChart1"/>
    <dgm:cxn modelId="{595D5690-FEBF-4E22-90D5-A5883D5FC3B5}" type="presParOf" srcId="{EA13B136-94AA-429D-83D1-238D3A6E68D0}" destId="{E5CEF58C-11E8-4D19-A2C7-297EEB51411C}" srcOrd="0" destOrd="0" presId="urn:microsoft.com/office/officeart/2005/8/layout/orgChart1"/>
    <dgm:cxn modelId="{ACD733CA-294C-4C54-B79D-111E564A90AE}" type="presParOf" srcId="{E5CEF58C-11E8-4D19-A2C7-297EEB51411C}" destId="{A73423D0-8BCA-4A50-8F53-1730E899885A}" srcOrd="0" destOrd="0" presId="urn:microsoft.com/office/officeart/2005/8/layout/orgChart1"/>
    <dgm:cxn modelId="{7357C1F7-8492-41A8-8227-6E52E399A80A}" type="presParOf" srcId="{A73423D0-8BCA-4A50-8F53-1730E899885A}" destId="{38D92C22-91A8-483F-A996-B986C0DC5159}" srcOrd="0" destOrd="0" presId="urn:microsoft.com/office/officeart/2005/8/layout/orgChart1"/>
    <dgm:cxn modelId="{12FE38B6-A0CE-40A9-B05D-7940811427A1}" type="presParOf" srcId="{A73423D0-8BCA-4A50-8F53-1730E899885A}" destId="{3E7EE2FA-1FA2-4177-9E54-BECF08789C33}" srcOrd="1" destOrd="0" presId="urn:microsoft.com/office/officeart/2005/8/layout/orgChart1"/>
    <dgm:cxn modelId="{9FECDA94-8F93-480F-AFF5-F9981B8A84C6}" type="presParOf" srcId="{E5CEF58C-11E8-4D19-A2C7-297EEB51411C}" destId="{8A4FB912-B930-462A-87D3-8F0488EBB4B4}" srcOrd="1" destOrd="0" presId="urn:microsoft.com/office/officeart/2005/8/layout/orgChart1"/>
    <dgm:cxn modelId="{E1891482-B38D-476C-BB7A-F6A689702006}" type="presParOf" srcId="{8A4FB912-B930-462A-87D3-8F0488EBB4B4}" destId="{611E2DDF-6D80-4AD7-8E84-F2793A1AE9A9}" srcOrd="0" destOrd="0" presId="urn:microsoft.com/office/officeart/2005/8/layout/orgChart1"/>
    <dgm:cxn modelId="{3DA077DB-1335-4508-8327-4BE1DD9105D9}" type="presParOf" srcId="{8A4FB912-B930-462A-87D3-8F0488EBB4B4}" destId="{0A7028D1-D672-45E1-B6A4-2170C8D84960}" srcOrd="1" destOrd="0" presId="urn:microsoft.com/office/officeart/2005/8/layout/orgChart1"/>
    <dgm:cxn modelId="{D5505ED5-B274-4E93-B604-0569B7673530}" type="presParOf" srcId="{0A7028D1-D672-45E1-B6A4-2170C8D84960}" destId="{18EB2258-0F40-4024-90C8-A9A9757237AE}" srcOrd="0" destOrd="0" presId="urn:microsoft.com/office/officeart/2005/8/layout/orgChart1"/>
    <dgm:cxn modelId="{997BA9CC-E392-4D61-AAF3-65763E380899}" type="presParOf" srcId="{18EB2258-0F40-4024-90C8-A9A9757237AE}" destId="{812C7AC6-41A6-4C87-AD41-C4D68BB23573}" srcOrd="0" destOrd="0" presId="urn:microsoft.com/office/officeart/2005/8/layout/orgChart1"/>
    <dgm:cxn modelId="{98927EC2-304A-454D-8647-7C4E7B873430}" type="presParOf" srcId="{18EB2258-0F40-4024-90C8-A9A9757237AE}" destId="{D5E2D246-3687-4B4C-BEDA-0A3986E8E907}" srcOrd="1" destOrd="0" presId="urn:microsoft.com/office/officeart/2005/8/layout/orgChart1"/>
    <dgm:cxn modelId="{9131B2EA-E10C-4E04-B552-9A2F396B1056}" type="presParOf" srcId="{0A7028D1-D672-45E1-B6A4-2170C8D84960}" destId="{5FA0075D-FB8D-484A-BA1C-631376BEEE6A}" srcOrd="1" destOrd="0" presId="urn:microsoft.com/office/officeart/2005/8/layout/orgChart1"/>
    <dgm:cxn modelId="{C103B673-6A13-4349-912B-CA6CA0A87A83}" type="presParOf" srcId="{0A7028D1-D672-45E1-B6A4-2170C8D84960}" destId="{99EB0819-B264-4F08-AF4C-82B421E3B703}" srcOrd="2" destOrd="0" presId="urn:microsoft.com/office/officeart/2005/8/layout/orgChart1"/>
    <dgm:cxn modelId="{94327C2E-3B28-4349-9FE3-DFB5FE0C9B75}" type="presParOf" srcId="{8A4FB912-B930-462A-87D3-8F0488EBB4B4}" destId="{7CF20FEA-6573-41D6-8F39-8671AD5D39B4}" srcOrd="2" destOrd="0" presId="urn:microsoft.com/office/officeart/2005/8/layout/orgChart1"/>
    <dgm:cxn modelId="{B18F7907-EA00-4194-A46D-C4C5DCE22810}" type="presParOf" srcId="{8A4FB912-B930-462A-87D3-8F0488EBB4B4}" destId="{4D74BEDC-5A0B-4DC9-A265-5601F8D95122}" srcOrd="3" destOrd="0" presId="urn:microsoft.com/office/officeart/2005/8/layout/orgChart1"/>
    <dgm:cxn modelId="{1F0B1F49-3D02-4A23-9267-4550E1295AAD}" type="presParOf" srcId="{4D74BEDC-5A0B-4DC9-A265-5601F8D95122}" destId="{48B77D0B-1C76-4954-BFE7-5D7AE826F00D}" srcOrd="0" destOrd="0" presId="urn:microsoft.com/office/officeart/2005/8/layout/orgChart1"/>
    <dgm:cxn modelId="{3767EC81-9284-4488-AC30-91BEFC500BD7}" type="presParOf" srcId="{48B77D0B-1C76-4954-BFE7-5D7AE826F00D}" destId="{16088EBF-0C8D-4528-8AA2-A712CB3B164E}" srcOrd="0" destOrd="0" presId="urn:microsoft.com/office/officeart/2005/8/layout/orgChart1"/>
    <dgm:cxn modelId="{F72ADD18-224D-46A5-A663-61215C50BEE3}" type="presParOf" srcId="{48B77D0B-1C76-4954-BFE7-5D7AE826F00D}" destId="{30AF81D9-358F-4455-B0B7-F1A8D6A2AE33}" srcOrd="1" destOrd="0" presId="urn:microsoft.com/office/officeart/2005/8/layout/orgChart1"/>
    <dgm:cxn modelId="{65C48400-A33E-4015-B736-9ADB8AA1C373}" type="presParOf" srcId="{4D74BEDC-5A0B-4DC9-A265-5601F8D95122}" destId="{998274EF-2995-47CB-A9D2-C80F39737992}" srcOrd="1" destOrd="0" presId="urn:microsoft.com/office/officeart/2005/8/layout/orgChart1"/>
    <dgm:cxn modelId="{A739A3AA-454A-494B-A351-DFF329C98654}" type="presParOf" srcId="{4D74BEDC-5A0B-4DC9-A265-5601F8D95122}" destId="{781D1FFB-9E8B-48D6-9701-C8E464E1F724}" srcOrd="2" destOrd="0" presId="urn:microsoft.com/office/officeart/2005/8/layout/orgChart1"/>
    <dgm:cxn modelId="{44F5B79A-A87F-457D-83B7-F376792682FD}" type="presParOf" srcId="{8A4FB912-B930-462A-87D3-8F0488EBB4B4}" destId="{36998E23-B0EC-43E1-ABD2-A916D7DC9FEE}" srcOrd="4" destOrd="0" presId="urn:microsoft.com/office/officeart/2005/8/layout/orgChart1"/>
    <dgm:cxn modelId="{DCBC1B0A-F0BE-465D-A8DF-1289105D95FF}" type="presParOf" srcId="{8A4FB912-B930-462A-87D3-8F0488EBB4B4}" destId="{E101B5E3-089B-428C-871E-B1BC49E6FBC8}" srcOrd="5" destOrd="0" presId="urn:microsoft.com/office/officeart/2005/8/layout/orgChart1"/>
    <dgm:cxn modelId="{AD8DC6C9-F251-463C-9640-E326BC017E4B}" type="presParOf" srcId="{E101B5E3-089B-428C-871E-B1BC49E6FBC8}" destId="{DDF4F135-8E02-499B-8EDB-D275812602D3}" srcOrd="0" destOrd="0" presId="urn:microsoft.com/office/officeart/2005/8/layout/orgChart1"/>
    <dgm:cxn modelId="{F27801DF-6A2C-407E-B2ED-58E7511EB0CE}" type="presParOf" srcId="{DDF4F135-8E02-499B-8EDB-D275812602D3}" destId="{F636484A-EB1D-41BB-906D-17CC4611F38B}" srcOrd="0" destOrd="0" presId="urn:microsoft.com/office/officeart/2005/8/layout/orgChart1"/>
    <dgm:cxn modelId="{6A71E05B-C055-421F-A093-55BBC5B6BACA}" type="presParOf" srcId="{DDF4F135-8E02-499B-8EDB-D275812602D3}" destId="{9718D6AF-B320-4F09-94E5-608ED7A58DC0}" srcOrd="1" destOrd="0" presId="urn:microsoft.com/office/officeart/2005/8/layout/orgChart1"/>
    <dgm:cxn modelId="{28983C7D-DC30-4E49-8954-81E7B0BED167}" type="presParOf" srcId="{E101B5E3-089B-428C-871E-B1BC49E6FBC8}" destId="{E82AA832-70BE-4E19-9B85-BAE0AD365EE0}" srcOrd="1" destOrd="0" presId="urn:microsoft.com/office/officeart/2005/8/layout/orgChart1"/>
    <dgm:cxn modelId="{BBB45137-0E80-4190-9E12-7E2FA70CB18D}" type="presParOf" srcId="{E101B5E3-089B-428C-871E-B1BC49E6FBC8}" destId="{57D4513C-B47A-408F-BD11-CBEC54C2C679}" srcOrd="2" destOrd="0" presId="urn:microsoft.com/office/officeart/2005/8/layout/orgChart1"/>
    <dgm:cxn modelId="{2BC9C3AA-293F-4B04-8A02-605AEA81B832}" type="presParOf" srcId="{E5CEF58C-11E8-4D19-A2C7-297EEB51411C}" destId="{57A1FB70-C2E2-4EC0-B3DE-0192B4E2411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B7308A-C18E-441A-8370-86D99F766D00}" type="datetimeFigureOut">
              <a:rPr lang="en-US" smtClean="0"/>
              <a:t>21-Sep-20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2BF71-7A3F-4AC9-9633-403E9509C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268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2BF71-7A3F-4AC9-9633-403E9509C61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41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21-Sep-20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9087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21-Sep-20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8306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21-Sep-20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87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21-Sep-20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605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21-Sep-20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5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21-Sep-20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389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21-Sep-20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94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21-Sep-20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75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21-Sep-20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65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21-Sep-20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21-Sep-20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2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21-Sep-20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81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1" fontAlgn="base" hangingPunct="1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1" fontAlgn="base" hangingPunct="1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285750"/>
            <a:ext cx="5222693" cy="1261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3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بسم الله الرحمن الرحيم</a:t>
            </a:r>
            <a:endParaRPr lang="en-US" sz="3600" b="1" dirty="0" smtClean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اهلا وسهلا</a:t>
            </a:r>
            <a:endParaRPr lang="en-US" sz="40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Oval 1"/>
          <p:cNvSpPr/>
          <p:nvPr/>
        </p:nvSpPr>
        <p:spPr>
          <a:xfrm>
            <a:off x="1755591" y="1733550"/>
            <a:ext cx="5143502" cy="20574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" r="-19318" b="-74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285750"/>
            <a:ext cx="8382000" cy="4572000"/>
          </a:xfrm>
          <a:prstGeom prst="roundRect">
            <a:avLst>
              <a:gd name="adj" fmla="val 8487"/>
            </a:avLst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>
              <a:lnSpc>
                <a:spcPct val="150000"/>
              </a:lnSpc>
            </a:pPr>
            <a:r>
              <a:rPr lang="ar-SA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الفعل:- الفعل كلمة تدل على  معنى في نفسها ويقترن معنها بأحدِ       		  الأزمنةِ  الثلاثةِ- اعنى الماضي و الحال و الاستقبال</a:t>
            </a:r>
          </a:p>
          <a:p>
            <a:pPr>
              <a:lnSpc>
                <a:spcPct val="150000"/>
              </a:lnSpc>
            </a:pPr>
            <a:r>
              <a:rPr lang="bn-BD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অর্থ্যাৎ</a:t>
            </a:r>
            <a:r>
              <a:rPr lang="ar-SA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bn-BD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‘</a:t>
            </a:r>
            <a:r>
              <a:rPr lang="ar-SA" sz="36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الفعل</a:t>
            </a:r>
            <a:r>
              <a:rPr lang="bn-BD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’ এমন কালিমাকে বলে, যেই  </a:t>
            </a:r>
            <a:r>
              <a:rPr lang="ar-SA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كلمة</a:t>
            </a:r>
            <a:r>
              <a:rPr lang="bn-BD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তিন কালের কোন একটির সাথে সম্পর্ক রেখে নিজের অর্থ প্রকাশ করতে পারে।  যেমনঃ </a:t>
            </a:r>
            <a:r>
              <a:rPr lang="ar-SA" sz="36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دخلَ</a:t>
            </a:r>
            <a:r>
              <a:rPr lang="ar-SA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في المسجدِ  -</a:t>
            </a:r>
            <a:r>
              <a:rPr lang="bn-BD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bn-BD" sz="36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ar-SA" sz="36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সে মসজিদে প্রবেশ করল। </a:t>
            </a:r>
            <a:endParaRPr lang="en-US" sz="360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8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361950"/>
            <a:ext cx="8382000" cy="4019550"/>
          </a:xfrm>
          <a:prstGeom prst="roundRect">
            <a:avLst>
              <a:gd name="adj" fmla="val 1234"/>
            </a:avLst>
          </a:prstGeom>
          <a:solidFill>
            <a:srgbClr val="FFFFFF">
              <a:alpha val="61961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35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الحرف:- الحرفُ كلمةٌ لا تدلُّ على  معنى في نفسها بل </a:t>
            </a:r>
            <a:r>
              <a:rPr lang="ar-SA" sz="35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تدل </a:t>
            </a:r>
            <a:r>
              <a:rPr lang="ar-SA" sz="35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عل معنى في غيرها</a:t>
            </a:r>
            <a:r>
              <a:rPr lang="ar-SA" sz="35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endParaRPr lang="ar-SA" sz="3500" dirty="0" smtClean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r">
              <a:lnSpc>
                <a:spcPct val="150000"/>
              </a:lnSpc>
            </a:pPr>
            <a:r>
              <a:rPr lang="bn-BD" sz="35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অর্থ্যাৎ</a:t>
            </a:r>
            <a:r>
              <a:rPr lang="ar-SA" sz="35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bn-BD" sz="35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‘</a:t>
            </a:r>
            <a:r>
              <a:rPr lang="ar-SA" sz="3500" dirty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الحرف</a:t>
            </a:r>
            <a:r>
              <a:rPr lang="bn-BD" sz="35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’ এমন কালিমাকে বলে, যেই  </a:t>
            </a:r>
            <a:r>
              <a:rPr lang="ar-SA" sz="35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كلمة</a:t>
            </a:r>
            <a:r>
              <a:rPr lang="bn-BD" sz="35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নিজের অর্থ প্রকাশ করতে পারে</a:t>
            </a:r>
            <a:r>
              <a:rPr lang="ar-SA" sz="35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bn-BD" sz="35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না বরং অন্যের অর্থ প্রকাশ করতে সাহায্য করে।  যেমনঃ </a:t>
            </a:r>
            <a:r>
              <a:rPr lang="ar-SA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دخل</a:t>
            </a:r>
            <a:r>
              <a:rPr lang="ar-SA" sz="36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َ</a:t>
            </a:r>
            <a:r>
              <a:rPr lang="ar-SA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خالدٌ </a:t>
            </a:r>
            <a:r>
              <a:rPr lang="ar-SA" sz="36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</a:t>
            </a:r>
            <a:r>
              <a:rPr lang="ar-SA" sz="36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المسجدِ  </a:t>
            </a:r>
            <a:r>
              <a:rPr lang="ar-SA" sz="35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</a:t>
            </a:r>
            <a:r>
              <a:rPr lang="bn-BD" sz="35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bn-BD" sz="35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ar-SA" sz="35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5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সে মসজিদে প্রবেশ করল। </a:t>
            </a:r>
            <a:endParaRPr lang="en-US" sz="350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857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0600" y="2266951"/>
            <a:ext cx="6781800" cy="1323439"/>
          </a:xfrm>
          <a:prstGeom prst="rect">
            <a:avLst/>
          </a:prstGeom>
          <a:solidFill>
            <a:srgbClr val="FF99FF"/>
          </a:solidFill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ar-SA" sz="4000" dirty="0" smtClean="0">
                <a:latin typeface="NikoshBAN" panose="02000000000000000000" pitchFamily="2" charset="0"/>
              </a:rPr>
              <a:t>الكلمة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40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ক</a:t>
            </a:r>
            <a:r>
              <a:rPr lang="bn-BD" sz="4000" dirty="0">
                <a:latin typeface="SolaimanLipi" panose="02000500020000020004" pitchFamily="2" charset="0"/>
                <a:cs typeface="SolaimanLipi" panose="02000500020000020004" pitchFamily="2" charset="0"/>
              </a:rPr>
              <a:t>ত</a:t>
            </a:r>
            <a:r>
              <a:rPr lang="en-US" sz="40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 প্রকার ? প্রত্যেক প্রকারের ৩ টি করে </a:t>
            </a:r>
            <a:r>
              <a:rPr lang="en-US" sz="4000" dirty="0" err="1" smtClean="0">
                <a:latin typeface="SolaimanLipi" panose="02000500020000020004" pitchFamily="2" charset="0"/>
                <a:cs typeface="SolaimanLipi" panose="02000500020000020004" pitchFamily="2" charset="0"/>
              </a:rPr>
              <a:t>উদাহরণ</a:t>
            </a:r>
            <a:r>
              <a:rPr lang="en-US" sz="40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en-US" sz="4000" dirty="0" err="1" smtClean="0">
                <a:latin typeface="SolaimanLipi" panose="02000500020000020004" pitchFamily="2" charset="0"/>
                <a:cs typeface="SolaimanLipi" panose="02000500020000020004" pitchFamily="2" charset="0"/>
              </a:rPr>
              <a:t>দাওঃ</a:t>
            </a:r>
            <a:r>
              <a:rPr lang="bn-BD" sz="40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(সময়</a:t>
            </a:r>
            <a:r>
              <a:rPr lang="en-US" sz="40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: </a:t>
            </a:r>
            <a:r>
              <a:rPr lang="bn-BD" sz="40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মি.) </a:t>
            </a:r>
            <a:endParaRPr lang="en-US" sz="40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447800" y="363448"/>
            <a:ext cx="6858000" cy="1371600"/>
            <a:chOff x="141225" y="203454"/>
            <a:chExt cx="8887191" cy="134555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756" t="14191" r="8757" b="14191"/>
            <a:stretch/>
          </p:blipFill>
          <p:spPr>
            <a:xfrm>
              <a:off x="141225" y="203454"/>
              <a:ext cx="1844255" cy="1345554"/>
            </a:xfrm>
            <a:prstGeom prst="ellipse">
              <a:avLst/>
            </a:prstGeom>
          </p:spPr>
        </p:pic>
        <p:sp>
          <p:nvSpPr>
            <p:cNvPr id="13" name="Title 2"/>
            <p:cNvSpPr txBox="1">
              <a:spLocks/>
            </p:cNvSpPr>
            <p:nvPr/>
          </p:nvSpPr>
          <p:spPr>
            <a:xfrm>
              <a:off x="1999874" y="353695"/>
              <a:ext cx="5137358" cy="1045072"/>
            </a:xfrm>
            <a:prstGeom prst="flowChartTermina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sz="5400" dirty="0"/>
                <a:t>عَمَلُ الزَّوجِ</a:t>
              </a:r>
              <a:endParaRPr lang="en-US" sz="5400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56" t="5787" r="12915" b="8156"/>
            <a:stretch/>
          </p:blipFill>
          <p:spPr>
            <a:xfrm>
              <a:off x="7151625" y="259126"/>
              <a:ext cx="1876791" cy="1246960"/>
            </a:xfrm>
            <a:prstGeom prst="ellipse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082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47750"/>
            <a:ext cx="8458200" cy="3657600"/>
          </a:xfrm>
          <a:noFill/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الكلمة ما هي ؟</a:t>
            </a:r>
          </a:p>
          <a:p>
            <a:pPr marL="0" indent="0" algn="r">
              <a:buNone/>
            </a:pPr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كم قسما للكلمة ؟</a:t>
            </a:r>
          </a:p>
          <a:p>
            <a:pPr marL="0" indent="0">
              <a:buNone/>
            </a:pPr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 </a:t>
            </a:r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الكلمة</a:t>
            </a:r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 -3  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কে </a:t>
            </a:r>
            <a:r>
              <a:rPr lang="bn-IN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বাংলাতে কী বলা 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হয়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?</a:t>
            </a:r>
            <a:endParaRPr lang="bn-I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SolaimanLipi" panose="02000500020000020004" pitchFamily="2" charset="0"/>
            </a:endParaRPr>
          </a:p>
          <a:p>
            <a:pPr marL="0" indent="0">
              <a:buNone/>
            </a:pP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4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</a:rPr>
              <a:t>–</a:t>
            </a:r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الكلمة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-কে ইংরেজিতে কী বলা হয় ?</a:t>
            </a:r>
            <a:endParaRPr lang="bn-BD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SolaimanLipi" panose="02000500020000020004" pitchFamily="2" charset="0"/>
            </a:endParaRPr>
          </a:p>
          <a:p>
            <a:pPr marL="0" indent="0">
              <a:buNone/>
            </a:pPr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 </a:t>
            </a:r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اَسَدٌ</a:t>
            </a:r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 -5    </a:t>
            </a:r>
            <a:r>
              <a:rPr lang="bn-BD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এটি কোন প্রকারের </a:t>
            </a:r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كلمة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?</a:t>
            </a:r>
            <a:endParaRPr lang="ar-SA" sz="3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SolaimanLipi" panose="02000500020000020004" pitchFamily="2" charset="0"/>
            </a:endParaRPr>
          </a:p>
          <a:p>
            <a:pPr marL="0" indent="0">
              <a:buNone/>
            </a:pPr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 </a:t>
            </a:r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الى</a:t>
            </a:r>
            <a:r>
              <a:rPr lang="ar-SA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 -6    </a:t>
            </a: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এটি কোন প্রকারের </a:t>
            </a:r>
            <a:r>
              <a:rPr lang="ar-SA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كلمة</a:t>
            </a:r>
            <a:r>
              <a:rPr lang="bn-I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SolaimanLipi" panose="02000500020000020004" pitchFamily="2" charset="0"/>
              </a:rPr>
              <a:t>?</a:t>
            </a:r>
            <a:endParaRPr lang="ar-SA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SolaimanLipi" panose="0200050002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85750"/>
            <a:ext cx="2590800" cy="609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تقييم الدرس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17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71750"/>
            <a:ext cx="8305800" cy="1565672"/>
          </a:xfrm>
          <a:solidFill>
            <a:srgbClr val="FFCC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Font typeface="Wingdings" panose="05000000000000000000" pitchFamily="2" charset="2"/>
              <a:buChar char="q"/>
            </a:pP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ইনশা আল্লাহ্‌, তোমাদের আরবি ১ম পত্রের পাঠ্য কিতাবের ১ম নছ থেকে আরবিতে </a:t>
            </a:r>
            <a:r>
              <a:rPr lang="bn-BD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১০টি</a:t>
            </a:r>
            <a:r>
              <a:rPr lang="ar-S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كلمة</a:t>
            </a:r>
            <a:r>
              <a:rPr lang="bn-BD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অর্থসহ খাতায় লিখবে। </a:t>
            </a:r>
            <a:endParaRPr lang="ar-S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394188"/>
            <a:ext cx="3497245" cy="923330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ar-SA" sz="5400" dirty="0"/>
              <a:t>واجب المنزلى</a:t>
            </a:r>
            <a:endParaRPr lang="en-US" sz="5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609600" y="394188"/>
            <a:ext cx="4343400" cy="1948962"/>
            <a:chOff x="76200" y="285750"/>
            <a:chExt cx="5827518" cy="2438400"/>
          </a:xfrm>
        </p:grpSpPr>
        <p:sp>
          <p:nvSpPr>
            <p:cNvPr id="8" name="Rectangle 7"/>
            <p:cNvSpPr/>
            <p:nvPr/>
          </p:nvSpPr>
          <p:spPr>
            <a:xfrm>
              <a:off x="76200" y="285750"/>
              <a:ext cx="4495800" cy="24384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Bent-Up Arrow 9"/>
            <p:cNvSpPr/>
            <p:nvPr/>
          </p:nvSpPr>
          <p:spPr>
            <a:xfrm>
              <a:off x="4572000" y="1440954"/>
              <a:ext cx="1331718" cy="825997"/>
            </a:xfrm>
            <a:prstGeom prst="bentUpArrow">
              <a:avLst>
                <a:gd name="adj1" fmla="val 25000"/>
                <a:gd name="adj2" fmla="val 33435"/>
                <a:gd name="adj3" fmla="val 28647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46400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438150"/>
            <a:ext cx="3124200" cy="1219200"/>
          </a:xfrm>
          <a:prstGeom prst="flowChartTerminator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r-SA" sz="8000" dirty="0" smtClean="0">
                <a:solidFill>
                  <a:srgbClr val="FFFF00"/>
                </a:solidFill>
              </a:rPr>
              <a:t>شكراً</a:t>
            </a:r>
            <a:endParaRPr lang="en-US" sz="8000" dirty="0">
              <a:solidFill>
                <a:srgbClr val="FFFF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447800" y="2038350"/>
            <a:ext cx="5715000" cy="1524000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3333" r="-6667" b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1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09550"/>
            <a:ext cx="3048000" cy="762000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38100">
            <a:solidFill>
              <a:srgbClr val="0070C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abic Typesetting" pitchFamily="66" charset="-78"/>
              </a:rPr>
              <a:t>التعريف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abic Typesetting" pitchFamily="66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9459"/>
            <a:ext cx="4419600" cy="258389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109728" indent="0" algn="ctr">
              <a:buNone/>
            </a:pPr>
            <a:r>
              <a:rPr lang="ar-S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محمد: مصطفى كمال</a:t>
            </a:r>
          </a:p>
          <a:p>
            <a:pPr marL="109728" indent="0" algn="ctr">
              <a:buNone/>
            </a:pPr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نائب المدير</a:t>
            </a:r>
          </a:p>
          <a:p>
            <a:pPr marL="109728" indent="0" algn="ctr">
              <a:buNone/>
            </a:pPr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مدرسة مدينة العلوم الاسلامية الداخل </a:t>
            </a:r>
            <a:endParaRPr lang="en-US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حاجي غنج-</a:t>
            </a:r>
            <a:r>
              <a:rPr lang="ar-SA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ج</a:t>
            </a:r>
            <a:r>
              <a:rPr lang="ar-SA" sz="28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اندبور</a:t>
            </a:r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ar-SA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بفاليشارة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sz="28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en-US" sz="2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mdmostafakamal8@gmail.com</a:t>
            </a:r>
            <a:endParaRPr lang="en-US" sz="2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 bwMode="auto">
          <a:xfrm>
            <a:off x="4876800" y="1276351"/>
            <a:ext cx="4038600" cy="2666999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70C0"/>
            </a:solidFill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3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Wingdings" pitchFamily="2" charset="2"/>
              <a:buChar char="v"/>
            </a:pPr>
            <a:r>
              <a:rPr lang="ar-SA" sz="4000" kern="0" dirty="0" smtClean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القواعد اللغة العربيةُ</a:t>
            </a:r>
            <a:r>
              <a:rPr lang="ar-SA" sz="4000" kern="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/>
            </a:r>
            <a:br>
              <a:rPr lang="ar-SA" sz="4000" kern="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</a:br>
            <a:r>
              <a:rPr lang="ar-SA" sz="4000" kern="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للصفّ الثامن من الداخل.</a:t>
            </a:r>
            <a:endParaRPr lang="en-US" sz="4000" kern="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062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" y="133355"/>
            <a:ext cx="7520940" cy="773429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4800" dirty="0" smtClean="0"/>
              <a:t>اُنظرُوا اِلى الجملةِ</a:t>
            </a:r>
            <a:endParaRPr lang="en-US" sz="4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2" t="11182" r="18420" b="18815"/>
          <a:stretch/>
        </p:blipFill>
        <p:spPr>
          <a:xfrm>
            <a:off x="6629400" y="1657350"/>
            <a:ext cx="1143000" cy="1819335"/>
          </a:xfrm>
          <a:prstGeom prst="roundRect">
            <a:avLst>
              <a:gd name="adj" fmla="val 25194"/>
            </a:avLst>
          </a:prstGeom>
        </p:spPr>
      </p:pic>
      <p:grpSp>
        <p:nvGrpSpPr>
          <p:cNvPr id="4" name="Group 3"/>
          <p:cNvGrpSpPr/>
          <p:nvPr/>
        </p:nvGrpSpPr>
        <p:grpSpPr>
          <a:xfrm>
            <a:off x="1219200" y="2114550"/>
            <a:ext cx="5208642" cy="646331"/>
            <a:chOff x="2402105" y="2343152"/>
            <a:chExt cx="5395089" cy="548222"/>
          </a:xfrm>
        </p:grpSpPr>
        <p:sp>
          <p:nvSpPr>
            <p:cNvPr id="9" name="TextBox 8"/>
            <p:cNvSpPr txBox="1"/>
            <p:nvPr/>
          </p:nvSpPr>
          <p:spPr>
            <a:xfrm>
              <a:off x="2402105" y="2343152"/>
              <a:ext cx="4608299" cy="54822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ar-SA" sz="3600" dirty="0" smtClean="0">
                  <a:solidFill>
                    <a:srgbClr val="FF0000"/>
                  </a:solidFill>
                </a:rPr>
                <a:t>يذهبُ</a:t>
              </a:r>
              <a:r>
                <a:rPr lang="ar-SA" sz="3600" dirty="0" smtClean="0"/>
                <a:t> </a:t>
              </a:r>
              <a:r>
                <a:rPr lang="ar-SA" sz="3600" dirty="0" smtClean="0">
                  <a:solidFill>
                    <a:srgbClr val="00B0F0"/>
                  </a:solidFill>
                </a:rPr>
                <a:t>تلميذٌ</a:t>
              </a:r>
              <a:r>
                <a:rPr lang="ar-SA" sz="3600" dirty="0" smtClean="0"/>
                <a:t> </a:t>
              </a:r>
              <a:r>
                <a:rPr lang="ar-SA" sz="3600" dirty="0" smtClean="0">
                  <a:solidFill>
                    <a:srgbClr val="FF0000"/>
                  </a:solidFill>
                </a:rPr>
                <a:t>الى</a:t>
              </a:r>
              <a:r>
                <a:rPr lang="ar-SA" sz="3600" dirty="0" smtClean="0"/>
                <a:t> المدرسةِ</a:t>
              </a:r>
              <a:endParaRPr lang="en-US" sz="3600" dirty="0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7075995" y="2444853"/>
              <a:ext cx="721199" cy="442927"/>
            </a:xfrm>
            <a:prstGeom prst="rightArrow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17939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666750"/>
            <a:ext cx="7086600" cy="2286000"/>
          </a:xfrm>
          <a:prstGeom prst="horizontalScroll">
            <a:avLst>
              <a:gd name="adj" fmla="val 9709"/>
            </a:avLst>
          </a:prstGeom>
          <a:solidFill>
            <a:srgbClr val="FFCCCC">
              <a:alpha val="78039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ar-SA" sz="6700" dirty="0">
                <a:solidFill>
                  <a:schemeClr val="tx2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درس </a:t>
            </a:r>
            <a:r>
              <a:rPr lang="ar-SA" sz="6700" dirty="0" smtClean="0">
                <a:solidFill>
                  <a:schemeClr val="tx2">
                    <a:lumMod val="95000"/>
                    <a:lumOff val="5000"/>
                  </a:schemeClr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اليوم</a:t>
            </a:r>
            <a: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</a:rPr>
              <a:t/>
            </a:r>
            <a:br>
              <a:rPr lang="ar-SA" dirty="0">
                <a:solidFill>
                  <a:schemeClr val="tx2">
                    <a:lumMod val="95000"/>
                    <a:lumOff val="5000"/>
                  </a:schemeClr>
                </a:solidFill>
              </a:rPr>
            </a:br>
            <a:r>
              <a:rPr lang="ar-SA" sz="4800" dirty="0">
                <a:solidFill>
                  <a:schemeClr val="tx2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الكلمة و اقسامها</a:t>
            </a:r>
            <a:endParaRPr lang="en-US" dirty="0">
              <a:solidFill>
                <a:schemeClr val="tx2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2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361950"/>
            <a:ext cx="6637020" cy="876300"/>
          </a:xfrm>
          <a:prstGeom prst="roundRect">
            <a:avLst>
              <a:gd name="adj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ان شاء الله</a:t>
            </a:r>
            <a:r>
              <a:rPr lang="ar-SA" sz="48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بعد </a:t>
            </a:r>
            <a:r>
              <a:rPr lang="ar-SA" sz="4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نهاية الدرس تستطيع...... </a:t>
            </a:r>
            <a:endParaRPr lang="en-US" sz="4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657350"/>
            <a:ext cx="7620000" cy="2514600"/>
          </a:xfrm>
          <a:prstGeom prst="ribbon">
            <a:avLst>
              <a:gd name="adj1" fmla="val 17090"/>
              <a:gd name="adj2" fmla="val 63117"/>
            </a:avLst>
          </a:prstGeom>
          <a:solidFill>
            <a:srgbClr val="FFCCFF">
              <a:alpha val="72157"/>
            </a:srgbClr>
          </a:solidFill>
          <a:ln>
            <a:solidFill>
              <a:schemeClr val="accent1">
                <a:lumMod val="10000"/>
              </a:schemeClr>
            </a:solidFill>
          </a:ln>
        </p:spPr>
        <p:txBody>
          <a:bodyPr>
            <a:normAutofit lnSpcReduction="10000"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ar-SA" sz="4000" b="0" dirty="0" smtClean="0">
                <a:latin typeface="NikoshBAN" panose="02000000000000000000" pitchFamily="2" charset="0"/>
              </a:rPr>
              <a:t> </a:t>
            </a:r>
            <a:r>
              <a:rPr lang="en-US" sz="4000" b="0" dirty="0" smtClean="0">
                <a:latin typeface="NikoshBAN" panose="02000000000000000000" pitchFamily="2" charset="0"/>
              </a:rPr>
              <a:t>-</a:t>
            </a:r>
            <a:r>
              <a:rPr lang="ar-SA" sz="4000" b="0" dirty="0" smtClean="0">
                <a:latin typeface="NikoshBAN" panose="02000000000000000000" pitchFamily="2" charset="0"/>
              </a:rPr>
              <a:t> تَعريفَ الكلمةِ</a:t>
            </a:r>
          </a:p>
          <a:p>
            <a:pPr algn="ctr" defTabSz="233363">
              <a:buFont typeface="Wingdings" panose="05000000000000000000" pitchFamily="2" charset="2"/>
              <a:buChar char="v"/>
              <a:tabLst>
                <a:tab pos="574675" algn="l"/>
              </a:tabLst>
            </a:pPr>
            <a:r>
              <a:rPr lang="ar-SA" sz="4000" b="0" dirty="0" smtClean="0">
                <a:latin typeface="NikoshBAN" panose="02000000000000000000" pitchFamily="2" charset="0"/>
              </a:rPr>
              <a:t> تقسيمَ الكلمةَ  </a:t>
            </a:r>
          </a:p>
          <a:p>
            <a:pPr algn="ctr">
              <a:buFont typeface="Wingdings" panose="05000000000000000000" pitchFamily="2" charset="2"/>
              <a:buChar char="v"/>
            </a:pPr>
            <a:r>
              <a:rPr lang="ar-SA" sz="4000" b="0" dirty="0" smtClean="0">
                <a:latin typeface="NikoshBAN" panose="02000000000000000000" pitchFamily="2" charset="0"/>
              </a:rPr>
              <a:t> تمثيلَ الكلمةِ </a:t>
            </a:r>
            <a:endParaRPr lang="en-US" sz="40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5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133350"/>
            <a:ext cx="2438400" cy="685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SA" dirty="0" smtClean="0"/>
              <a:t>تعريف الكلمة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28" y="819150"/>
            <a:ext cx="8915400" cy="4171950"/>
          </a:xfrm>
          <a:solidFill>
            <a:srgbClr val="FFCCFF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ar-SA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</a:rPr>
              <a:t>الكلمةٌ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 </a:t>
            </a:r>
            <a:r>
              <a:rPr lang="ar-SA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</a:rPr>
              <a:t>مفرد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একবচন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অর্থ- কথা, শব্দ, পদ ইত্যাদি।  এটি </a:t>
            </a:r>
            <a:r>
              <a:rPr lang="ar-SA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</a:rPr>
              <a:t>كلم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</a:rPr>
              <a:t>-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থেকে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এসেছে।  </a:t>
            </a:r>
          </a:p>
          <a:p>
            <a:pPr marL="0" indent="0" algn="ctr">
              <a:buNone/>
            </a:pP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পরিভাষায়-</a:t>
            </a:r>
            <a:r>
              <a:rPr lang="ar-SA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r-SA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</a:rPr>
              <a:t>اَلْكَلِمَةُ لَفْظٌ </a:t>
            </a:r>
            <a:r>
              <a:rPr lang="ar-SA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</a:rPr>
              <a:t>وُضِىَ</a:t>
            </a:r>
            <a:r>
              <a:rPr lang="ar-SA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</a:rPr>
              <a:t> لِمَعْنًى مُفْرَدٍ 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ar-SA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অর্থাৎ ,</a:t>
            </a:r>
            <a:r>
              <a:rPr lang="ar-SA" sz="3200" dirty="0" smtClean="0">
                <a:ln w="0"/>
                <a:solidFill>
                  <a:schemeClr val="tx1"/>
                </a:solidFill>
                <a:latin typeface="SolaimanLipi" panose="02000500020000020004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একক অর্থ-বোধক শব্দকে </a:t>
            </a:r>
            <a:r>
              <a:rPr lang="ar-SA" sz="3200" dirty="0" smtClean="0">
                <a:ln w="0"/>
                <a:solidFill>
                  <a:schemeClr val="tx1"/>
                </a:solidFill>
                <a:latin typeface="SolaimanLipi" panose="02000500020000020004" pitchFamily="2" charset="0"/>
              </a:rPr>
              <a:t> </a:t>
            </a:r>
            <a:r>
              <a:rPr lang="ar-SA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</a:rPr>
              <a:t>الكلمة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ইংরেজিতে </a:t>
            </a:r>
            <a:r>
              <a:rPr lang="ar-SA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</a:rPr>
              <a:t> الكلمة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কে বলা হয়, 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parts of speech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বাংলাতে 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bn-IN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</a:t>
            </a:r>
            <a:r>
              <a:rPr lang="en-US" sz="32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78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85750"/>
            <a:ext cx="3505200" cy="6286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3600" dirty="0"/>
              <a:t>العمل الفردي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971550"/>
            <a:ext cx="7315200" cy="3505200"/>
          </a:xfr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ar-SA" sz="3200" dirty="0" smtClean="0">
                <a:latin typeface="SolaimanLipi" panose="02000500020000020004" pitchFamily="2" charset="0"/>
                <a:cs typeface="Times New Roman" panose="02020603050405020304" pitchFamily="18" charset="0"/>
              </a:rPr>
              <a:t>ما معنى الكلمة لغةً ؟ </a:t>
            </a:r>
            <a:r>
              <a:rPr lang="bn-BD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r-SA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1-</a:t>
            </a:r>
            <a:endParaRPr lang="ar-SA" sz="3200" dirty="0" smtClean="0">
              <a:latin typeface="SolaimanLipi" panose="02000500020000020004" pitchFamily="2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ar-SA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bn-BD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(ক) কথা</a:t>
            </a:r>
            <a:r>
              <a:rPr lang="ar-SA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bn-BD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	( খ) বাক্য</a:t>
            </a:r>
            <a:r>
              <a:rPr lang="en-US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endParaRPr lang="ar-SA" sz="3200" dirty="0" smtClean="0">
              <a:latin typeface="SolaimanLipi" panose="02000500020000020004" pitchFamily="2" charset="0"/>
              <a:cs typeface="SolaimanLipi" panose="02000500020000020004" pitchFamily="2" charset="0"/>
            </a:endParaRPr>
          </a:p>
          <a:p>
            <a:pPr marL="0" indent="0">
              <a:buNone/>
            </a:pPr>
            <a:r>
              <a:rPr lang="ar-SA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	</a:t>
            </a:r>
            <a:r>
              <a:rPr lang="bn-BD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(গ) বর্ণ </a:t>
            </a:r>
            <a:r>
              <a:rPr lang="en-US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r-SA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		</a:t>
            </a:r>
            <a:r>
              <a:rPr lang="bn-BD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( ঘ) কাল </a:t>
            </a:r>
          </a:p>
          <a:p>
            <a:pPr marL="0" indent="0">
              <a:buNone/>
            </a:pPr>
            <a:r>
              <a:rPr lang="ar-SA" sz="3200" dirty="0" smtClean="0">
                <a:latin typeface="SolaimanLipi" panose="02000500020000020004" pitchFamily="2" charset="0"/>
                <a:cs typeface="Times New Roman" panose="02020603050405020304" pitchFamily="18" charset="0"/>
              </a:rPr>
              <a:t>الكلمة -2</a:t>
            </a:r>
            <a:r>
              <a:rPr lang="en-US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 –শব্দটি ……</a:t>
            </a:r>
          </a:p>
          <a:p>
            <a:pPr marL="0" indent="0">
              <a:buNone/>
            </a:pPr>
            <a:r>
              <a:rPr lang="bn-BD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(ক)  </a:t>
            </a:r>
            <a:r>
              <a:rPr lang="ar-SA" sz="3200" dirty="0" smtClean="0">
                <a:latin typeface="SolaimanLipi" panose="02000500020000020004" pitchFamily="2" charset="0"/>
                <a:cs typeface="Times New Roman" panose="02020603050405020304" pitchFamily="18" charset="0"/>
              </a:rPr>
              <a:t>جمع</a:t>
            </a:r>
            <a:r>
              <a:rPr lang="bn-BD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	(</a:t>
            </a:r>
            <a:r>
              <a:rPr lang="en-US" sz="3200" dirty="0">
                <a:latin typeface="SolaimanLipi" panose="02000500020000020004" pitchFamily="2" charset="0"/>
                <a:cs typeface="SolaimanLipi" panose="02000500020000020004" pitchFamily="2" charset="0"/>
              </a:rPr>
              <a:t>খ</a:t>
            </a:r>
            <a:r>
              <a:rPr lang="bn-BD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)</a:t>
            </a:r>
            <a:r>
              <a:rPr lang="ar-SA" sz="3200" dirty="0" smtClean="0">
                <a:latin typeface="SolaimanLipi" panose="02000500020000020004" pitchFamily="2" charset="0"/>
                <a:cs typeface="Times New Roman" panose="02020603050405020304" pitchFamily="18" charset="0"/>
              </a:rPr>
              <a:t>  تثنية </a:t>
            </a:r>
            <a:r>
              <a:rPr lang="bn-BD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	(</a:t>
            </a:r>
            <a:r>
              <a:rPr lang="en-US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গ</a:t>
            </a:r>
            <a:r>
              <a:rPr lang="bn-BD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)</a:t>
            </a:r>
            <a:r>
              <a:rPr lang="ar-SA" sz="3200" dirty="0" smtClean="0">
                <a:latin typeface="SolaimanLipi" panose="02000500020000020004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ar-SA" sz="3200" dirty="0" smtClean="0">
                <a:latin typeface="SolaimanLipi" panose="02000500020000020004" pitchFamily="2" charset="0"/>
                <a:cs typeface="Times New Roman" panose="02020603050405020304" pitchFamily="18" charset="0"/>
              </a:rPr>
              <a:t>مفرد </a:t>
            </a:r>
            <a:endParaRPr lang="en-US" sz="3200" dirty="0"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48200" y="3409950"/>
            <a:ext cx="533400" cy="50396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1981200" y="1657350"/>
            <a:ext cx="533400" cy="4572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694532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85750"/>
            <a:ext cx="4876800" cy="990600"/>
          </a:xfr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ar-SA" sz="6600" dirty="0" smtClean="0">
                <a:solidFill>
                  <a:schemeClr val="tx1"/>
                </a:solidFill>
              </a:rPr>
              <a:t>اقسام الكلمة</a:t>
            </a:r>
            <a:endParaRPr lang="en-US" sz="6600" dirty="0">
              <a:solidFill>
                <a:schemeClr val="tx1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160668"/>
              </p:ext>
            </p:extLst>
          </p:nvPr>
        </p:nvGraphicFramePr>
        <p:xfrm>
          <a:off x="685800" y="1428750"/>
          <a:ext cx="7010400" cy="251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5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D92C22-91A8-483F-A996-B986C0DC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38D92C22-91A8-483F-A996-B986C0DC5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1E2DDF-6D80-4AD7-8E84-F2793A1AE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611E2DDF-6D80-4AD7-8E84-F2793A1AE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2C7AC6-41A6-4C87-AD41-C4D68BB23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812C7AC6-41A6-4C87-AD41-C4D68BB23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F20FEA-6573-41D6-8F39-8671AD5D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7CF20FEA-6573-41D6-8F39-8671AD5D3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088EBF-0C8D-4528-8AA2-A712CB3B1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16088EBF-0C8D-4528-8AA2-A712CB3B1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998E23-B0EC-43E1-ABD2-A916D7DC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>
                                            <p:graphicEl>
                                              <a:dgm id="{36998E23-B0EC-43E1-ABD2-A916D7DC9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36484A-EB1D-41BB-906D-17CC4611F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">
                                            <p:graphicEl>
                                              <a:dgm id="{F636484A-EB1D-41BB-906D-17CC4611F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D92C22-91A8-483F-A996-B986C0DC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>
                                            <p:graphicEl>
                                              <a:dgm id="{38D92C22-91A8-483F-A996-B986C0DC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>
                                            <p:graphicEl>
                                              <a:dgm id="{38D92C22-91A8-483F-A996-B986C0DC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>
                                            <p:graphicEl>
                                              <a:dgm id="{38D92C22-91A8-483F-A996-B986C0DC51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1E2DDF-6D80-4AD7-8E84-F2793A1AE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8">
                                            <p:graphicEl>
                                              <a:dgm id="{611E2DDF-6D80-4AD7-8E84-F2793A1AE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>
                                            <p:graphicEl>
                                              <a:dgm id="{611E2DDF-6D80-4AD7-8E84-F2793A1AE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8">
                                            <p:graphicEl>
                                              <a:dgm id="{611E2DDF-6D80-4AD7-8E84-F2793A1AE9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2C7AC6-41A6-4C87-AD41-C4D68BB23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graphicEl>
                                              <a:dgm id="{812C7AC6-41A6-4C87-AD41-C4D68BB23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">
                                            <p:graphicEl>
                                              <a:dgm id="{812C7AC6-41A6-4C87-AD41-C4D68BB23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8">
                                            <p:graphicEl>
                                              <a:dgm id="{812C7AC6-41A6-4C87-AD41-C4D68BB23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500"/>
                            </p:stCondLst>
                            <p:childTnLst>
                              <p:par>
                                <p:cTn id="59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F20FEA-6573-41D6-8F39-8671AD5D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">
                                            <p:graphicEl>
                                              <a:dgm id="{7CF20FEA-6573-41D6-8F39-8671AD5D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8">
                                            <p:graphicEl>
                                              <a:dgm id="{7CF20FEA-6573-41D6-8F39-8671AD5D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8">
                                            <p:graphicEl>
                                              <a:dgm id="{7CF20FEA-6573-41D6-8F39-8671AD5D39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500"/>
                            </p:stCondLst>
                            <p:childTnLst>
                              <p:par>
                                <p:cTn id="6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088EBF-0C8D-4528-8AA2-A712CB3B1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graphicEl>
                                              <a:dgm id="{16088EBF-0C8D-4528-8AA2-A712CB3B1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graphicEl>
                                              <a:dgm id="{16088EBF-0C8D-4528-8AA2-A712CB3B1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graphicEl>
                                              <a:dgm id="{16088EBF-0C8D-4528-8AA2-A712CB3B16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500"/>
                            </p:stCondLst>
                            <p:childTnLst>
                              <p:par>
                                <p:cTn id="71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998E23-B0EC-43E1-ABD2-A916D7DC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>
                                            <p:graphicEl>
                                              <a:dgm id="{36998E23-B0EC-43E1-ABD2-A916D7DC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8">
                                            <p:graphicEl>
                                              <a:dgm id="{36998E23-B0EC-43E1-ABD2-A916D7DC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8">
                                            <p:graphicEl>
                                              <a:dgm id="{36998E23-B0EC-43E1-ABD2-A916D7DC9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500"/>
                            </p:stCondLst>
                            <p:childTnLst>
                              <p:par>
                                <p:cTn id="7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36484A-EB1D-41BB-906D-17CC4611F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8">
                                            <p:graphicEl>
                                              <a:dgm id="{F636484A-EB1D-41BB-906D-17CC4611F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8">
                                            <p:graphicEl>
                                              <a:dgm id="{F636484A-EB1D-41BB-906D-17CC4611F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8">
                                            <p:graphicEl>
                                              <a:dgm id="{F636484A-EB1D-41BB-906D-17CC4611F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500"/>
                            </p:stCondLst>
                            <p:childTnLst>
                              <p:par>
                                <p:cTn id="83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8D92C22-91A8-483F-A996-B986C0DC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">
                                            <p:graphicEl>
                                              <a:dgm id="{38D92C22-91A8-483F-A996-B986C0DC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">
                                            <p:graphicEl>
                                              <a:dgm id="{38D92C22-91A8-483F-A996-B986C0DC51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0"/>
                            </p:stCondLst>
                            <p:childTnLst>
                              <p:par>
                                <p:cTn id="88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11E2DDF-6D80-4AD7-8E84-F2793A1AE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8">
                                            <p:graphicEl>
                                              <a:dgm id="{611E2DDF-6D80-4AD7-8E84-F2793A1AE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8">
                                            <p:graphicEl>
                                              <a:dgm id="{611E2DDF-6D80-4AD7-8E84-F2793A1AE9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500"/>
                            </p:stCondLst>
                            <p:childTnLst>
                              <p:par>
                                <p:cTn id="93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12C7AC6-41A6-4C87-AD41-C4D68BB23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>
                                            <p:graphicEl>
                                              <a:dgm id="{812C7AC6-41A6-4C87-AD41-C4D68BB23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">
                                            <p:graphicEl>
                                              <a:dgm id="{812C7AC6-41A6-4C87-AD41-C4D68BB23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1000"/>
                            </p:stCondLst>
                            <p:childTnLst>
                              <p:par>
                                <p:cTn id="98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F20FEA-6573-41D6-8F39-8671AD5D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">
                                            <p:graphicEl>
                                              <a:dgm id="{7CF20FEA-6573-41D6-8F39-8671AD5D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">
                                            <p:graphicEl>
                                              <a:dgm id="{7CF20FEA-6573-41D6-8F39-8671AD5D3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3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088EBF-0C8D-4528-8AA2-A712CB3B1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">
                                            <p:graphicEl>
                                              <a:dgm id="{16088EBF-0C8D-4528-8AA2-A712CB3B1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">
                                            <p:graphicEl>
                                              <a:dgm id="{16088EBF-0C8D-4528-8AA2-A712CB3B16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8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998E23-B0EC-43E1-ABD2-A916D7DC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">
                                            <p:graphicEl>
                                              <a:dgm id="{36998E23-B0EC-43E1-ABD2-A916D7DC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>
                                            <p:graphicEl>
                                              <a:dgm id="{36998E23-B0EC-43E1-ABD2-A916D7DC9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3" presetID="2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636484A-EB1D-41BB-906D-17CC4611F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">
                                            <p:graphicEl>
                                              <a:dgm id="{F636484A-EB1D-41BB-906D-17CC4611F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">
                                            <p:graphicEl>
                                              <a:dgm id="{F636484A-EB1D-41BB-906D-17CC4611F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8" grpId="0">
        <p:bldSub>
          <a:bldDgm bld="one"/>
        </p:bldSub>
      </p:bldGraphic>
      <p:bldGraphic spid="8" grpId="1">
        <p:bldSub>
          <a:bldDgm bld="one"/>
        </p:bldSub>
      </p:bldGraphic>
      <p:bldGraphic spid="8" grpId="2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7200" y="438150"/>
            <a:ext cx="8382000" cy="3581400"/>
          </a:xfrm>
          <a:prstGeom prst="roundRect">
            <a:avLst>
              <a:gd name="adj" fmla="val 15740"/>
            </a:avLst>
          </a:prstGeom>
          <a:solidFill>
            <a:srgbClr val="FFCCFF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SA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الاسم:-   الاسم كلمة تدل على  معنى في نفسها غير مقترنٍ بأحدِ       		 الأزمنةِ  الثلاثةِ- 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অর্থ্যাৎ</a:t>
            </a:r>
            <a:r>
              <a:rPr lang="ar-SA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:</a:t>
            </a:r>
            <a:r>
              <a:rPr lang="bn-BD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- ‘ইসম’ এমন কালিমাকে বলে, যে </a:t>
            </a:r>
            <a:r>
              <a:rPr lang="ar-SA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كلمة</a:t>
            </a:r>
            <a:r>
              <a:rPr lang="bn-BD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কালের সাথে সম্পর্ক না রেখেই নিজের অর্থ প্রকাশ করতে পারে।  যেমনঃ – </a:t>
            </a:r>
            <a:r>
              <a:rPr lang="ar-SA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قَلَمٌ </a:t>
            </a:r>
            <a:r>
              <a:rPr lang="bn-BD" sz="4000" dirty="0" smtClean="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 </a:t>
            </a:r>
            <a:r>
              <a:rPr lang="bn-BD" sz="40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(</a:t>
            </a:r>
            <a:r>
              <a:rPr lang="ar-SA" sz="40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একটি কলম) –</a:t>
            </a:r>
            <a:r>
              <a:rPr lang="ar-SA" sz="40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خالد </a:t>
            </a:r>
            <a:r>
              <a:rPr lang="bn-BD" sz="4000" dirty="0" smtClean="0">
                <a:solidFill>
                  <a:schemeClr val="tx1"/>
                </a:solidFill>
                <a:latin typeface="SolaimanLipi" panose="02000500020000020004" pitchFamily="2" charset="0"/>
                <a:cs typeface="SolaimanLipi" panose="02000500020000020004" pitchFamily="2" charset="0"/>
              </a:rPr>
              <a:t>(খালেদ) </a:t>
            </a:r>
            <a:endParaRPr lang="en-US" sz="4000" dirty="0">
              <a:solidFill>
                <a:schemeClr val="tx1"/>
              </a:solidFill>
              <a:latin typeface="SolaimanLipi" panose="02000500020000020004" pitchFamily="2" charset="0"/>
              <a:cs typeface="SolaimanLipi" panose="02000500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01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1082</TotalTime>
  <Words>295</Words>
  <Application>Microsoft Office PowerPoint</Application>
  <PresentationFormat>On-screen Show (16:9)</PresentationFormat>
  <Paragraphs>51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Arabic Typesetting</vt:lpstr>
      <vt:lpstr>Arial</vt:lpstr>
      <vt:lpstr>Calibri</vt:lpstr>
      <vt:lpstr>NikoshBAN</vt:lpstr>
      <vt:lpstr>SolaimanLipi</vt:lpstr>
      <vt:lpstr>Times New Roman</vt:lpstr>
      <vt:lpstr>Wingdings</vt:lpstr>
      <vt:lpstr>Diseño predeterminado</vt:lpstr>
      <vt:lpstr>PowerPoint Presentation</vt:lpstr>
      <vt:lpstr>التعريف</vt:lpstr>
      <vt:lpstr>اُنظرُوا اِلى الجملةِ</vt:lpstr>
      <vt:lpstr>درس اليوم الكلمة و اقسامها</vt:lpstr>
      <vt:lpstr> ان شاء الله بعد نهاية الدرس تستطيع...... </vt:lpstr>
      <vt:lpstr>تعريف الكلمة</vt:lpstr>
      <vt:lpstr>العمل الفردي</vt:lpstr>
      <vt:lpstr>اقسام الكلمة</vt:lpstr>
      <vt:lpstr>PowerPoint Presentation</vt:lpstr>
      <vt:lpstr>PowerPoint Presentation</vt:lpstr>
      <vt:lpstr>PowerPoint Presentation</vt:lpstr>
      <vt:lpstr>PowerPoint Presentation</vt:lpstr>
      <vt:lpstr>تقييم الدرس</vt:lpstr>
      <vt:lpstr>PowerPoint Presentation</vt:lpstr>
      <vt:lpstr>شكراً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md.mostafa kamal</dc:creator>
  <cp:lastModifiedBy>Md. Mostafa Kamal</cp:lastModifiedBy>
  <cp:revision>349</cp:revision>
  <dcterms:created xsi:type="dcterms:W3CDTF">2006-08-16T00:00:00Z</dcterms:created>
  <dcterms:modified xsi:type="dcterms:W3CDTF">2020-09-21T13:45:44Z</dcterms:modified>
</cp:coreProperties>
</file>