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348" r:id="rId3"/>
    <p:sldId id="354" r:id="rId4"/>
    <p:sldId id="328" r:id="rId5"/>
    <p:sldId id="353" r:id="rId6"/>
    <p:sldId id="352" r:id="rId7"/>
    <p:sldId id="351" r:id="rId8"/>
    <p:sldId id="356" r:id="rId9"/>
    <p:sldId id="357" r:id="rId10"/>
    <p:sldId id="359" r:id="rId11"/>
    <p:sldId id="358" r:id="rId12"/>
    <p:sldId id="360" r:id="rId13"/>
    <p:sldId id="349" r:id="rId14"/>
    <p:sldId id="30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2549"/>
    <a:srgbClr val="E8086D"/>
    <a:srgbClr val="08E85D"/>
    <a:srgbClr val="09E773"/>
    <a:srgbClr val="17D953"/>
    <a:srgbClr val="C2D03C"/>
    <a:srgbClr val="B9377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6" autoAdjust="0"/>
    <p:restoredTop sz="98387" autoAdjust="0"/>
  </p:normalViewPr>
  <p:slideViewPr>
    <p:cSldViewPr>
      <p:cViewPr>
        <p:scale>
          <a:sx n="82" d="100"/>
          <a:sy n="82" d="100"/>
        </p:scale>
        <p:origin x="-78" y="10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3C438-B749-4EC9-8CEF-DECF7E556458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ED8AC-5A2C-4FEB-8585-B6F2AF0F4F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6008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F9C5-652B-4133-90F5-CD39F3429B91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DFC4-7908-4E18-B746-2DC21EEEA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F9C5-652B-4133-90F5-CD39F3429B91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DFC4-7908-4E18-B746-2DC21EEEA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F9C5-652B-4133-90F5-CD39F3429B91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DFC4-7908-4E18-B746-2DC21EEEA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F9C5-652B-4133-90F5-CD39F3429B91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DFC4-7908-4E18-B746-2DC21EEEA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F9C5-652B-4133-90F5-CD39F3429B91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DFC4-7908-4E18-B746-2DC21EEEA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F9C5-652B-4133-90F5-CD39F3429B91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DFC4-7908-4E18-B746-2DC21EEEA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F9C5-652B-4133-90F5-CD39F3429B91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DFC4-7908-4E18-B746-2DC21EEEA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F9C5-652B-4133-90F5-CD39F3429B91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DFC4-7908-4E18-B746-2DC21EEEA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F9C5-652B-4133-90F5-CD39F3429B91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DFC4-7908-4E18-B746-2DC21EEEA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F9C5-652B-4133-90F5-CD39F3429B91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DFC4-7908-4E18-B746-2DC21EEEA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F9C5-652B-4133-90F5-CD39F3429B91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DFC4-7908-4E18-B746-2DC21EEEA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1F9C5-652B-4133-90F5-CD39F3429B91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FC4-7908-4E18-B746-2DC21EEEA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k\Desktop\boys 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514600"/>
            <a:ext cx="7086600" cy="3962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71600" y="914400"/>
            <a:ext cx="6317755" cy="92333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কাশ</a:t>
            </a:r>
            <a:r>
              <a:rPr lang="en-US" sz="5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5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5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228600"/>
            <a:ext cx="8686800" cy="954107"/>
          </a:xfrm>
          <a:prstGeom prst="rect">
            <a:avLst/>
          </a:prstGeom>
          <a:solidFill>
            <a:srgbClr val="08E85D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৪।  বহুব্রীহি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সমাস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– যে সমাসের সমস্যমান পদগুলোর কোনটির অর্থ না বুঝিয়ে   অন্য কোন পদকে বোঝায় তাকে বহুব্রীহি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সমাস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বলে ।   যেমন -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5814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86200" y="1752600"/>
            <a:ext cx="43396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সমান উদর যাদের = সহোদর  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3962400" y="3810000"/>
            <a:ext cx="39052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নীল বসন যার = নীলবসনা 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3581400" y="5410200"/>
            <a:ext cx="541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গায়ে হলুদ দেওয়া হয় যে অনুষ্ঠানে = গায়েহলুদ 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/>
          </a:p>
        </p:txBody>
      </p:sp>
      <p:pic>
        <p:nvPicPr>
          <p:cNvPr id="13" name="Picture 12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447800"/>
            <a:ext cx="3124200" cy="1685925"/>
          </a:xfrm>
          <a:prstGeom prst="rect">
            <a:avLst/>
          </a:prstGeom>
        </p:spPr>
      </p:pic>
      <p:pic>
        <p:nvPicPr>
          <p:cNvPr id="14" name="Picture 13" descr="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3276600"/>
            <a:ext cx="3124200" cy="1676400"/>
          </a:xfrm>
          <a:prstGeom prst="rect">
            <a:avLst/>
          </a:prstGeom>
        </p:spPr>
      </p:pic>
      <p:pic>
        <p:nvPicPr>
          <p:cNvPr id="15" name="Picture 14" descr="g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5029200"/>
            <a:ext cx="31242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416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228600"/>
            <a:ext cx="8686800" cy="954107"/>
          </a:xfrm>
          <a:prstGeom prst="rect">
            <a:avLst/>
          </a:prstGeom>
          <a:solidFill>
            <a:srgbClr val="08E85D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৫।  দ্বিগু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সমাস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–  সমাহার (সমষ্টি ) বা মিলন অর্থে সংখ্যাবাচক শব্দের সঙ্গে বিশেষ্য পদের যে সমাস হয় তাকে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দ্বিগু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সমাস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বলে ।  যেমন -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5814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19600" y="2590800"/>
            <a:ext cx="43011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চার হাতের সমাহার = চতুর্ভুজ 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4267200" y="4953000"/>
            <a:ext cx="44422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রাস্তার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সমাহার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=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চৌরাস্তা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4419600" y="5638800"/>
            <a:ext cx="6848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000" dirty="0"/>
          </a:p>
        </p:txBody>
      </p:sp>
      <p:pic>
        <p:nvPicPr>
          <p:cNvPr id="13" name="Picture 12" descr="narayan-sp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828800"/>
            <a:ext cx="3429000" cy="2057400"/>
          </a:xfrm>
          <a:prstGeom prst="rect">
            <a:avLst/>
          </a:prstGeom>
        </p:spPr>
      </p:pic>
      <p:pic>
        <p:nvPicPr>
          <p:cNvPr id="1026" name="Picture 2" descr="C:\Users\bk\Desktop\m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191000"/>
            <a:ext cx="3429000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0416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228600"/>
            <a:ext cx="8686800" cy="954107"/>
          </a:xfrm>
          <a:prstGeom prst="rect">
            <a:avLst/>
          </a:prstGeom>
          <a:solidFill>
            <a:srgbClr val="08E85D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৬। অব্যয়ীভাব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সমাস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–  পূর্বপদে অব্যয়যোগে নিষ্পন্ন সমাসে যদি অব্যয়েরই  অর্থের প্রাধান্য থাকে তাকে অব্যয়ীভাব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সমাস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বলে ।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5814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62400" y="2286000"/>
            <a:ext cx="44454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কূলের সমীপে = উপকূল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4114800" y="4648200"/>
            <a:ext cx="40014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গ্রহের তুল্য = উপগ্রহ  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4419600" y="5638800"/>
            <a:ext cx="6848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000" dirty="0"/>
          </a:p>
        </p:txBody>
      </p:sp>
      <p:pic>
        <p:nvPicPr>
          <p:cNvPr id="15" name="Picture 14" descr="gg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886200"/>
            <a:ext cx="3429000" cy="2362200"/>
          </a:xfrm>
          <a:prstGeom prst="rect">
            <a:avLst/>
          </a:prstGeom>
        </p:spPr>
      </p:pic>
      <p:pic>
        <p:nvPicPr>
          <p:cNvPr id="1026" name="Picture 2" descr="C:\Users\bk\Desktop\im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95400"/>
            <a:ext cx="3429000" cy="2362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0416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066800"/>
            <a:ext cx="8458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সমস্তপদ গুলো লিখ ? </a:t>
            </a:r>
          </a:p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152400"/>
            <a:ext cx="198120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8100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মহানবি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, 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শান্তশিষ্ট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নদীমাতৃক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ত্রিফলা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, 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বিলাতফেরত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752600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১.মহান যে নবি = ?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শান্ত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অথচ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শিষ্ট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= ?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নদী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মাতা আছে যার = ?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৪. তিন ফলের সমাহার = ?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৫. বিলাত থেকে ফেরত =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9400" y="3048000"/>
            <a:ext cx="19812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মিলিয়ে নাও-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4876800"/>
            <a:ext cx="821731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– </a:t>
            </a:r>
          </a:p>
          <a:p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সমাসের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07409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4" grpId="0"/>
      <p:bldP spid="7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66800" y="533400"/>
            <a:ext cx="7162800" cy="156966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96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ros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2557462"/>
            <a:ext cx="6705600" cy="384333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68580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1828800"/>
            <a:ext cx="2438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143000"/>
            <a:ext cx="3810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  -  নবম/দশম</a:t>
            </a:r>
          </a:p>
          <a:p>
            <a:r>
              <a:rPr lang="bn-BD" sz="4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বিষয় - বাংলা দ্বিতীয়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৬ষ্ঠ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পরিচ্ছেদ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7338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000" b="1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1800" y="304800"/>
            <a:ext cx="19639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4800" dirty="0"/>
          </a:p>
        </p:txBody>
      </p:sp>
      <p:sp>
        <p:nvSpPr>
          <p:cNvPr id="7" name="Rectangle 6"/>
          <p:cNvSpPr/>
          <p:nvPr/>
        </p:nvSpPr>
        <p:spPr>
          <a:xfrm>
            <a:off x="5181600" y="1143000"/>
            <a:ext cx="3499676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প্রদীপ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দাস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b="1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শরিষাদী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ফেনী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ফেনী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1905000" y="4572000"/>
            <a:ext cx="39084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এস আমরা কিছু ছবি দেখি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381000"/>
            <a:ext cx="2743200" cy="2819400"/>
          </a:xfrm>
          <a:prstGeom prst="rect">
            <a:avLst/>
          </a:prstGeom>
        </p:spPr>
      </p:pic>
      <p:pic>
        <p:nvPicPr>
          <p:cNvPr id="8" name="Picture 7" descr="i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81000"/>
            <a:ext cx="2743200" cy="2819400"/>
          </a:xfrm>
          <a:prstGeom prst="rect">
            <a:avLst/>
          </a:prstGeom>
        </p:spPr>
      </p:pic>
      <p:pic>
        <p:nvPicPr>
          <p:cNvPr id="13" name="Picture 12" descr="indeda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381000"/>
            <a:ext cx="2743200" cy="2819400"/>
          </a:xfrm>
          <a:prstGeom prst="rect">
            <a:avLst/>
          </a:prstGeom>
        </p:spPr>
      </p:pic>
      <p:pic>
        <p:nvPicPr>
          <p:cNvPr id="16" name="Picture 15" descr="imageso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4200" y="3429000"/>
            <a:ext cx="2819400" cy="3048000"/>
          </a:xfrm>
          <a:prstGeom prst="rect">
            <a:avLst/>
          </a:prstGeom>
        </p:spPr>
      </p:pic>
      <p:pic>
        <p:nvPicPr>
          <p:cNvPr id="24" name="Picture 23" descr="duleep-singh-maharajah-of-lahore-franz-xaver-winterhalt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3429000"/>
            <a:ext cx="2743200" cy="3048000"/>
          </a:xfrm>
          <a:prstGeom prst="rect">
            <a:avLst/>
          </a:prstGeom>
        </p:spPr>
      </p:pic>
      <p:pic>
        <p:nvPicPr>
          <p:cNvPr id="37" name="Picture 36" descr="jhf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6000" y="3352800"/>
            <a:ext cx="28194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67000" y="2209800"/>
            <a:ext cx="3276600" cy="1905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সমাস</a:t>
            </a:r>
            <a:r>
              <a:rPr lang="en-US" sz="115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1500" b="1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18288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6800" y="18288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14800" y="6858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838200"/>
            <a:ext cx="723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ছবি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উদাহারণ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?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15" grpId="0"/>
      <p:bldP spid="16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1447800"/>
            <a:ext cx="56388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  এই পাঠ শেষে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-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15"/>
          <p:cNvGrpSpPr/>
          <p:nvPr/>
        </p:nvGrpSpPr>
        <p:grpSpPr>
          <a:xfrm>
            <a:off x="1447800" y="2362200"/>
            <a:ext cx="7467600" cy="2794575"/>
            <a:chOff x="1447800" y="2362200"/>
            <a:chExt cx="7467600" cy="2794575"/>
          </a:xfrm>
        </p:grpSpPr>
        <p:sp>
          <p:nvSpPr>
            <p:cNvPr id="5" name="TextBox 4"/>
            <p:cNvSpPr txBox="1"/>
            <p:nvPr/>
          </p:nvSpPr>
          <p:spPr>
            <a:xfrm>
              <a:off x="1828800" y="2362200"/>
              <a:ext cx="5715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800" b="1" dirty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47800" y="4572000"/>
              <a:ext cx="7162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676400" y="3581400"/>
              <a:ext cx="72390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  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685800" y="2590800"/>
            <a:ext cx="7848600" cy="2362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১ ।  সমাসের  প্রকার ভেদ বলতে  পারব ।  </a:t>
            </a:r>
          </a:p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২ । সমাসের  প্রকার ভেদ আলাদা আলাদা বিশ্লেষণ করতে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রব। </a:t>
            </a:r>
          </a:p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304800"/>
            <a:ext cx="4572000" cy="990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সমাস  কী </a:t>
            </a:r>
            <a:endParaRPr lang="en-US" sz="6600" b="1" dirty="0">
              <a:solidFill>
                <a:schemeClr val="tx1">
                  <a:lumMod val="65000"/>
                  <a:lumOff val="3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447800"/>
            <a:ext cx="8686800" cy="1828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bn-BD" sz="36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একাধিক পদ বা শব্দকে এক পদ বা শব্দে পরিণত করার পক্রিয়াকে সমাস বলে ।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সমাস শব্দের অর্থ সংক্ষেপণ , মিলন বা অর্থসম্বন্ধ আছে এমন একাধিক পদের এক পদে একত্রিত  করণ ।</a:t>
            </a:r>
            <a:endParaRPr lang="bn-BD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bn-BD" sz="1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    </a:t>
            </a:r>
          </a:p>
          <a:p>
            <a:pPr algn="just"/>
            <a: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3200" y="3581400"/>
            <a:ext cx="228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সমাসের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ভেদ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- 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0" y="4419600"/>
            <a:ext cx="6019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সমাস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 </a:t>
            </a:r>
          </a:p>
          <a:p>
            <a:pPr algn="just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দ্বন্দ্ব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সমাস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২। 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কর্মধারয়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সমাস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তৎপুরুষ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সমাস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বহুব্রীহি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সমাস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দ্বিগু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সমাস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অব্যয়ীভাব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সমাস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228600"/>
            <a:ext cx="8686800" cy="1384995"/>
          </a:xfrm>
          <a:prstGeom prst="rect">
            <a:avLst/>
          </a:prstGeom>
          <a:solidFill>
            <a:srgbClr val="08E85D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দ্বন্দ্ব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সমাস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– যে সমাসের প্রত্যেকটি সমস্যমান পদের অর্থের সমান প্রাধান্য থাকে এবং পূর্ব 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 পদের সম্বন্ধ বোঝাতে ব্যাসবাক্যে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 , এবং, আর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 তিনটি অব্যয় পদ ব্যবহৃত হয় তাকে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দ্বন্দ্ব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সমাস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বলে । যেমন -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5814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752600"/>
            <a:ext cx="2667000" cy="1371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267200" y="2286000"/>
            <a:ext cx="40463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দোয়াত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কলম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= দোয়াতকলম   </a:t>
            </a:r>
            <a:endParaRPr lang="en-US" sz="2800" dirty="0"/>
          </a:p>
        </p:txBody>
      </p:sp>
      <p:pic>
        <p:nvPicPr>
          <p:cNvPr id="9" name="Picture 8" descr="hands-and-feet-vector-15104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429000"/>
            <a:ext cx="2895600" cy="1453937"/>
          </a:xfrm>
          <a:prstGeom prst="rect">
            <a:avLst/>
          </a:prstGeom>
        </p:spPr>
      </p:pic>
      <p:pic>
        <p:nvPicPr>
          <p:cNvPr id="10" name="Picture 9" descr="na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5105400"/>
            <a:ext cx="2971800" cy="160972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267200" y="3657600"/>
            <a:ext cx="30828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হাত এবং পা = হাতপা  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4343400" y="5257800"/>
            <a:ext cx="31614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নাক আর মুখ = নাকমুখ 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00416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228600"/>
            <a:ext cx="8686800" cy="1384995"/>
          </a:xfrm>
          <a:prstGeom prst="rect">
            <a:avLst/>
          </a:prstGeom>
          <a:solidFill>
            <a:srgbClr val="08E85D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কর্মধারয়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সমাস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– যে সমাসের বিশেষণ বা বিশেষণভাবাপন্ন পদের সাথে বিশেষ্য বা বিশেষ্যভাবাপন্ন পদের সমাস হয় এবং পর পদের অর্থই  প্রাধান্য পায় তাকে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কর্মধারয়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সমাস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বলে । যেমন -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5814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43400" y="2286000"/>
            <a:ext cx="32768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নীল যে পদ্ম = নীলপদ্ম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4343400" y="3657600"/>
            <a:ext cx="45528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সিংহ চিহ্নিত আসন = সিংহাসন 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4114800" y="5334000"/>
            <a:ext cx="44759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অরুণের ন্যায় রাঙা = অরুণরাঙা 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/>
          </a:p>
        </p:txBody>
      </p:sp>
      <p:pic>
        <p:nvPicPr>
          <p:cNvPr id="13" name="Picture 12" descr="inde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828800"/>
            <a:ext cx="2971800" cy="1495425"/>
          </a:xfrm>
          <a:prstGeom prst="rect">
            <a:avLst/>
          </a:prstGeom>
        </p:spPr>
      </p:pic>
      <p:pic>
        <p:nvPicPr>
          <p:cNvPr id="15" name="Picture 14" descr="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3505200"/>
            <a:ext cx="2971800" cy="1295400"/>
          </a:xfrm>
          <a:prstGeom prst="rect">
            <a:avLst/>
          </a:prstGeom>
        </p:spPr>
      </p:pic>
      <p:pic>
        <p:nvPicPr>
          <p:cNvPr id="16" name="Picture 15" descr="p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5105400"/>
            <a:ext cx="29718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416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228600"/>
            <a:ext cx="8686800" cy="1384995"/>
          </a:xfrm>
          <a:prstGeom prst="rect">
            <a:avLst/>
          </a:prstGeom>
          <a:solidFill>
            <a:srgbClr val="08E85D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  তৎপুরুষ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সমাস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– যে সমাসের পূর্ব পদের বিভক্তি চিহ্ন লোপ পায় এবং পর পদের অর্থের প্রাধান্য থাকে তাকে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তৎপুরুষ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সমাস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বলে । </a:t>
            </a:r>
            <a:r>
              <a:rPr lang="bn-BD" sz="2400" dirty="0" smtClean="0">
                <a:solidFill>
                  <a:srgbClr val="CB2549"/>
                </a:solidFill>
                <a:latin typeface="NikoshBAN" pitchFamily="2" charset="0"/>
                <a:cs typeface="NikoshBAN" pitchFamily="2" charset="0"/>
              </a:rPr>
              <a:t>( তৎপুরুষ সমাসের পূর্বপদে দ্বিতীয়া থেকে সপ্তমী পর্যন্ত যে কোনো বিভক্তি থাকতে পারে )  </a:t>
            </a:r>
            <a:r>
              <a:rPr lang="bn-BD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যেমন-  </a:t>
            </a:r>
            <a:endParaRPr lang="en-US" sz="28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5814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29200" y="2286000"/>
            <a:ext cx="32656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গুরুকে ভক্তি =  গুরুভক্তি  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4876800" y="3505200"/>
            <a:ext cx="3810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মধু দিয়ে মাখা = মধুমাখা 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 smtClean="0"/>
          </a:p>
          <a:p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4876800" y="5638800"/>
            <a:ext cx="32816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চায়ের বাগান = চাবাগান  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/>
          </a:p>
        </p:txBody>
      </p:sp>
      <p:pic>
        <p:nvPicPr>
          <p:cNvPr id="13" name="Picture 12" descr="সগামে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676400"/>
            <a:ext cx="3657600" cy="1676400"/>
          </a:xfrm>
          <a:prstGeom prst="rect">
            <a:avLst/>
          </a:prstGeom>
        </p:spPr>
      </p:pic>
      <p:pic>
        <p:nvPicPr>
          <p:cNvPr id="14" name="Picture 13" descr="soumitrocover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5181600"/>
            <a:ext cx="3657600" cy="1486989"/>
          </a:xfrm>
          <a:prstGeom prst="rect">
            <a:avLst/>
          </a:prstGeom>
        </p:spPr>
      </p:pic>
      <p:pic>
        <p:nvPicPr>
          <p:cNvPr id="15" name="Picture 14" descr="Tasty-Kitchen-Blog-Coconut-Honey-Rice-Pudding-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3429000"/>
            <a:ext cx="36576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416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5054</TotalTime>
  <Words>478</Words>
  <Application>Microsoft Office PowerPoint</Application>
  <PresentationFormat>On-screen Show (4:3)</PresentationFormat>
  <Paragraphs>77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Abdul Baten</dc:creator>
  <cp:lastModifiedBy>bk</cp:lastModifiedBy>
  <cp:revision>818</cp:revision>
  <dcterms:created xsi:type="dcterms:W3CDTF">2012-03-11T15:39:52Z</dcterms:created>
  <dcterms:modified xsi:type="dcterms:W3CDTF">2020-09-21T17:15:55Z</dcterms:modified>
</cp:coreProperties>
</file>