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9" r:id="rId3"/>
    <p:sldId id="306" r:id="rId4"/>
    <p:sldId id="281" r:id="rId5"/>
    <p:sldId id="282" r:id="rId6"/>
    <p:sldId id="283" r:id="rId7"/>
    <p:sldId id="260" r:id="rId8"/>
    <p:sldId id="269" r:id="rId9"/>
    <p:sldId id="304" r:id="rId10"/>
    <p:sldId id="307" r:id="rId11"/>
    <p:sldId id="290" r:id="rId12"/>
    <p:sldId id="308" r:id="rId13"/>
    <p:sldId id="300" r:id="rId14"/>
    <p:sldId id="286" r:id="rId15"/>
    <p:sldId id="284" r:id="rId16"/>
    <p:sldId id="293" r:id="rId17"/>
    <p:sldId id="294" r:id="rId18"/>
    <p:sldId id="268" r:id="rId19"/>
    <p:sldId id="292" r:id="rId20"/>
    <p:sldId id="303" r:id="rId21"/>
    <p:sldId id="297" r:id="rId22"/>
    <p:sldId id="296" r:id="rId23"/>
    <p:sldId id="295" r:id="rId24"/>
    <p:sldId id="298" r:id="rId25"/>
    <p:sldId id="29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F539"/>
    <a:srgbClr val="FF0066"/>
    <a:srgbClr val="006666"/>
    <a:srgbClr val="FF9900"/>
    <a:srgbClr val="66FF66"/>
    <a:srgbClr val="00FF00"/>
    <a:srgbClr val="2ADEC9"/>
    <a:srgbClr val="FFFFFF"/>
    <a:srgbClr val="EE1AD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EB8F-2CA9-4519-86DE-D9BE3609E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5D0EA-3585-4C96-8E65-89E3A4C1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D335A-A3FC-47C2-8FA5-8657601DE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30E3-0699-4F04-9A88-42CBFEF8359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7577A-202A-4CE3-8F69-CCE9C809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2679B-16BE-4B6C-929A-88571D56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A68F-AE23-4FBF-B6EF-E1611172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8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D5C62-EC79-4BD3-88E2-8E81DCB2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12B9D-1E8F-43DC-9B9E-24C1695AA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639CC-7154-42DA-96B8-A929B096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30E3-0699-4F04-9A88-42CBFEF8359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7B828-0B3A-4E95-BE00-BB07E06A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5702E-6346-4FAA-880B-1C584C1F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A68F-AE23-4FBF-B6EF-E1611172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71CF43-22CE-4893-B06A-CBAF284DF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75A35-2E6F-4CCF-97BE-3FACDE9A5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751A7-1438-4B4C-8EDC-1F8ACE8D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30E3-0699-4F04-9A88-42CBFEF8359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41687-25B8-4203-8C5D-D57B727C1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FD60E-5883-4B7D-A5CB-9CD7F7CB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A68F-AE23-4FBF-B6EF-E1611172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27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9340-5EF6-4112-99D9-CB56A4831C8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522C-D902-4435-9D98-DF74DA7F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04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9340-5EF6-4112-99D9-CB56A4831C8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522C-D902-4435-9D98-DF74DA7F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1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9340-5EF6-4112-99D9-CB56A4831C8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522C-D902-4435-9D98-DF74DA7F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93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9340-5EF6-4112-99D9-CB56A4831C8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522C-D902-4435-9D98-DF74DA7F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21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9340-5EF6-4112-99D9-CB56A4831C8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522C-D902-4435-9D98-DF74DA7F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08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9340-5EF6-4112-99D9-CB56A4831C8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522C-D902-4435-9D98-DF74DA7F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87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9340-5EF6-4112-99D9-CB56A4831C8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522C-D902-4435-9D98-DF74DA7F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34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9340-5EF6-4112-99D9-CB56A4831C8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522C-D902-4435-9D98-DF74DA7F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0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74EAE-4AB0-46BC-A380-A357B147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19597-6464-48CE-9E1F-01374ABD0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C621E-32FD-4647-BF1E-FC990861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30E3-0699-4F04-9A88-42CBFEF8359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CD7C1-2361-448A-9E0C-AA96BC7ED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02370-6F7A-447F-8F94-B33274A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A68F-AE23-4FBF-B6EF-E1611172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71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9340-5EF6-4112-99D9-CB56A4831C8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522C-D902-4435-9D98-DF74DA7F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54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9340-5EF6-4112-99D9-CB56A4831C8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522C-D902-4435-9D98-DF74DA7F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74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9340-5EF6-4112-99D9-CB56A4831C8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522C-D902-4435-9D98-DF74DA7F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1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50B2D-0BE1-4335-B7C3-8B4D8AC38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97F82-AC9E-4DB7-9E82-693BE08B3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D2934-87FA-4F11-A2B4-81FD5194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30E3-0699-4F04-9A88-42CBFEF8359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00D12-14F2-4BFC-B29B-B8C78200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5C4D4-083D-4D3F-BF3C-FC20390C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A68F-AE23-4FBF-B6EF-E1611172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E7A1F-4634-418B-951F-6488C46DA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5732C-4C14-420A-B451-CB0BAEDAD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D6128-B08A-448E-8A4D-422DB26D5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45089-E56F-4AAB-AAAB-9E220067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30E3-0699-4F04-9A88-42CBFEF8359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397BA-CF95-4D10-8C1A-7CB5A6E01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4D094-0073-4533-A5F4-3B9737B7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A68F-AE23-4FBF-B6EF-E1611172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3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C6AF4-9E37-4D20-96B0-B20FC2BD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47821-3655-4D88-A1A5-FA5B6AE06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FB6B1-6A75-4D97-9354-C1D59556E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216E0-12AA-44FC-AAD0-8026AF569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E77FAA-693E-4938-AD03-D30192297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5190D2-1105-4E08-BE22-A51E8084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30E3-0699-4F04-9A88-42CBFEF8359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AA1105-C21D-45E1-8581-2BC2435C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531BB6-D8D6-4DB7-89DC-6A53FE48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A68F-AE23-4FBF-B6EF-E1611172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5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94A9B-DD2A-4A0F-B0D0-FE334AD2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F711D-8172-460E-8F6A-3893DE435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30E3-0699-4F04-9A88-42CBFEF8359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E4880-2911-4B2D-807E-03730249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15F8A-12D4-4C62-8511-1B272D5D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A68F-AE23-4FBF-B6EF-E1611172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9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2A741D-8658-491A-AADF-2980E0FB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30E3-0699-4F04-9A88-42CBFEF8359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B5E6E-C2CD-46DB-8287-90ED8E40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4DAAB-EED3-4622-803A-7A5DD1F1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A68F-AE23-4FBF-B6EF-E1611172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5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42E8-CA13-42C3-910D-F131678B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6B27B-624B-4AFD-BC31-7CB60007D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FA6747-645D-461A-A7A9-6E53EAEA1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35ADA-7169-40A2-A110-ECC33FA0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30E3-0699-4F04-9A88-42CBFEF8359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C3B27-5F01-49CF-B63D-C0D8BECDF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119B9-641D-43E0-B979-9084188E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A68F-AE23-4FBF-B6EF-E1611172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1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5553-3AE9-4465-B3C0-1B71729D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0D02C9-7E29-49E9-B8F4-991B65BFF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C792B-5818-423E-A4B1-ABB83E3C1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86494-4F7A-4A45-A70E-59F992CE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30E3-0699-4F04-9A88-42CBFEF8359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23994-E4E8-4A31-AEF6-FAA818DB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13557-F11F-417A-AD31-0338D399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A68F-AE23-4FBF-B6EF-E1611172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3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3BCE87-ABFF-42FA-8D86-4226FF76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50AFF-D9B2-43FB-ABBB-5F6E2CC88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D2824-F23D-4FC2-9CAA-5B6C47F55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630E3-0699-4F04-9A88-42CBFEF8359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828D7-FE68-47B5-9A96-D9D54D92B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7612D-4851-4BCB-AB93-9DBB08F4B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9A68F-AE23-4FBF-B6EF-E1611172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2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9340-5EF6-4112-99D9-CB56A4831C8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2522C-D902-4435-9D98-DF74DA7F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6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23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jpeg"/><Relationship Id="rId10" Type="http://schemas.microsoft.com/office/2007/relationships/hdphoto" Target="../media/hdphoto3.wdp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microsoft.com/office/2007/relationships/hdphoto" Target="../media/hdphoto4.wdp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image" Target="../media/image1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15.jp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0" y="0"/>
            <a:ext cx="12176290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9939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26504" y="5983357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5" y="-19879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16115" y="5837584"/>
            <a:ext cx="1060175" cy="1020416"/>
          </a:xfrm>
          <a:prstGeom prst="halfFrame">
            <a:avLst>
              <a:gd name="adj1" fmla="val 18525"/>
              <a:gd name="adj2" fmla="val 18524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F0A87-95EB-42CE-894A-17C6E9B88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1" y="282222"/>
            <a:ext cx="11706577" cy="51872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781726-28CF-418A-8BB7-77E916D0A285}"/>
              </a:ext>
            </a:extLst>
          </p:cNvPr>
          <p:cNvSpPr txBox="1"/>
          <p:nvPr/>
        </p:nvSpPr>
        <p:spPr>
          <a:xfrm>
            <a:off x="1561514" y="1388533"/>
            <a:ext cx="83275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morning!</a:t>
            </a:r>
          </a:p>
          <a:p>
            <a:pPr algn="ctr"/>
            <a:r>
              <a:rPr lang="en-US" sz="6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 students</a:t>
            </a:r>
            <a:r>
              <a:rPr lang="en-US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B40B5F-A87E-44A5-B958-1F9D68CF2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04" y="4425937"/>
            <a:ext cx="12726608" cy="24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9939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26504" y="5983357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5" y="-19879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16115" y="5837584"/>
            <a:ext cx="1060175" cy="1020416"/>
          </a:xfrm>
          <a:prstGeom prst="halfFrame">
            <a:avLst>
              <a:gd name="adj1" fmla="val 18525"/>
              <a:gd name="adj2" fmla="val 18524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407D9-1412-4673-B279-67DF43EE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8" b="41885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4786935"/>
            <a:ext cx="8627166" cy="1878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B6E83C-BD9E-4D15-A91C-813B0C070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82" y="1247505"/>
            <a:ext cx="4530120" cy="3539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84FBD3-0D77-4EC9-AEAA-4A16C8C7AD93}"/>
              </a:ext>
            </a:extLst>
          </p:cNvPr>
          <p:cNvSpPr txBox="1"/>
          <p:nvPr/>
        </p:nvSpPr>
        <p:spPr>
          <a:xfrm>
            <a:off x="270186" y="952086"/>
            <a:ext cx="6599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maternal morality in Bangladesh has declined by nearly 40 percent since 2001, the rate remain high with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194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maternal deaths per 100000, live birth in 2010- dropping from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322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2001 with a project decrease to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143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by 2015</a:t>
            </a:r>
            <a:r>
              <a:rPr lang="en-US" sz="3200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7BAC0-7EED-40CD-AA37-980EF4FEA0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67" b="576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3" b="36511"/>
          <a:stretch/>
        </p:blipFill>
        <p:spPr>
          <a:xfrm>
            <a:off x="8784479" y="142477"/>
            <a:ext cx="3540165" cy="2150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9074F9-4612-4459-9AE3-8E11B62DDD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04" y="4425937"/>
            <a:ext cx="12726608" cy="24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4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9939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26504" y="5983357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5" y="-19879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16115" y="5837584"/>
            <a:ext cx="1060175" cy="1020416"/>
          </a:xfrm>
          <a:prstGeom prst="halfFrame">
            <a:avLst>
              <a:gd name="adj1" fmla="val 18525"/>
              <a:gd name="adj2" fmla="val 18524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407D9-1412-4673-B279-67DF43EE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8" b="41885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4786935"/>
            <a:ext cx="8627166" cy="1878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C9DD34-0E74-41A2-98D5-D83D52C133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67" b="576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3" b="36511"/>
          <a:stretch/>
        </p:blipFill>
        <p:spPr>
          <a:xfrm>
            <a:off x="8858250" y="192156"/>
            <a:ext cx="3540165" cy="2150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1BA7EB-C5F7-4A1C-865D-350FCAFD3E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032" y="1381323"/>
            <a:ext cx="4197617" cy="37867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DE5CB7-407E-4BA9-8714-B59BB42868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9" y="1671190"/>
            <a:ext cx="4309947" cy="3644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20739E-35A4-4CDF-BE20-11485083D51F}"/>
              </a:ext>
            </a:extLst>
          </p:cNvPr>
          <p:cNvSpPr txBox="1"/>
          <p:nvPr/>
        </p:nvSpPr>
        <p:spPr>
          <a:xfrm>
            <a:off x="592292" y="933916"/>
            <a:ext cx="4197618" cy="646331"/>
          </a:xfrm>
          <a:prstGeom prst="rect">
            <a:avLst/>
          </a:prstGeom>
          <a:gradFill flip="none" rotWithShape="1">
            <a:gsLst>
              <a:gs pos="0">
                <a:srgbClr val="13F539">
                  <a:tint val="66000"/>
                  <a:satMod val="160000"/>
                </a:srgbClr>
              </a:gs>
              <a:gs pos="50000">
                <a:srgbClr val="13F539">
                  <a:tint val="44500"/>
                  <a:satMod val="160000"/>
                </a:srgbClr>
              </a:gs>
              <a:gs pos="100000">
                <a:srgbClr val="13F53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2OO1-2015 According to text.</a:t>
            </a:r>
          </a:p>
          <a:p>
            <a:pPr algn="ctr"/>
            <a:r>
              <a:rPr lang="en-US" dirty="0"/>
              <a:t>Maternal mortality ratio declines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E98AEF-3BB7-4433-B3F3-267D12F4EA74}"/>
              </a:ext>
            </a:extLst>
          </p:cNvPr>
          <p:cNvSpPr txBox="1"/>
          <p:nvPr/>
        </p:nvSpPr>
        <p:spPr>
          <a:xfrm>
            <a:off x="7809624" y="897857"/>
            <a:ext cx="3520178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2006-2018 maternal mortality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A053A8-ECF5-4A8E-89C2-221A57A6013E}"/>
              </a:ext>
            </a:extLst>
          </p:cNvPr>
          <p:cNvSpPr txBox="1"/>
          <p:nvPr/>
        </p:nvSpPr>
        <p:spPr>
          <a:xfrm>
            <a:off x="1117174" y="197325"/>
            <a:ext cx="8566538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Maternal morality rate in Bangladesh on graph.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72772D-FD83-453A-B46F-609B16B61856}"/>
              </a:ext>
            </a:extLst>
          </p:cNvPr>
          <p:cNvSpPr/>
          <p:nvPr/>
        </p:nvSpPr>
        <p:spPr>
          <a:xfrm>
            <a:off x="4548850" y="5338620"/>
            <a:ext cx="2731625" cy="278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Collected from internet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40B947-2E31-48C3-BFF5-ACC4EA4536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04" y="4490665"/>
            <a:ext cx="12726608" cy="24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6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9939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26504" y="5983357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5" y="-19879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16115" y="5837584"/>
            <a:ext cx="1060175" cy="1020416"/>
          </a:xfrm>
          <a:prstGeom prst="halfFrame">
            <a:avLst>
              <a:gd name="adj1" fmla="val 18525"/>
              <a:gd name="adj2" fmla="val 18524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407D9-1412-4673-B279-67DF43EE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8" b="41885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4786935"/>
            <a:ext cx="8627166" cy="1878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D39ABB-2CE8-419A-A4D5-9A7687C98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076" y="951680"/>
            <a:ext cx="3383669" cy="42627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D92AF2-4AF6-48A9-8E56-9D0E57B41994}"/>
              </a:ext>
            </a:extLst>
          </p:cNvPr>
          <p:cNvSpPr txBox="1"/>
          <p:nvPr/>
        </p:nvSpPr>
        <p:spPr>
          <a:xfrm>
            <a:off x="293797" y="253883"/>
            <a:ext cx="11604407" cy="584775"/>
          </a:xfrm>
          <a:prstGeom prst="rect">
            <a:avLst/>
          </a:prstGeom>
          <a:gradFill flip="none" rotWithShape="1">
            <a:gsLst>
              <a:gs pos="0">
                <a:srgbClr val="13F539">
                  <a:tint val="66000"/>
                  <a:satMod val="160000"/>
                </a:srgbClr>
              </a:gs>
              <a:gs pos="50000">
                <a:srgbClr val="13F539">
                  <a:tint val="44500"/>
                  <a:satMod val="160000"/>
                </a:srgbClr>
              </a:gs>
              <a:gs pos="100000">
                <a:srgbClr val="13F53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Girls who get pregnant are at risk of serious health complications</a:t>
            </a:r>
            <a:r>
              <a:rPr lang="en-US" sz="32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EB9B97-E48A-486E-B4F3-4123986A16BB}"/>
              </a:ext>
            </a:extLst>
          </p:cNvPr>
          <p:cNvSpPr txBox="1"/>
          <p:nvPr/>
        </p:nvSpPr>
        <p:spPr>
          <a:xfrm>
            <a:off x="451412" y="1131046"/>
            <a:ext cx="67844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include: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Dangerous hemorrhage and fistula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painful internal injury caused by obstructed childbirth.</a:t>
            </a:r>
          </a:p>
          <a:p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 commonly leads to serious maternal morbidities and social exclusion</a:t>
            </a:r>
            <a:r>
              <a:rPr lang="en-US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C006E-7195-46A0-B98E-89C08B1824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67" b="576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3" b="36511"/>
          <a:stretch/>
        </p:blipFill>
        <p:spPr>
          <a:xfrm>
            <a:off x="9888122" y="720184"/>
            <a:ext cx="2357655" cy="18382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093801-18C8-42A1-B2D2-58CE704547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04" y="4425937"/>
            <a:ext cx="12726608" cy="24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9939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26504" y="5983357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5" y="-19879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16115" y="5837584"/>
            <a:ext cx="1060175" cy="1020416"/>
          </a:xfrm>
          <a:prstGeom prst="halfFrame">
            <a:avLst>
              <a:gd name="adj1" fmla="val 18525"/>
              <a:gd name="adj2" fmla="val 18524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407D9-1412-4673-B279-67DF43EE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8" b="41885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4786935"/>
            <a:ext cx="8627166" cy="1878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1AF781-2CC1-4C6D-A4EF-72326FE18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40" y="1175644"/>
            <a:ext cx="3877949" cy="34431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FE9DA3-A556-407E-8BB0-EC5E11F54A6D}"/>
              </a:ext>
            </a:extLst>
          </p:cNvPr>
          <p:cNvSpPr txBox="1"/>
          <p:nvPr/>
        </p:nvSpPr>
        <p:spPr>
          <a:xfrm>
            <a:off x="367122" y="967409"/>
            <a:ext cx="5926238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Shilpi heard those risks she invited her husband, Rashid , to discuss pregnancy with a counsellor. After hearing about the risks, Rashid agreed to delay having children for five years despite pressures from his parents and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produce an off spring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2F4CC-4919-4492-B781-466703560FDE}"/>
              </a:ext>
            </a:extLst>
          </p:cNvPr>
          <p:cNvSpPr txBox="1"/>
          <p:nvPr/>
        </p:nvSpPr>
        <p:spPr>
          <a:xfrm>
            <a:off x="367122" y="696596"/>
            <a:ext cx="5926238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 , the couple met with a female health care provider who informed them about the various family planning options available.</a:t>
            </a:r>
          </a:p>
          <a:p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8EF9A-47F7-401A-81EE-13C2EEE858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67" b="576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3" b="36511"/>
          <a:stretch/>
        </p:blipFill>
        <p:spPr>
          <a:xfrm>
            <a:off x="8784479" y="142477"/>
            <a:ext cx="3540165" cy="2150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EBBA38-412B-4146-BDFB-92124A0EDB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04" y="4425937"/>
            <a:ext cx="12726608" cy="24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9939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26504" y="5983357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5" y="-19879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16115" y="5837584"/>
            <a:ext cx="1060175" cy="1020416"/>
          </a:xfrm>
          <a:prstGeom prst="halfFrame">
            <a:avLst>
              <a:gd name="adj1" fmla="val 18525"/>
              <a:gd name="adj2" fmla="val 18524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407D9-1412-4673-B279-67DF43EE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8" b="41885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4786935"/>
            <a:ext cx="8627166" cy="18789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EA7579-E722-4FF0-AF34-E78B881BD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40" y="1159803"/>
            <a:ext cx="4065562" cy="36798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F964C2-282C-4B33-B6E5-4CFB78A7ADFC}"/>
              </a:ext>
            </a:extLst>
          </p:cNvPr>
          <p:cNvSpPr txBox="1"/>
          <p:nvPr/>
        </p:nvSpPr>
        <p:spPr>
          <a:xfrm>
            <a:off x="613050" y="1125238"/>
            <a:ext cx="52323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Shilpi’s mother-in- law and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continued to pressurize the newlyweds.  Unable to convince their close relatives of risks, Shilpi and Rashid returned to the counsellor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63428E-53B0-4BF9-BB47-52380001B940}"/>
              </a:ext>
            </a:extLst>
          </p:cNvPr>
          <p:cNvSpPr txBox="1"/>
          <p:nvPr/>
        </p:nvSpPr>
        <p:spPr>
          <a:xfrm>
            <a:off x="733386" y="996774"/>
            <a:ext cx="4966116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Shil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pi’s mother-in-law and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eventually came to understand the harmful effects of early pregnancy on mother and child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304D6E-DA69-493A-9963-9FD867B1A72A}"/>
              </a:ext>
            </a:extLst>
          </p:cNvPr>
          <p:cNvSpPr txBox="1"/>
          <p:nvPr/>
        </p:nvSpPr>
        <p:spPr>
          <a:xfrm>
            <a:off x="450573" y="510208"/>
            <a:ext cx="583364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Today, the village no longer pressurizes the couple; their parents and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now support them and speak out against early marriage and pregnancy.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53677-79AB-475D-A612-72C0D50373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67" b="576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3" b="36511"/>
          <a:stretch/>
        </p:blipFill>
        <p:spPr>
          <a:xfrm>
            <a:off x="8784479" y="142477"/>
            <a:ext cx="3540165" cy="2150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FFCD5C-F6E1-479D-99EA-215C39F0C0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930" y="4457462"/>
            <a:ext cx="12726608" cy="24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9939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26504" y="5983357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5" y="-19879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16115" y="5837584"/>
            <a:ext cx="1060175" cy="1020416"/>
          </a:xfrm>
          <a:prstGeom prst="halfFrame">
            <a:avLst>
              <a:gd name="adj1" fmla="val 18525"/>
              <a:gd name="adj2" fmla="val 18524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407D9-1412-4673-B279-67DF43EE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8" b="41885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4786935"/>
            <a:ext cx="8627166" cy="1878909"/>
          </a:xfrm>
          <a:prstGeom prst="rect">
            <a:avLst/>
          </a:prstGeom>
        </p:spPr>
      </p:pic>
      <p:sp>
        <p:nvSpPr>
          <p:cNvPr id="4" name="Circle: Hollow 3">
            <a:extLst>
              <a:ext uri="{FF2B5EF4-FFF2-40B4-BE49-F238E27FC236}">
                <a16:creationId xmlns:a16="http://schemas.microsoft.com/office/drawing/2014/main" id="{2C75459A-8BEF-4503-876B-33FE7BA70230}"/>
              </a:ext>
            </a:extLst>
          </p:cNvPr>
          <p:cNvSpPr/>
          <p:nvPr/>
        </p:nvSpPr>
        <p:spPr>
          <a:xfrm>
            <a:off x="5337396" y="306971"/>
            <a:ext cx="2727922" cy="5285038"/>
          </a:xfrm>
          <a:prstGeom prst="donut">
            <a:avLst>
              <a:gd name="adj" fmla="val 835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88A380F-6DA1-4896-B78F-E00BB8E3F7EC}"/>
              </a:ext>
            </a:extLst>
          </p:cNvPr>
          <p:cNvSpPr/>
          <p:nvPr/>
        </p:nvSpPr>
        <p:spPr>
          <a:xfrm>
            <a:off x="2409459" y="752975"/>
            <a:ext cx="4965566" cy="1150733"/>
          </a:xfrm>
          <a:prstGeom prst="rightArrow">
            <a:avLst>
              <a:gd name="adj1" fmla="val 50000"/>
              <a:gd name="adj2" fmla="val 27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Ignorance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D7DF0554-447B-467A-A26A-89F1A856B333}"/>
              </a:ext>
            </a:extLst>
          </p:cNvPr>
          <p:cNvSpPr/>
          <p:nvPr/>
        </p:nvSpPr>
        <p:spPr>
          <a:xfrm>
            <a:off x="2345288" y="1620171"/>
            <a:ext cx="5004637" cy="1150733"/>
          </a:xfrm>
          <a:prstGeom prst="rightArrow">
            <a:avLst>
              <a:gd name="adj1" fmla="val 50000"/>
              <a:gd name="adj2" fmla="val 182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Superstitions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E91D3062-6E9B-4DE0-B17F-DBB3E0176A99}"/>
              </a:ext>
            </a:extLst>
          </p:cNvPr>
          <p:cNvSpPr/>
          <p:nvPr/>
        </p:nvSpPr>
        <p:spPr>
          <a:xfrm>
            <a:off x="2409459" y="2437348"/>
            <a:ext cx="5146881" cy="1150733"/>
          </a:xfrm>
          <a:prstGeom prst="rightArrow">
            <a:avLst>
              <a:gd name="adj1" fmla="val 50000"/>
              <a:gd name="adj2" fmla="val 1821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Poverty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A618CD3F-BAA6-4EDC-A093-6D5F6DAEDFD2}"/>
              </a:ext>
            </a:extLst>
          </p:cNvPr>
          <p:cNvSpPr/>
          <p:nvPr/>
        </p:nvSpPr>
        <p:spPr>
          <a:xfrm>
            <a:off x="2383565" y="3322605"/>
            <a:ext cx="5172775" cy="1150733"/>
          </a:xfrm>
          <a:prstGeom prst="rightArrow">
            <a:avLst>
              <a:gd name="adj1" fmla="val 50000"/>
              <a:gd name="adj2" fmla="val 182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practice etc. </a:t>
            </a:r>
            <a:r>
              <a:rPr lang="en-US" dirty="0"/>
              <a:t>.</a:t>
            </a:r>
          </a:p>
        </p:txBody>
      </p:sp>
      <p:sp>
        <p:nvSpPr>
          <p:cNvPr id="39" name="Rectangle: Beveled 38">
            <a:extLst>
              <a:ext uri="{FF2B5EF4-FFF2-40B4-BE49-F238E27FC236}">
                <a16:creationId xmlns:a16="http://schemas.microsoft.com/office/drawing/2014/main" id="{72AC02F5-FB0B-45B9-A68C-220F8FD6D767}"/>
              </a:ext>
            </a:extLst>
          </p:cNvPr>
          <p:cNvSpPr/>
          <p:nvPr/>
        </p:nvSpPr>
        <p:spPr>
          <a:xfrm>
            <a:off x="333679" y="752975"/>
            <a:ext cx="2049886" cy="3724069"/>
          </a:xfrm>
          <a:prstGeom prst="bevel">
            <a:avLst>
              <a:gd name="adj" fmla="val 6712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causes of early marriage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E0F88B-D33E-4D46-8F4C-8B18986D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318" y="609601"/>
            <a:ext cx="3889616" cy="45235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F86AD7-D88F-47BE-AA75-16543EF22D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04" y="4425937"/>
            <a:ext cx="12726608" cy="24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2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8" grpId="0" animBg="1"/>
      <p:bldP spid="34" grpId="0" animBg="1"/>
      <p:bldP spid="36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9939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26504" y="5983357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5" y="-19879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16115" y="5837584"/>
            <a:ext cx="1060175" cy="1020416"/>
          </a:xfrm>
          <a:prstGeom prst="halfFrame">
            <a:avLst>
              <a:gd name="adj1" fmla="val 18525"/>
              <a:gd name="adj2" fmla="val 18524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407D9-1412-4673-B279-67DF43EE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8" b="41885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4786935"/>
            <a:ext cx="8627166" cy="1878909"/>
          </a:xfrm>
          <a:prstGeom prst="rect">
            <a:avLst/>
          </a:prstGeom>
        </p:spPr>
      </p:pic>
      <p:sp>
        <p:nvSpPr>
          <p:cNvPr id="6" name="Circle: Hollow 5">
            <a:extLst>
              <a:ext uri="{FF2B5EF4-FFF2-40B4-BE49-F238E27FC236}">
                <a16:creationId xmlns:a16="http://schemas.microsoft.com/office/drawing/2014/main" id="{B4FA0298-73EA-435D-BC0A-F90827463F91}"/>
              </a:ext>
            </a:extLst>
          </p:cNvPr>
          <p:cNvSpPr/>
          <p:nvPr/>
        </p:nvSpPr>
        <p:spPr>
          <a:xfrm>
            <a:off x="7806883" y="407913"/>
            <a:ext cx="2843656" cy="2049187"/>
          </a:xfrm>
          <a:prstGeom prst="donut">
            <a:avLst>
              <a:gd name="adj" fmla="val 8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0CA5F49-210D-4B81-9C99-7C14896B6B9C}"/>
              </a:ext>
            </a:extLst>
          </p:cNvPr>
          <p:cNvSpPr/>
          <p:nvPr/>
        </p:nvSpPr>
        <p:spPr>
          <a:xfrm rot="20332038">
            <a:off x="7233174" y="1642149"/>
            <a:ext cx="660519" cy="288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88458A6-0320-48E1-A1D2-3C0A42363DF3}"/>
              </a:ext>
            </a:extLst>
          </p:cNvPr>
          <p:cNvSpPr/>
          <p:nvPr/>
        </p:nvSpPr>
        <p:spPr>
          <a:xfrm rot="11818383">
            <a:off x="4001931" y="1690932"/>
            <a:ext cx="660519" cy="288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EEE50D8-06C2-4790-A07C-9CFCC4CB5A50}"/>
              </a:ext>
            </a:extLst>
          </p:cNvPr>
          <p:cNvSpPr/>
          <p:nvPr/>
        </p:nvSpPr>
        <p:spPr>
          <a:xfrm rot="8817733">
            <a:off x="4335102" y="3017130"/>
            <a:ext cx="660519" cy="288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ircle: Hollow 16">
            <a:extLst>
              <a:ext uri="{FF2B5EF4-FFF2-40B4-BE49-F238E27FC236}">
                <a16:creationId xmlns:a16="http://schemas.microsoft.com/office/drawing/2014/main" id="{78628C1F-A44D-43AB-8840-6850F577A2AC}"/>
              </a:ext>
            </a:extLst>
          </p:cNvPr>
          <p:cNvSpPr/>
          <p:nvPr/>
        </p:nvSpPr>
        <p:spPr>
          <a:xfrm>
            <a:off x="7650737" y="2567918"/>
            <a:ext cx="2843656" cy="2169611"/>
          </a:xfrm>
          <a:prstGeom prst="donut">
            <a:avLst>
              <a:gd name="adj" fmla="val 8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FC15DAD7-A339-4B07-A754-EFA5BE5337EA}"/>
              </a:ext>
            </a:extLst>
          </p:cNvPr>
          <p:cNvSpPr/>
          <p:nvPr/>
        </p:nvSpPr>
        <p:spPr>
          <a:xfrm>
            <a:off x="1640348" y="2567918"/>
            <a:ext cx="2812824" cy="2169611"/>
          </a:xfrm>
          <a:prstGeom prst="donut">
            <a:avLst>
              <a:gd name="adj" fmla="val 8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4FDF8885-BDB9-474A-B5B1-E9FADE8B822C}"/>
              </a:ext>
            </a:extLst>
          </p:cNvPr>
          <p:cNvSpPr/>
          <p:nvPr/>
        </p:nvSpPr>
        <p:spPr>
          <a:xfrm>
            <a:off x="1310799" y="425978"/>
            <a:ext cx="2843656" cy="2169611"/>
          </a:xfrm>
          <a:prstGeom prst="donut">
            <a:avLst>
              <a:gd name="adj" fmla="val 8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0C356F8D-F089-4F58-BD20-BE6CD57BF538}"/>
              </a:ext>
            </a:extLst>
          </p:cNvPr>
          <p:cNvSpPr/>
          <p:nvPr/>
        </p:nvSpPr>
        <p:spPr>
          <a:xfrm>
            <a:off x="4558841" y="1218852"/>
            <a:ext cx="2843656" cy="2169611"/>
          </a:xfrm>
          <a:prstGeom prst="donut">
            <a:avLst>
              <a:gd name="adj" fmla="val 8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C9ECC24-68CC-484B-88A9-F5ACC31140EC}"/>
              </a:ext>
            </a:extLst>
          </p:cNvPr>
          <p:cNvSpPr/>
          <p:nvPr/>
        </p:nvSpPr>
        <p:spPr>
          <a:xfrm>
            <a:off x="4705970" y="1396225"/>
            <a:ext cx="2533898" cy="18148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7030A0"/>
                </a:solidFill>
              </a:rPr>
              <a:t>How to convince others to  have children later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73856-5CC0-4678-ADF0-E34E01927A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67" b="576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3" b="36511"/>
          <a:stretch/>
        </p:blipFill>
        <p:spPr>
          <a:xfrm>
            <a:off x="8760068" y="99594"/>
            <a:ext cx="3540165" cy="215006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3359A65-BF9C-477A-8164-6C82631FC84B}"/>
              </a:ext>
            </a:extLst>
          </p:cNvPr>
          <p:cNvSpPr/>
          <p:nvPr/>
        </p:nvSpPr>
        <p:spPr>
          <a:xfrm>
            <a:off x="7953243" y="591554"/>
            <a:ext cx="2541150" cy="17362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with  partner.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3239D1-F240-47B1-B610-F7754884AE37}"/>
              </a:ext>
            </a:extLst>
          </p:cNvPr>
          <p:cNvSpPr/>
          <p:nvPr/>
        </p:nvSpPr>
        <p:spPr>
          <a:xfrm>
            <a:off x="7795690" y="2737424"/>
            <a:ext cx="2607267" cy="18305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the help of parent peer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48FE6F-60F0-468D-8BA2-99E952E45313}"/>
              </a:ext>
            </a:extLst>
          </p:cNvPr>
          <p:cNvSpPr/>
          <p:nvPr/>
        </p:nvSpPr>
        <p:spPr>
          <a:xfrm>
            <a:off x="1769210" y="2696985"/>
            <a:ext cx="2520359" cy="18721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understand the elder the harmful effect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8768532-0462-4C9F-A871-70E214909BD1}"/>
              </a:ext>
            </a:extLst>
          </p:cNvPr>
          <p:cNvSpPr/>
          <p:nvPr/>
        </p:nvSpPr>
        <p:spPr>
          <a:xfrm>
            <a:off x="1464559" y="603567"/>
            <a:ext cx="2509673" cy="18340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social awareness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BC42AF2-108D-4E00-AF72-2C7B57C0F141}"/>
              </a:ext>
            </a:extLst>
          </p:cNvPr>
          <p:cNvSpPr/>
          <p:nvPr/>
        </p:nvSpPr>
        <p:spPr>
          <a:xfrm rot="2147831">
            <a:off x="7227612" y="2817875"/>
            <a:ext cx="660519" cy="259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2C8078-83A3-48E0-A851-F8C48C5B81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81" b="99048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5" y="2947864"/>
            <a:ext cx="1400726" cy="31491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43C3B6B-7D80-4FAA-AA38-4233674E47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930" y="4437714"/>
            <a:ext cx="12726608" cy="24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0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39" grpId="0" animBg="1"/>
      <p:bldP spid="5" grpId="0" animBg="1"/>
      <p:bldP spid="12" grpId="0" animBg="1"/>
      <p:bldP spid="21" grpId="0" animBg="1"/>
      <p:bldP spid="23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9939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26504" y="5983357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5" y="-19879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16115" y="5837584"/>
            <a:ext cx="1060175" cy="1020416"/>
          </a:xfrm>
          <a:prstGeom prst="halfFrame">
            <a:avLst>
              <a:gd name="adj1" fmla="val 18525"/>
              <a:gd name="adj2" fmla="val 18524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407D9-1412-4673-B279-67DF43EE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8" b="41885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4786935"/>
            <a:ext cx="8627166" cy="187890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944E964-2A8C-4345-BD38-F5FBB4E9DEDD}"/>
              </a:ext>
            </a:extLst>
          </p:cNvPr>
          <p:cNvSpPr txBox="1">
            <a:spLocks/>
          </p:cNvSpPr>
          <p:nvPr/>
        </p:nvSpPr>
        <p:spPr>
          <a:xfrm>
            <a:off x="768626" y="244932"/>
            <a:ext cx="10972800" cy="5635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Let’s learn some Vocabulary from the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364D5-FFFD-4AA6-B43C-50EA25342A2C}"/>
              </a:ext>
            </a:extLst>
          </p:cNvPr>
          <p:cNvSpPr txBox="1"/>
          <p:nvPr/>
        </p:nvSpPr>
        <p:spPr>
          <a:xfrm>
            <a:off x="248356" y="967409"/>
            <a:ext cx="11695288" cy="1138773"/>
          </a:xfrm>
          <a:prstGeom prst="rect">
            <a:avLst/>
          </a:prstGeom>
          <a:gradFill flip="none" rotWithShape="1">
            <a:gsLst>
              <a:gs pos="0">
                <a:srgbClr val="13F539">
                  <a:tint val="66000"/>
                  <a:satMod val="160000"/>
                </a:srgbClr>
              </a:gs>
              <a:gs pos="50000">
                <a:srgbClr val="13F539">
                  <a:tint val="44500"/>
                  <a:satMod val="160000"/>
                </a:srgbClr>
              </a:gs>
              <a:gs pos="100000">
                <a:srgbClr val="13F539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Empowerment (noun):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Authority or power given to someone to do something.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77F447-F0E1-4722-8C8F-F4C7D24CC1F3}"/>
              </a:ext>
            </a:extLst>
          </p:cNvPr>
          <p:cNvSpPr txBox="1"/>
          <p:nvPr/>
        </p:nvSpPr>
        <p:spPr>
          <a:xfrm>
            <a:off x="248355" y="4494692"/>
            <a:ext cx="11695288" cy="107721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Obstructed:(adjective): 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state of being blocked.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E16D06-D8C7-48E0-A4FB-6C7A07AF1802}"/>
              </a:ext>
            </a:extLst>
          </p:cNvPr>
          <p:cNvSpPr txBox="1"/>
          <p:nvPr/>
        </p:nvSpPr>
        <p:spPr>
          <a:xfrm>
            <a:off x="241730" y="3357197"/>
            <a:ext cx="11695288" cy="107721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Morbidity(noun):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condition of being diseased.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3B60E6-70AF-4239-AA16-CE155BB87BB8}"/>
              </a:ext>
            </a:extLst>
          </p:cNvPr>
          <p:cNvSpPr txBox="1"/>
          <p:nvPr/>
        </p:nvSpPr>
        <p:spPr>
          <a:xfrm>
            <a:off x="248355" y="2167335"/>
            <a:ext cx="11695288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Counselling(noun):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provision of professional assistance and guidance.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5ADC0-C9F3-476E-953D-8BE119D6B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930" y="4455988"/>
            <a:ext cx="12726608" cy="24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7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18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9939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26504" y="5983357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5" y="-19879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16115" y="5837584"/>
            <a:ext cx="1060175" cy="1020416"/>
          </a:xfrm>
          <a:prstGeom prst="halfFrame">
            <a:avLst>
              <a:gd name="adj1" fmla="val 18525"/>
              <a:gd name="adj2" fmla="val 18524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407D9-1412-4673-B279-67DF43EE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8" b="41885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4786935"/>
            <a:ext cx="8627166" cy="1878909"/>
          </a:xfrm>
          <a:prstGeom prst="rect">
            <a:avLst/>
          </a:prstGeom>
        </p:spPr>
      </p:pic>
      <p:sp>
        <p:nvSpPr>
          <p:cNvPr id="5" name="Star: 10 Points 4">
            <a:extLst>
              <a:ext uri="{FF2B5EF4-FFF2-40B4-BE49-F238E27FC236}">
                <a16:creationId xmlns:a16="http://schemas.microsoft.com/office/drawing/2014/main" id="{C2E262D1-1914-4BDA-8607-6D4B316466F9}"/>
              </a:ext>
            </a:extLst>
          </p:cNvPr>
          <p:cNvSpPr/>
          <p:nvPr/>
        </p:nvSpPr>
        <p:spPr>
          <a:xfrm>
            <a:off x="241835" y="729205"/>
            <a:ext cx="6620957" cy="4773110"/>
          </a:xfrm>
          <a:prstGeom prst="star10">
            <a:avLst>
              <a:gd name="adj" fmla="val 24592"/>
              <a:gd name="hf" fmla="val 105146"/>
            </a:avLst>
          </a:prstGeom>
          <a:gradFill>
            <a:gsLst>
              <a:gs pos="4000">
                <a:srgbClr val="FF0066"/>
              </a:gs>
              <a:gs pos="60208">
                <a:schemeClr val="bg1"/>
              </a:gs>
              <a:gs pos="27000">
                <a:schemeClr val="bg1"/>
              </a:gs>
              <a:gs pos="83000">
                <a:schemeClr val="bg1"/>
              </a:gs>
              <a:gs pos="33000">
                <a:srgbClr val="FF0066"/>
              </a:gs>
              <a:gs pos="71000">
                <a:srgbClr val="FF0066"/>
              </a:gs>
            </a:gsLst>
            <a:lin ang="19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1C999E-B24B-4A0A-A272-2AD3302B897C}"/>
              </a:ext>
            </a:extLst>
          </p:cNvPr>
          <p:cNvSpPr/>
          <p:nvPr/>
        </p:nvSpPr>
        <p:spPr>
          <a:xfrm>
            <a:off x="2083443" y="2076600"/>
            <a:ext cx="2905246" cy="1987303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sx="103000" sy="103000" algn="tl">
                    <a:srgbClr val="000000">
                      <a:alpha val="49000"/>
                    </a:srgbClr>
                  </a:outerShdw>
                  <a:reflection stA="45000" endPos="65000" dist="127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at page-59 &amp;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sx="103000" sy="103000" algn="tl">
                    <a:srgbClr val="000000">
                      <a:alpha val="49000"/>
                    </a:srgbClr>
                  </a:outerShdw>
                  <a:reflection stA="45000" endPos="65000" dist="127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silently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E4424-E35B-4897-BE46-DFD1E6DF5E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67" b="576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3" b="36511"/>
          <a:stretch/>
        </p:blipFill>
        <p:spPr>
          <a:xfrm>
            <a:off x="8784479" y="142477"/>
            <a:ext cx="3540165" cy="2150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C9DD34-0E74-41A2-98D5-D83D52C133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67" b="576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3" b="36511"/>
          <a:stretch/>
        </p:blipFill>
        <p:spPr>
          <a:xfrm>
            <a:off x="8936879" y="294877"/>
            <a:ext cx="3540165" cy="21500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F63953-BFED-4D85-B02D-254712C20A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04" y="4425937"/>
            <a:ext cx="12726608" cy="2481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99804F-E9CA-4F54-9650-07D19E06D5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96" y="768832"/>
            <a:ext cx="3540165" cy="4733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08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9939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26504" y="5983357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5" y="-19879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16115" y="5837584"/>
            <a:ext cx="1060175" cy="1020416"/>
          </a:xfrm>
          <a:prstGeom prst="halfFrame">
            <a:avLst>
              <a:gd name="adj1" fmla="val 18525"/>
              <a:gd name="adj2" fmla="val 18524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407D9-1412-4673-B279-67DF43EE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8" b="41885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4786935"/>
            <a:ext cx="8627166" cy="18789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33F61F-AC97-49D9-8E31-302F27C523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67" b="576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3" b="36511"/>
          <a:stretch/>
        </p:blipFill>
        <p:spPr>
          <a:xfrm>
            <a:off x="8784479" y="142477"/>
            <a:ext cx="3540165" cy="2150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48F5C2-9FFF-4D37-97D6-8E1368BF090A}"/>
              </a:ext>
            </a:extLst>
          </p:cNvPr>
          <p:cNvSpPr txBox="1"/>
          <p:nvPr/>
        </p:nvSpPr>
        <p:spPr>
          <a:xfrm>
            <a:off x="2243164" y="588128"/>
            <a:ext cx="7008872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solve early marriage and early pregnancy?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FD17CD-6FA9-4C2D-A7E2-C5F1CF6DF35C}"/>
              </a:ext>
            </a:extLst>
          </p:cNvPr>
          <p:cNvSpPr/>
          <p:nvPr/>
        </p:nvSpPr>
        <p:spPr>
          <a:xfrm>
            <a:off x="901146" y="2052510"/>
            <a:ext cx="4515933" cy="951978"/>
          </a:xfrm>
          <a:prstGeom prst="rect">
            <a:avLst/>
          </a:prstGeom>
          <a:gradFill>
            <a:gsLst>
              <a:gs pos="0">
                <a:srgbClr val="00B0F0"/>
              </a:gs>
              <a:gs pos="60208">
                <a:schemeClr val="bg1"/>
              </a:gs>
              <a:gs pos="9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9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*Ensure mass education.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BDC7B5-ADC9-4299-AB4D-0CB1586370DF}"/>
              </a:ext>
            </a:extLst>
          </p:cNvPr>
          <p:cNvSpPr/>
          <p:nvPr/>
        </p:nvSpPr>
        <p:spPr>
          <a:xfrm>
            <a:off x="6318227" y="2045992"/>
            <a:ext cx="4515933" cy="951978"/>
          </a:xfrm>
          <a:prstGeom prst="rect">
            <a:avLst/>
          </a:prstGeom>
          <a:gradFill>
            <a:gsLst>
              <a:gs pos="0">
                <a:srgbClr val="00B0F0"/>
              </a:gs>
              <a:gs pos="60208">
                <a:schemeClr val="bg1"/>
              </a:gs>
              <a:gs pos="9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9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*Create social awareness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E0BA0F-CA9A-4579-9FE1-93BB89D99C02}"/>
              </a:ext>
            </a:extLst>
          </p:cNvPr>
          <p:cNvSpPr/>
          <p:nvPr/>
        </p:nvSpPr>
        <p:spPr>
          <a:xfrm>
            <a:off x="6391724" y="3473959"/>
            <a:ext cx="4515933" cy="951978"/>
          </a:xfrm>
          <a:prstGeom prst="rect">
            <a:avLst/>
          </a:prstGeom>
          <a:gradFill>
            <a:gsLst>
              <a:gs pos="0">
                <a:srgbClr val="00B0F0"/>
              </a:gs>
              <a:gs pos="60208">
                <a:schemeClr val="bg1"/>
              </a:gs>
              <a:gs pos="9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9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*Ensure the fixed age limit of marriage.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966F2F-ACBD-4276-BD4F-6C0A701D6EE9}"/>
              </a:ext>
            </a:extLst>
          </p:cNvPr>
          <p:cNvSpPr/>
          <p:nvPr/>
        </p:nvSpPr>
        <p:spPr>
          <a:xfrm>
            <a:off x="901146" y="3473959"/>
            <a:ext cx="4515933" cy="951978"/>
          </a:xfrm>
          <a:prstGeom prst="rect">
            <a:avLst/>
          </a:prstGeom>
          <a:gradFill>
            <a:gsLst>
              <a:gs pos="0">
                <a:srgbClr val="00B0F0"/>
              </a:gs>
              <a:gs pos="60208">
                <a:schemeClr val="bg1"/>
              </a:gs>
              <a:gs pos="9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9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*Persist to abide by law.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73647-3124-45FC-A00E-DB99B585A4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04" y="4425937"/>
            <a:ext cx="12726608" cy="24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7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4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0" y="9939"/>
            <a:ext cx="12176290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9939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26504" y="5983357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5" y="-19879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16115" y="5837584"/>
            <a:ext cx="1060175" cy="1020416"/>
          </a:xfrm>
          <a:prstGeom prst="halfFrame">
            <a:avLst>
              <a:gd name="adj1" fmla="val 18525"/>
              <a:gd name="adj2" fmla="val 18524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95431-F8C3-4068-B747-A1B169303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8" y="200204"/>
            <a:ext cx="11819642" cy="5576326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FAD022-A1D0-422D-8400-FAD5F5382A95}"/>
              </a:ext>
            </a:extLst>
          </p:cNvPr>
          <p:cNvSpPr/>
          <p:nvPr/>
        </p:nvSpPr>
        <p:spPr>
          <a:xfrm rot="10800000">
            <a:off x="226561" y="221815"/>
            <a:ext cx="4749918" cy="5586266"/>
          </a:xfrm>
          <a:custGeom>
            <a:avLst/>
            <a:gdLst>
              <a:gd name="connsiteX0" fmla="*/ 0 w 3181958"/>
              <a:gd name="connsiteY0" fmla="*/ 0 h 2676939"/>
              <a:gd name="connsiteX1" fmla="*/ 3181958 w 3181958"/>
              <a:gd name="connsiteY1" fmla="*/ 0 h 2676939"/>
              <a:gd name="connsiteX2" fmla="*/ 3181958 w 3181958"/>
              <a:gd name="connsiteY2" fmla="*/ 2676939 h 2676939"/>
              <a:gd name="connsiteX3" fmla="*/ 6 w 3181958"/>
              <a:gd name="connsiteY3" fmla="*/ 2676939 h 2676939"/>
              <a:gd name="connsiteX4" fmla="*/ 109471 w 3181958"/>
              <a:gd name="connsiteY4" fmla="*/ 2613185 h 2676939"/>
              <a:gd name="connsiteX5" fmla="*/ 816445 w 3181958"/>
              <a:gd name="connsiteY5" fmla="*/ 1338471 h 2676939"/>
              <a:gd name="connsiteX6" fmla="*/ 109471 w 3181958"/>
              <a:gd name="connsiteY6" fmla="*/ 63757 h 2676939"/>
              <a:gd name="connsiteX7" fmla="*/ 0 w 3181958"/>
              <a:gd name="connsiteY7" fmla="*/ 0 h 26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1958" h="2676939">
                <a:moveTo>
                  <a:pt x="0" y="0"/>
                </a:moveTo>
                <a:lnTo>
                  <a:pt x="3181958" y="0"/>
                </a:lnTo>
                <a:lnTo>
                  <a:pt x="3181958" y="2676939"/>
                </a:lnTo>
                <a:lnTo>
                  <a:pt x="6" y="2676939"/>
                </a:lnTo>
                <a:lnTo>
                  <a:pt x="109471" y="2613185"/>
                </a:lnTo>
                <a:cubicBezTo>
                  <a:pt x="536009" y="2336930"/>
                  <a:pt x="816445" y="1869097"/>
                  <a:pt x="816445" y="1338471"/>
                </a:cubicBezTo>
                <a:cubicBezTo>
                  <a:pt x="816445" y="807846"/>
                  <a:pt x="536009" y="340013"/>
                  <a:pt x="109471" y="6375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600AFC-FE8C-4A11-BB03-7335CF25BE5F}"/>
              </a:ext>
            </a:extLst>
          </p:cNvPr>
          <p:cNvSpPr txBox="1"/>
          <p:nvPr/>
        </p:nvSpPr>
        <p:spPr>
          <a:xfrm>
            <a:off x="172757" y="1726343"/>
            <a:ext cx="3645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66"/>
                </a:solidFill>
                <a:effectLst>
                  <a:outerShdw blurRad="50800" dist="50800" dir="5400000" algn="ctr" rotWithShape="0">
                    <a:srgbClr val="13F53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</a:t>
            </a:r>
          </a:p>
          <a:p>
            <a:pPr algn="ctr"/>
            <a:r>
              <a:rPr lang="en-US" sz="4800" b="1" dirty="0">
                <a:solidFill>
                  <a:srgbClr val="FF0066"/>
                </a:solidFill>
                <a:effectLst>
                  <a:outerShdw blurRad="50800" dist="50800" dir="5400000" algn="ctr" rotWithShape="0">
                    <a:srgbClr val="13F53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Multimedia Class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9FF1A-20F8-4973-9804-F5FC09252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04" y="4425937"/>
            <a:ext cx="12726608" cy="2481469"/>
          </a:xfrm>
          <a:prstGeom prst="rect">
            <a:avLst/>
          </a:prstGeom>
        </p:spPr>
      </p:pic>
      <p:pic>
        <p:nvPicPr>
          <p:cNvPr id="13" name="Picture 12" descr="Top Butterflies Slow Motion Stickers for Android &amp; iOS | Gfycat">
            <a:extLst>
              <a:ext uri="{FF2B5EF4-FFF2-40B4-BE49-F238E27FC236}">
                <a16:creationId xmlns:a16="http://schemas.microsoft.com/office/drawing/2014/main" id="{DCBE016C-0228-4C2E-A859-E9E5933065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6" y="20036"/>
            <a:ext cx="11835353" cy="485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579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9939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26504" y="5983357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5" y="-19879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16115" y="5837584"/>
            <a:ext cx="1060175" cy="1020416"/>
          </a:xfrm>
          <a:prstGeom prst="halfFrame">
            <a:avLst>
              <a:gd name="adj1" fmla="val 18525"/>
              <a:gd name="adj2" fmla="val 18524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407D9-1412-4673-B279-67DF43EE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8" b="41885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4786935"/>
            <a:ext cx="8627166" cy="187890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26CF2C6-295C-453B-AF18-703320BE2A3A}"/>
              </a:ext>
            </a:extLst>
          </p:cNvPr>
          <p:cNvSpPr/>
          <p:nvPr/>
        </p:nvSpPr>
        <p:spPr>
          <a:xfrm>
            <a:off x="2330718" y="242538"/>
            <a:ext cx="6470391" cy="652167"/>
          </a:xfrm>
          <a:prstGeom prst="ellipse">
            <a:avLst/>
          </a:prstGeom>
          <a:gradFill>
            <a:gsLst>
              <a:gs pos="69044">
                <a:schemeClr val="bg1"/>
              </a:gs>
              <a:gs pos="32000">
                <a:schemeClr val="bg1"/>
              </a:gs>
              <a:gs pos="54856">
                <a:schemeClr val="bg1"/>
              </a:gs>
              <a:gs pos="74000">
                <a:schemeClr val="bg1"/>
              </a:gs>
              <a:gs pos="83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25147-E186-45A9-AE3D-8A787BDE75D4}"/>
              </a:ext>
            </a:extLst>
          </p:cNvPr>
          <p:cNvSpPr txBox="1"/>
          <p:nvPr/>
        </p:nvSpPr>
        <p:spPr>
          <a:xfrm>
            <a:off x="231001" y="894705"/>
            <a:ext cx="11716746" cy="707886"/>
          </a:xfrm>
          <a:prstGeom prst="rect">
            <a:avLst/>
          </a:prstGeom>
          <a:gradFill>
            <a:gsLst>
              <a:gs pos="63714">
                <a:schemeClr val="bg1"/>
              </a:gs>
              <a:gs pos="0">
                <a:schemeClr val="accent4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37146">
                <a:schemeClr val="bg1"/>
              </a:gs>
              <a:gs pos="11000">
                <a:schemeClr val="bg1"/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0" scaled="0"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Adolescent health quiz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 each item that is true for you. Each tick march is worth 1 point. Add up the point and check your score</a:t>
            </a:r>
            <a:r>
              <a:rPr lang="en-US" sz="2000" b="1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891463-9A6A-4FB1-ADAB-12A03C7C7C02}"/>
              </a:ext>
            </a:extLst>
          </p:cNvPr>
          <p:cNvSpPr txBox="1"/>
          <p:nvPr/>
        </p:nvSpPr>
        <p:spPr>
          <a:xfrm>
            <a:off x="354788" y="1612420"/>
            <a:ext cx="1079545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at home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the opportunity to make decisions that are important to you.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talk to caring and responsible adults about important things.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feel safe at home.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understand and follow the rules your parents have set for you.</a:t>
            </a:r>
          </a:p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at college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do well in college and ask for help when you need it.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plan to do well in your HSC examination.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complete your home work /college tasks on your own.</a:t>
            </a:r>
          </a:p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good choices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friends do not use or offer you cigarettes, alcohol or drugs.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friends who are trustworthy.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active in sports, cultural clubs and voluntary organizations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4A330-2DA0-4B20-A5D7-FF4274E264C5}"/>
              </a:ext>
            </a:extLst>
          </p:cNvPr>
          <p:cNvSpPr txBox="1"/>
          <p:nvPr/>
        </p:nvSpPr>
        <p:spPr>
          <a:xfrm>
            <a:off x="254921" y="1687597"/>
            <a:ext cx="11663272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 lifestyle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3 healthy meals each day including breakfast.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take 3 calcium rich food items , such as milk or yogurt  everyday.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eat enough fruit and vegetables daily.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avoid eating food high in fat, sugar and salt most days of the week.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watch 2 hours of tv or less everyday.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exercise or play sports daily.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Bonus point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volunteer in your community to help others.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do things to help out at home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669D73-D32A-45DE-8D16-2A0E4A1F8D63}"/>
              </a:ext>
            </a:extLst>
          </p:cNvPr>
          <p:cNvSpPr txBox="1"/>
          <p:nvPr/>
        </p:nvSpPr>
        <p:spPr>
          <a:xfrm>
            <a:off x="273807" y="4782177"/>
            <a:ext cx="11714722" cy="1200329"/>
          </a:xfrm>
          <a:prstGeom prst="rect">
            <a:avLst/>
          </a:prstGeom>
          <a:gradFill>
            <a:gsLst>
              <a:gs pos="17000">
                <a:srgbClr val="DFF1CB"/>
              </a:gs>
              <a:gs pos="56610">
                <a:schemeClr val="bg1"/>
              </a:gs>
              <a:gs pos="0">
                <a:schemeClr val="accent4">
                  <a:lumMod val="60000"/>
                  <a:lumOff val="40000"/>
                </a:schemeClr>
              </a:gs>
              <a:gs pos="75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600000" scaled="0"/>
          </a:gradFill>
          <a:ln>
            <a:solidFill>
              <a:srgbClr val="006666"/>
            </a:solidFill>
          </a:ln>
          <a:effectLst>
            <a:outerShdw blurRad="50800" dist="50800" dir="7200000" algn="ctr" rotWithShape="0">
              <a:schemeClr val="accent4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total score is………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your total score is 6 or less, you really need to think about changing yourself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your score is 7-10 you still need to work toward a healthier you.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your total score is 11+ you have a heathy life. Keep it up.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423FC7-B118-4709-B65A-DEB60B8065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67" b="576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3" b="36511"/>
          <a:stretch/>
        </p:blipFill>
        <p:spPr>
          <a:xfrm>
            <a:off x="8744894" y="144210"/>
            <a:ext cx="3540165" cy="14310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D86879-98C1-43B4-947F-2E59C66ADA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923" y="4480243"/>
            <a:ext cx="12665846" cy="242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4" grpId="0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9939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26504" y="5983357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5" y="-19879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16115" y="5837584"/>
            <a:ext cx="1060175" cy="1020416"/>
          </a:xfrm>
          <a:prstGeom prst="halfFrame">
            <a:avLst>
              <a:gd name="adj1" fmla="val 18525"/>
              <a:gd name="adj2" fmla="val 18524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407D9-1412-4673-B279-67DF43EE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8" b="41885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4786935"/>
            <a:ext cx="8627166" cy="18789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0B942-86CC-4C08-9521-8F08914C54FB}"/>
              </a:ext>
            </a:extLst>
          </p:cNvPr>
          <p:cNvSpPr txBox="1"/>
          <p:nvPr/>
        </p:nvSpPr>
        <p:spPr>
          <a:xfrm>
            <a:off x="4672160" y="328937"/>
            <a:ext cx="4526844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50"/>
                </a:solidFill>
              </a:rPr>
              <a:t>Pair 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BB8B1B-E743-452E-AEB7-97A7ECD70FB3}"/>
              </a:ext>
            </a:extLst>
          </p:cNvPr>
          <p:cNvSpPr/>
          <p:nvPr/>
        </p:nvSpPr>
        <p:spPr>
          <a:xfrm>
            <a:off x="3938933" y="1477195"/>
            <a:ext cx="7827900" cy="707886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5125">
                <a:schemeClr val="bg1"/>
              </a:gs>
              <a:gs pos="69024">
                <a:schemeClr val="bg1"/>
              </a:gs>
              <a:gs pos="8000">
                <a:schemeClr val="bg1"/>
              </a:gs>
              <a:gs pos="90000">
                <a:schemeClr val="bg1"/>
              </a:gs>
              <a:gs pos="100000">
                <a:srgbClr val="00B050"/>
              </a:gs>
            </a:gsLst>
            <a:lin ang="102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Shilpi decided to delay her pregnancy</a:t>
            </a:r>
            <a:r>
              <a:rPr lang="en-US" sz="2400" b="1" dirty="0">
                <a:solidFill>
                  <a:schemeClr val="accent2"/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</a:rPr>
              <a:t>?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314D377D-75A2-4C4B-9BF6-91920DD38579}"/>
              </a:ext>
            </a:extLst>
          </p:cNvPr>
          <p:cNvSpPr/>
          <p:nvPr/>
        </p:nvSpPr>
        <p:spPr>
          <a:xfrm>
            <a:off x="3718821" y="1231889"/>
            <a:ext cx="537195" cy="1242758"/>
          </a:xfrm>
          <a:prstGeom prst="donut">
            <a:avLst>
              <a:gd name="adj" fmla="val 132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49712B27-083A-48D2-ABBE-66CFBCACBE4F}"/>
              </a:ext>
            </a:extLst>
          </p:cNvPr>
          <p:cNvSpPr/>
          <p:nvPr/>
        </p:nvSpPr>
        <p:spPr>
          <a:xfrm>
            <a:off x="11373562" y="1233538"/>
            <a:ext cx="598780" cy="1205648"/>
          </a:xfrm>
          <a:prstGeom prst="donut">
            <a:avLst>
              <a:gd name="adj" fmla="val 132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84DE44-7A04-4719-AD26-68FE68F662F8}"/>
              </a:ext>
            </a:extLst>
          </p:cNvPr>
          <p:cNvSpPr/>
          <p:nvPr/>
        </p:nvSpPr>
        <p:spPr>
          <a:xfrm>
            <a:off x="3938933" y="2700215"/>
            <a:ext cx="7953218" cy="707886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5125">
                <a:schemeClr val="bg1"/>
              </a:gs>
              <a:gs pos="69024">
                <a:schemeClr val="bg1"/>
              </a:gs>
              <a:gs pos="8000">
                <a:schemeClr val="bg1"/>
              </a:gs>
              <a:gs pos="90000">
                <a:schemeClr val="bg1"/>
              </a:gs>
              <a:gs pos="100000">
                <a:srgbClr val="00B050"/>
              </a:gs>
            </a:gsLst>
            <a:lin ang="102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effectLst>
                  <a:outerShdw blurRad="50800" dist="50800" dir="6000000" algn="ctr" rotWithShape="0">
                    <a:schemeClr val="accent2">
                      <a:lumMod val="75000"/>
                    </a:schemeClr>
                  </a:outerShdw>
                </a:effectLst>
              </a:rPr>
              <a:t>How  were Shilpi and her husband able to handle the pressure for having children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E364F0-D3EB-4654-BF07-2CA8E3B8C8B2}"/>
              </a:ext>
            </a:extLst>
          </p:cNvPr>
          <p:cNvSpPr/>
          <p:nvPr/>
        </p:nvSpPr>
        <p:spPr>
          <a:xfrm>
            <a:off x="4018367" y="3844102"/>
            <a:ext cx="7827900" cy="707886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5125">
                <a:schemeClr val="bg1"/>
              </a:gs>
              <a:gs pos="69024">
                <a:schemeClr val="bg1"/>
              </a:gs>
              <a:gs pos="8000">
                <a:schemeClr val="bg1"/>
              </a:gs>
              <a:gs pos="90000">
                <a:schemeClr val="bg1"/>
              </a:gs>
              <a:gs pos="100000">
                <a:srgbClr val="00B050"/>
              </a:gs>
            </a:gsLst>
            <a:lin ang="102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 are the various health-related services that couples like Shilpi and Rashid need? </a:t>
            </a:r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id="{5355E943-7B72-4FDB-89C1-6351A811F270}"/>
              </a:ext>
            </a:extLst>
          </p:cNvPr>
          <p:cNvSpPr/>
          <p:nvPr/>
        </p:nvSpPr>
        <p:spPr>
          <a:xfrm>
            <a:off x="11543429" y="2354644"/>
            <a:ext cx="511733" cy="1242758"/>
          </a:xfrm>
          <a:prstGeom prst="donut">
            <a:avLst>
              <a:gd name="adj" fmla="val 15339"/>
            </a:avLst>
          </a:prstGeom>
          <a:solidFill>
            <a:srgbClr val="2ADE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D59E7CF4-8D55-43EA-89ED-A227EBBC3E34}"/>
              </a:ext>
            </a:extLst>
          </p:cNvPr>
          <p:cNvSpPr/>
          <p:nvPr/>
        </p:nvSpPr>
        <p:spPr>
          <a:xfrm>
            <a:off x="3653211" y="2488047"/>
            <a:ext cx="574953" cy="1242758"/>
          </a:xfrm>
          <a:prstGeom prst="donut">
            <a:avLst>
              <a:gd name="adj" fmla="val 2013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A18D92F1-F1E2-42E3-AE94-12D485EA55B9}"/>
              </a:ext>
            </a:extLst>
          </p:cNvPr>
          <p:cNvSpPr/>
          <p:nvPr/>
        </p:nvSpPr>
        <p:spPr>
          <a:xfrm>
            <a:off x="11460609" y="3659503"/>
            <a:ext cx="511733" cy="1127432"/>
          </a:xfrm>
          <a:prstGeom prst="donut">
            <a:avLst>
              <a:gd name="adj" fmla="val 181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655E9C9E-5F1D-4C1D-8B73-3AD021F88FF0}"/>
              </a:ext>
            </a:extLst>
          </p:cNvPr>
          <p:cNvSpPr/>
          <p:nvPr/>
        </p:nvSpPr>
        <p:spPr>
          <a:xfrm>
            <a:off x="3757217" y="3669130"/>
            <a:ext cx="604877" cy="1307492"/>
          </a:xfrm>
          <a:prstGeom prst="donut">
            <a:avLst>
              <a:gd name="adj" fmla="val 173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Scroll: Vertical 22">
            <a:extLst>
              <a:ext uri="{FF2B5EF4-FFF2-40B4-BE49-F238E27FC236}">
                <a16:creationId xmlns:a16="http://schemas.microsoft.com/office/drawing/2014/main" id="{A9B0DA15-6DB2-4C66-9C9C-B69BA8AA0FBB}"/>
              </a:ext>
            </a:extLst>
          </p:cNvPr>
          <p:cNvSpPr/>
          <p:nvPr/>
        </p:nvSpPr>
        <p:spPr>
          <a:xfrm>
            <a:off x="206583" y="675509"/>
            <a:ext cx="3572887" cy="4451538"/>
          </a:xfrm>
          <a:prstGeom prst="verticalScroll">
            <a:avLst>
              <a:gd name="adj" fmla="val 7641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Answer the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7F12F-9A82-49A5-A031-52061DC099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67" b="576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3" b="36511"/>
          <a:stretch/>
        </p:blipFill>
        <p:spPr>
          <a:xfrm>
            <a:off x="8890108" y="199378"/>
            <a:ext cx="3540165" cy="21500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5005E2-01C6-4F46-9393-8B0798E18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04" y="4425937"/>
            <a:ext cx="12726608" cy="24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1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6" grpId="0" animBg="1"/>
      <p:bldP spid="18" grpId="0" animBg="1"/>
      <p:bldP spid="20" grpId="0" animBg="1"/>
      <p:bldP spid="24" grpId="0" animBg="1"/>
      <p:bldP spid="7" grpId="0" animBg="1"/>
      <p:bldP spid="14" grpId="0" animBg="1"/>
      <p:bldP spid="15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15710" y="0"/>
            <a:ext cx="12192000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9939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26504" y="5983357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5" y="-19879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16115" y="5837584"/>
            <a:ext cx="1060175" cy="1020416"/>
          </a:xfrm>
          <a:prstGeom prst="halfFrame">
            <a:avLst>
              <a:gd name="adj1" fmla="val 18525"/>
              <a:gd name="adj2" fmla="val 18524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407D9-1412-4673-B279-67DF43EE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8" b="41885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4786935"/>
            <a:ext cx="8627166" cy="18789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EBDBB4-BF16-483E-BA7C-992FB37322EC}"/>
              </a:ext>
            </a:extLst>
          </p:cNvPr>
          <p:cNvSpPr txBox="1"/>
          <p:nvPr/>
        </p:nvSpPr>
        <p:spPr>
          <a:xfrm>
            <a:off x="3766122" y="154336"/>
            <a:ext cx="4318782" cy="1015663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  <a:effectLst>
                  <a:outerShdw blurRad="50800" dist="50800" dir="5400000" algn="ctr" rotWithShape="0">
                    <a:schemeClr val="accent2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US" sz="60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FC18C-953E-4CB2-B102-FD4451946127}"/>
              </a:ext>
            </a:extLst>
          </p:cNvPr>
          <p:cNvSpPr txBox="1"/>
          <p:nvPr/>
        </p:nvSpPr>
        <p:spPr>
          <a:xfrm>
            <a:off x="243069" y="1080468"/>
            <a:ext cx="11655706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word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adolescent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mean in?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grow-up   ii. infant    iii .teenage    iv. adult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CEAF3F-5E2E-4E1E-A7F7-6FF299E05C2B}"/>
              </a:ext>
            </a:extLst>
          </p:cNvPr>
          <p:cNvSpPr txBox="1"/>
          <p:nvPr/>
        </p:nvSpPr>
        <p:spPr>
          <a:xfrm>
            <a:off x="237200" y="4101042"/>
            <a:ext cx="116557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passage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‘life skills training’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to-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training to develop skills of life  ii. training to get a good job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training on how to live well  iv. training on reproductive health</a:t>
            </a:r>
            <a:r>
              <a:rPr lang="en-US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6C59DD-B169-4E68-B324-F0D2759A20C4}"/>
              </a:ext>
            </a:extLst>
          </p:cNvPr>
          <p:cNvSpPr txBox="1"/>
          <p:nvPr/>
        </p:nvSpPr>
        <p:spPr>
          <a:xfrm>
            <a:off x="243069" y="2039679"/>
            <a:ext cx="11733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leads to serious maternal morbidities and social exclusion?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obstructed childbirth ii. blind childbirth iii. illegal intercourse  iv.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158D20-81CC-4900-935D-3A104DD9F9EF}"/>
              </a:ext>
            </a:extLst>
          </p:cNvPr>
          <p:cNvSpPr txBox="1"/>
          <p:nvPr/>
        </p:nvSpPr>
        <p:spPr>
          <a:xfrm>
            <a:off x="299094" y="3086001"/>
            <a:ext cx="11810481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passage, the word ‘aim’ is a/an –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noun ii. adjective iii. Verb iv. adverb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F2DAC93-AD13-417D-BE07-090E8F1BDDBD}"/>
              </a:ext>
            </a:extLst>
          </p:cNvPr>
          <p:cNvSpPr/>
          <p:nvPr/>
        </p:nvSpPr>
        <p:spPr>
          <a:xfrm>
            <a:off x="3202392" y="3644039"/>
            <a:ext cx="375820" cy="40694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B2089E1-BBBA-4408-A10E-26327763E027}"/>
              </a:ext>
            </a:extLst>
          </p:cNvPr>
          <p:cNvSpPr/>
          <p:nvPr/>
        </p:nvSpPr>
        <p:spPr>
          <a:xfrm>
            <a:off x="3578212" y="1660141"/>
            <a:ext cx="375820" cy="40694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8BD6819-EE41-40E0-B24E-ACD1B74FD808}"/>
              </a:ext>
            </a:extLst>
          </p:cNvPr>
          <p:cNvSpPr/>
          <p:nvPr/>
        </p:nvSpPr>
        <p:spPr>
          <a:xfrm>
            <a:off x="215891" y="2652664"/>
            <a:ext cx="375820" cy="40694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DDEA57-1D53-4CE4-B630-D7E72293CF57}"/>
              </a:ext>
            </a:extLst>
          </p:cNvPr>
          <p:cNvSpPr/>
          <p:nvPr/>
        </p:nvSpPr>
        <p:spPr>
          <a:xfrm>
            <a:off x="299501" y="5119953"/>
            <a:ext cx="375820" cy="40694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533EC5-9CE7-47FB-9FA6-CD5D95EC6D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67" b="576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3" b="36511"/>
          <a:stretch/>
        </p:blipFill>
        <p:spPr>
          <a:xfrm>
            <a:off x="8784479" y="142477"/>
            <a:ext cx="3540165" cy="2150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6DE379-542F-4910-AEB5-7CC4B3E59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56" y="4441453"/>
            <a:ext cx="12598200" cy="2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4" grpId="0"/>
      <p:bldP spid="1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-42718" y="-9939"/>
            <a:ext cx="12192000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9939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26504" y="5983357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5" y="-19879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16115" y="5837584"/>
            <a:ext cx="1060175" cy="1020416"/>
          </a:xfrm>
          <a:prstGeom prst="halfFrame">
            <a:avLst>
              <a:gd name="adj1" fmla="val 18525"/>
              <a:gd name="adj2" fmla="val 18524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407D9-1412-4673-B279-67DF43EE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8" b="41885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4786935"/>
            <a:ext cx="8627166" cy="1878909"/>
          </a:xfrm>
          <a:prstGeom prst="rect">
            <a:avLst/>
          </a:prstGeom>
        </p:spPr>
      </p:pic>
      <p:sp>
        <p:nvSpPr>
          <p:cNvPr id="14" name="Moon 13">
            <a:extLst>
              <a:ext uri="{FF2B5EF4-FFF2-40B4-BE49-F238E27FC236}">
                <a16:creationId xmlns:a16="http://schemas.microsoft.com/office/drawing/2014/main" id="{2EEC1504-B114-4AC2-88BB-4BFC35739A99}"/>
              </a:ext>
            </a:extLst>
          </p:cNvPr>
          <p:cNvSpPr/>
          <p:nvPr/>
        </p:nvSpPr>
        <p:spPr>
          <a:xfrm rot="5400000">
            <a:off x="5165758" y="-3063490"/>
            <a:ext cx="2181225" cy="9544495"/>
          </a:xfrm>
          <a:prstGeom prst="moon">
            <a:avLst>
              <a:gd name="adj" fmla="val 81062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E38838-BAC7-49B8-9A0B-E85AB73D57FA}"/>
              </a:ext>
            </a:extLst>
          </p:cNvPr>
          <p:cNvSpPr txBox="1"/>
          <p:nvPr/>
        </p:nvSpPr>
        <p:spPr>
          <a:xfrm>
            <a:off x="4194480" y="1320072"/>
            <a:ext cx="3803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Home Work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AFDDD4-FB37-49B5-9E15-A0C631A9D039}"/>
              </a:ext>
            </a:extLst>
          </p:cNvPr>
          <p:cNvSpPr/>
          <p:nvPr/>
        </p:nvSpPr>
        <p:spPr>
          <a:xfrm flipH="1">
            <a:off x="2633968" y="2660849"/>
            <a:ext cx="96021" cy="33239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601D37-DB69-4624-A79D-20F8BA8ACCAA}"/>
              </a:ext>
            </a:extLst>
          </p:cNvPr>
          <p:cNvSpPr/>
          <p:nvPr/>
        </p:nvSpPr>
        <p:spPr>
          <a:xfrm flipH="1">
            <a:off x="9620321" y="2648614"/>
            <a:ext cx="130898" cy="33239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BE5857-5EE2-45EF-ADC7-86DB21650DCC}"/>
              </a:ext>
            </a:extLst>
          </p:cNvPr>
          <p:cNvSpPr txBox="1"/>
          <p:nvPr/>
        </p:nvSpPr>
        <p:spPr>
          <a:xfrm>
            <a:off x="2751348" y="2627470"/>
            <a:ext cx="6847614" cy="2862322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69850" h="69850" prst="divot"/>
            </a:sp3d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800" b="1" dirty="0">
                <a:solidFill>
                  <a:srgbClr val="FF0066"/>
                </a:solidFill>
              </a:rPr>
              <a:t>Write the adverse effects of child marriage in about 200 words.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5C32B-30DA-4CA0-B165-6DB855FD9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520" l="4091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89" y="-9939"/>
            <a:ext cx="12786917" cy="3589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8C3B75-5F2E-4627-8BB2-E6AB512D3C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67" b="576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3" b="36511"/>
          <a:stretch/>
        </p:blipFill>
        <p:spPr>
          <a:xfrm>
            <a:off x="6787769" y="206277"/>
            <a:ext cx="3540165" cy="2150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DD83A8-9D0B-4A90-88BF-2BFD4747B4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04" y="4425937"/>
            <a:ext cx="12726608" cy="24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8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9939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26504" y="5983357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5" y="-19879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16115" y="5837584"/>
            <a:ext cx="1060175" cy="1020416"/>
          </a:xfrm>
          <a:prstGeom prst="halfFrame">
            <a:avLst>
              <a:gd name="adj1" fmla="val 18525"/>
              <a:gd name="adj2" fmla="val 18524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407D9-1412-4673-B279-67DF43EE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8" b="41885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4786935"/>
            <a:ext cx="8627166" cy="1878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C6CBF1-7AAF-452C-ABE0-4A19A4B9E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92157"/>
            <a:ext cx="11751733" cy="57415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D56C29-BCF8-46B4-A9F4-42F422A0C8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86" y="2417035"/>
            <a:ext cx="5868035" cy="3862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13CF51-11D6-49CF-9FEE-E8F97BD0512A}"/>
              </a:ext>
            </a:extLst>
          </p:cNvPr>
          <p:cNvSpPr txBox="1"/>
          <p:nvPr/>
        </p:nvSpPr>
        <p:spPr>
          <a:xfrm>
            <a:off x="4452105" y="3150492"/>
            <a:ext cx="7489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FF00"/>
                </a:solidFill>
              </a:rPr>
              <a:t>Thanks to all</a:t>
            </a:r>
            <a:r>
              <a:rPr lang="en-US" dirty="0">
                <a:solidFill>
                  <a:srgbClr val="FFFF00"/>
                </a:solidFill>
              </a:rPr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A1174-F8D8-40B6-A530-D5D826A86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04" y="4435733"/>
            <a:ext cx="12726608" cy="24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0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-1" y="0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44173" y="5987150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5" y="-19878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407D9-1412-4673-B279-67DF43EE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8" b="41885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2" y="4786935"/>
            <a:ext cx="3829879" cy="18789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42D15E-9E14-416C-B646-8A7F1D188FDB}"/>
              </a:ext>
            </a:extLst>
          </p:cNvPr>
          <p:cNvSpPr txBox="1"/>
          <p:nvPr/>
        </p:nvSpPr>
        <p:spPr>
          <a:xfrm>
            <a:off x="4797778" y="304273"/>
            <a:ext cx="272062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</a:t>
            </a:r>
            <a:r>
              <a:rPr lang="en-US" sz="40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06AC6E-E13F-48B5-9514-AEE586BAB2E2}"/>
              </a:ext>
            </a:extLst>
          </p:cNvPr>
          <p:cNvSpPr txBox="1"/>
          <p:nvPr/>
        </p:nvSpPr>
        <p:spPr>
          <a:xfrm>
            <a:off x="584418" y="3435375"/>
            <a:ext cx="53725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Mosammat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Nelufa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Afrose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Lecturer in English </a:t>
            </a: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Khilbaisa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Rahmania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Fazil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Madrasah</a:t>
            </a: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Khailbaisa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Lakshmipur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E-mail:nelufa.afrose@gmail.com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011178-AB02-414B-AF36-A5309ED3A7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2" b="11185"/>
          <a:stretch/>
        </p:blipFill>
        <p:spPr>
          <a:xfrm>
            <a:off x="1512857" y="610500"/>
            <a:ext cx="2617317" cy="26329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E8ABCD-1CCC-40CB-ACD3-629D22A96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827" y="521098"/>
            <a:ext cx="2120288" cy="290790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3A00AE-8ADA-4709-AA6A-4A64B1BF8B4F}"/>
              </a:ext>
            </a:extLst>
          </p:cNvPr>
          <p:cNvSpPr txBox="1"/>
          <p:nvPr/>
        </p:nvSpPr>
        <p:spPr>
          <a:xfrm>
            <a:off x="7057212" y="3554842"/>
            <a:ext cx="5152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Eleven/Twelve/Alim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1</a:t>
            </a:r>
            <a:r>
              <a:rPr lang="en-US" sz="2000" b="1" baseline="30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Unit-Five : Adolescence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Lesson-4, The story of Shilpi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Subject- English 1</a:t>
            </a:r>
            <a:r>
              <a:rPr lang="en-US" sz="2400" b="1" baseline="30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FA58BE-001C-46B2-8F02-901DA58E5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1145825" y="5794156"/>
            <a:ext cx="1085182" cy="1042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C1EC11-38F6-4632-B0F9-C428A1BD61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04" y="4425937"/>
            <a:ext cx="12726608" cy="2481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ED055-FAE6-4CFF-9D3D-CA7E49AF7F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67" b="576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3" b="36511"/>
          <a:stretch/>
        </p:blipFill>
        <p:spPr>
          <a:xfrm>
            <a:off x="9121971" y="192156"/>
            <a:ext cx="3196985" cy="2150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30E4A5-4FEB-4BDE-846F-48E1E60EB9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432" y="1783234"/>
            <a:ext cx="1060626" cy="429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0" y="-21842"/>
            <a:ext cx="12188931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21842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-27607" y="5868259"/>
            <a:ext cx="1020417" cy="959064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62501" y="-96523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42621" y="5655733"/>
            <a:ext cx="1060175" cy="1180425"/>
          </a:xfrm>
          <a:prstGeom prst="halfFrame">
            <a:avLst>
              <a:gd name="adj1" fmla="val 16395"/>
              <a:gd name="adj2" fmla="val 19505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407D9-1412-4673-B279-67DF43EE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8" b="41885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66" y="5495880"/>
            <a:ext cx="5350934" cy="6834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3B8A99-0289-4699-95F7-1988CA7BC7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39" t="1787" r="6941" b="11376"/>
          <a:stretch/>
        </p:blipFill>
        <p:spPr>
          <a:xfrm>
            <a:off x="3485615" y="1319604"/>
            <a:ext cx="5322612" cy="3034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2F7CB3-320A-4CCA-99DD-967B8130E1E7}"/>
              </a:ext>
            </a:extLst>
          </p:cNvPr>
          <p:cNvSpPr/>
          <p:nvPr/>
        </p:nvSpPr>
        <p:spPr>
          <a:xfrm>
            <a:off x="2756314" y="335330"/>
            <a:ext cx="6690167" cy="79058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below 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B3A90-E02A-44FF-B066-83F537005F00}"/>
              </a:ext>
            </a:extLst>
          </p:cNvPr>
          <p:cNvSpPr txBox="1"/>
          <p:nvPr/>
        </p:nvSpPr>
        <p:spPr>
          <a:xfrm>
            <a:off x="3156469" y="4569403"/>
            <a:ext cx="6030230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8918F6-60C6-4509-AAA7-0BB5F4533C90}"/>
              </a:ext>
            </a:extLst>
          </p:cNvPr>
          <p:cNvSpPr/>
          <p:nvPr/>
        </p:nvSpPr>
        <p:spPr>
          <a:xfrm>
            <a:off x="3142603" y="4514599"/>
            <a:ext cx="6008637" cy="634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girl child who is going to be bride</a:t>
            </a:r>
            <a:r>
              <a:rPr lang="en-US" sz="28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63386C-F5B8-4B3E-A493-609E6EC6E356}"/>
              </a:ext>
            </a:extLst>
          </p:cNvPr>
          <p:cNvSpPr/>
          <p:nvPr/>
        </p:nvSpPr>
        <p:spPr>
          <a:xfrm>
            <a:off x="3140819" y="4492757"/>
            <a:ext cx="6032195" cy="6340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victim of early marriage.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2F8455-9EA8-4E3A-89F1-472EC5620CAB}"/>
              </a:ext>
            </a:extLst>
          </p:cNvPr>
          <p:cNvSpPr/>
          <p:nvPr/>
        </p:nvSpPr>
        <p:spPr>
          <a:xfrm>
            <a:off x="3089104" y="4414507"/>
            <a:ext cx="6312450" cy="79058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any girl in your text like her?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11B43-52C8-4138-8FF5-143128ACB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81" b="99048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5" y="2947864"/>
            <a:ext cx="1400726" cy="3149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6D086B-A675-4058-8694-444415456B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67" b="576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3" b="36511"/>
          <a:stretch/>
        </p:blipFill>
        <p:spPr>
          <a:xfrm>
            <a:off x="8832890" y="100461"/>
            <a:ext cx="3540165" cy="2726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3A8F73-3B50-4D04-8CBE-E710F753A5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04" y="4425937"/>
            <a:ext cx="12726608" cy="24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0" y="0"/>
            <a:ext cx="12192000" cy="7151509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-2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66260" y="6257997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6" y="-26043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31825" y="6112224"/>
            <a:ext cx="1060175" cy="1020416"/>
          </a:xfrm>
          <a:prstGeom prst="halfFrame">
            <a:avLst>
              <a:gd name="adj1" fmla="val 18525"/>
              <a:gd name="adj2" fmla="val 18524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407D9-1412-4673-B279-67DF43EE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8" b="41885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95" y="4754825"/>
            <a:ext cx="8627166" cy="1878909"/>
          </a:xfrm>
          <a:prstGeom prst="rect">
            <a:avLst/>
          </a:prstGeom>
        </p:spPr>
      </p:pic>
      <p:sp>
        <p:nvSpPr>
          <p:cNvPr id="3" name="Flowchart: Predefined Process 2">
            <a:extLst>
              <a:ext uri="{FF2B5EF4-FFF2-40B4-BE49-F238E27FC236}">
                <a16:creationId xmlns:a16="http://schemas.microsoft.com/office/drawing/2014/main" id="{99FBCA6D-64DB-4F2B-B00F-8A57E0301DB3}"/>
              </a:ext>
            </a:extLst>
          </p:cNvPr>
          <p:cNvSpPr/>
          <p:nvPr/>
        </p:nvSpPr>
        <p:spPr>
          <a:xfrm>
            <a:off x="3286032" y="2157565"/>
            <a:ext cx="6129223" cy="2271332"/>
          </a:xfrm>
          <a:prstGeom prst="flowChartPredefinedProcess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5400" b="1" dirty="0">
                <a:solidFill>
                  <a:prstClr val="black"/>
                </a:solidFill>
                <a:effectLst>
                  <a:outerShdw blurRad="50800" dist="50800" dir="5400000" algn="ctr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story of Shilpi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3F569E-83D3-4D8F-8299-081786DA7C55}"/>
              </a:ext>
            </a:extLst>
          </p:cNvPr>
          <p:cNvSpPr txBox="1"/>
          <p:nvPr/>
        </p:nvSpPr>
        <p:spPr>
          <a:xfrm>
            <a:off x="3505844" y="1214315"/>
            <a:ext cx="56896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you are right.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7CBB6608-F66D-456A-BBA2-7A9D49A96C3F}"/>
              </a:ext>
            </a:extLst>
          </p:cNvPr>
          <p:cNvSpPr/>
          <p:nvPr/>
        </p:nvSpPr>
        <p:spPr>
          <a:xfrm>
            <a:off x="3251057" y="735926"/>
            <a:ext cx="6220177" cy="1446837"/>
          </a:xfrm>
          <a:prstGeom prst="horizontalScroll">
            <a:avLst/>
          </a:prstGeom>
          <a:gradFill>
            <a:gsLst>
              <a:gs pos="0">
                <a:srgbClr val="FFFF00"/>
              </a:gs>
              <a:gs pos="55775">
                <a:srgbClr val="00FF00"/>
              </a:gs>
              <a:gs pos="28000">
                <a:srgbClr val="FF00FF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F0"/>
              </a:gs>
            </a:gsLst>
            <a:lin ang="96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topics of our today class is-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42C21E-62C5-403C-8E07-498F12E4A4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67" b="576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3" b="36511"/>
          <a:stretch/>
        </p:blipFill>
        <p:spPr>
          <a:xfrm>
            <a:off x="8940944" y="219045"/>
            <a:ext cx="3540165" cy="2150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99B297-B868-40BD-B717-E6FFFB2A27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81" b="99048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5" y="2947864"/>
            <a:ext cx="1400726" cy="3149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18A1F8-C492-4A5E-A3A1-264BB5EAF7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99" y="4675238"/>
            <a:ext cx="12726608" cy="24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7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9939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26504" y="5983357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5" y="-19879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16115" y="5837584"/>
            <a:ext cx="1060175" cy="1020416"/>
          </a:xfrm>
          <a:prstGeom prst="halfFrame">
            <a:avLst>
              <a:gd name="adj1" fmla="val 18525"/>
              <a:gd name="adj2" fmla="val 18524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Moon 6">
            <a:extLst>
              <a:ext uri="{FF2B5EF4-FFF2-40B4-BE49-F238E27FC236}">
                <a16:creationId xmlns:a16="http://schemas.microsoft.com/office/drawing/2014/main" id="{171E527A-F6CE-4EB5-AA79-140C8E196156}"/>
              </a:ext>
            </a:extLst>
          </p:cNvPr>
          <p:cNvSpPr/>
          <p:nvPr/>
        </p:nvSpPr>
        <p:spPr>
          <a:xfrm rot="10800000">
            <a:off x="162439" y="878339"/>
            <a:ext cx="1400326" cy="4487551"/>
          </a:xfrm>
          <a:prstGeom prst="moon">
            <a:avLst>
              <a:gd name="adj" fmla="val 36867"/>
            </a:avLst>
          </a:prstGeom>
          <a:solidFill>
            <a:srgbClr val="13F5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CE855AD-2855-43D0-84C5-CB36AEF8AEF7}"/>
              </a:ext>
            </a:extLst>
          </p:cNvPr>
          <p:cNvSpPr/>
          <p:nvPr/>
        </p:nvSpPr>
        <p:spPr>
          <a:xfrm>
            <a:off x="901221" y="1692173"/>
            <a:ext cx="823983" cy="6713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Beveled 16">
            <a:extLst>
              <a:ext uri="{FF2B5EF4-FFF2-40B4-BE49-F238E27FC236}">
                <a16:creationId xmlns:a16="http://schemas.microsoft.com/office/drawing/2014/main" id="{59548620-D42B-45C1-AF89-ED691D875B5D}"/>
              </a:ext>
            </a:extLst>
          </p:cNvPr>
          <p:cNvSpPr/>
          <p:nvPr/>
        </p:nvSpPr>
        <p:spPr>
          <a:xfrm>
            <a:off x="1341520" y="261572"/>
            <a:ext cx="6007261" cy="1339139"/>
          </a:xfrm>
          <a:prstGeom prst="bevel">
            <a:avLst>
              <a:gd name="adj" fmla="val 6298"/>
            </a:avLst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able to know-</a:t>
            </a: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8F1A0EAB-9C46-4AD4-A745-CDC6BCAB432E}"/>
              </a:ext>
            </a:extLst>
          </p:cNvPr>
          <p:cNvSpPr/>
          <p:nvPr/>
        </p:nvSpPr>
        <p:spPr>
          <a:xfrm>
            <a:off x="1882238" y="1584837"/>
            <a:ext cx="9567228" cy="1031497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the early marriage &amp; risk of early pregnancy through the story of Shilpi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8648FA-F78B-4DAF-9905-5B4D5148A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19" y="2632768"/>
            <a:ext cx="835224" cy="682811"/>
          </a:xfrm>
          <a:prstGeom prst="rect">
            <a:avLst/>
          </a:prstGeom>
        </p:spPr>
      </p:pic>
      <p:sp>
        <p:nvSpPr>
          <p:cNvPr id="16" name="Cube 15">
            <a:extLst>
              <a:ext uri="{FF2B5EF4-FFF2-40B4-BE49-F238E27FC236}">
                <a16:creationId xmlns:a16="http://schemas.microsoft.com/office/drawing/2014/main" id="{F444AABC-D727-481C-A13E-50E78C129C36}"/>
              </a:ext>
            </a:extLst>
          </p:cNvPr>
          <p:cNvSpPr/>
          <p:nvPr/>
        </p:nvSpPr>
        <p:spPr>
          <a:xfrm>
            <a:off x="1974644" y="2772323"/>
            <a:ext cx="9474822" cy="875635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the causes of early marriage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  <a:endParaRPr lang="en-US" sz="3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CDB809-2B13-43DF-BEC2-451087520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83" y="3668123"/>
            <a:ext cx="835224" cy="682811"/>
          </a:xfrm>
          <a:prstGeom prst="rect">
            <a:avLst/>
          </a:prstGeom>
        </p:spPr>
      </p:pic>
      <p:sp>
        <p:nvSpPr>
          <p:cNvPr id="20" name="Cube 19">
            <a:extLst>
              <a:ext uri="{FF2B5EF4-FFF2-40B4-BE49-F238E27FC236}">
                <a16:creationId xmlns:a16="http://schemas.microsoft.com/office/drawing/2014/main" id="{4BC50B43-0B98-40ED-B508-4679DC085965}"/>
              </a:ext>
            </a:extLst>
          </p:cNvPr>
          <p:cNvSpPr/>
          <p:nvPr/>
        </p:nvSpPr>
        <p:spPr>
          <a:xfrm>
            <a:off x="1757482" y="3717580"/>
            <a:ext cx="9830814" cy="819943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About how to convince others to  have children later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/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4E307FD-2583-4662-AE9F-CD888117D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62" y="4591618"/>
            <a:ext cx="835224" cy="682811"/>
          </a:xfrm>
          <a:prstGeom prst="rect">
            <a:avLst/>
          </a:prstGeom>
        </p:spPr>
      </p:pic>
      <p:sp>
        <p:nvSpPr>
          <p:cNvPr id="23" name="Cube 22">
            <a:extLst>
              <a:ext uri="{FF2B5EF4-FFF2-40B4-BE49-F238E27FC236}">
                <a16:creationId xmlns:a16="http://schemas.microsoft.com/office/drawing/2014/main" id="{F0C43571-0070-4746-BCDD-A6069ADA2BE8}"/>
              </a:ext>
            </a:extLst>
          </p:cNvPr>
          <p:cNvSpPr/>
          <p:nvPr/>
        </p:nvSpPr>
        <p:spPr>
          <a:xfrm>
            <a:off x="1562766" y="4598896"/>
            <a:ext cx="10025530" cy="92748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new vocabulary from the text</a:t>
            </a:r>
            <a:r>
              <a:rPr lang="en-US" sz="3600" b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4CC7B1-C756-4BC6-A35D-5FBA575005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67" b="576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3" b="36511"/>
          <a:stretch/>
        </p:blipFill>
        <p:spPr>
          <a:xfrm>
            <a:off x="8792508" y="211374"/>
            <a:ext cx="3540165" cy="2150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B6B235-48EB-4D9D-A358-347FCFE7F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04" y="4425937"/>
            <a:ext cx="12726608" cy="24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8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  <p:bldP spid="6" grpId="0" animBg="1"/>
      <p:bldP spid="16" grpId="0" animBg="1"/>
      <p:bldP spid="2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9939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26504" y="5983357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5" y="-19879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16115" y="5837584"/>
            <a:ext cx="1060175" cy="1020416"/>
          </a:xfrm>
          <a:prstGeom prst="halfFrame">
            <a:avLst>
              <a:gd name="adj1" fmla="val 18525"/>
              <a:gd name="adj2" fmla="val 18524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407D9-1412-4673-B279-67DF43EE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8" b="41885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4786935"/>
            <a:ext cx="8627166" cy="18789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6C7A5B7-DD8E-44F1-AC77-6FAC9D0D7339}"/>
              </a:ext>
            </a:extLst>
          </p:cNvPr>
          <p:cNvSpPr txBox="1"/>
          <p:nvPr/>
        </p:nvSpPr>
        <p:spPr>
          <a:xfrm>
            <a:off x="668228" y="2686098"/>
            <a:ext cx="5812840" cy="1878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DEDEB0-457E-44F9-9B20-6E1CC861D10D}"/>
              </a:ext>
            </a:extLst>
          </p:cNvPr>
          <p:cNvSpPr txBox="1"/>
          <p:nvPr/>
        </p:nvSpPr>
        <p:spPr>
          <a:xfrm>
            <a:off x="397294" y="1433643"/>
            <a:ext cx="47648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Shilpi was only 15 years old when she married Rashid in 2008.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3833B-2097-4095-9327-5F0B5098C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98" y="1872792"/>
            <a:ext cx="4164368" cy="3112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B4ABC1-D828-4838-A659-F1B919C4F9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67" b="576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3" b="36511"/>
          <a:stretch/>
        </p:blipFill>
        <p:spPr>
          <a:xfrm>
            <a:off x="8792193" y="217692"/>
            <a:ext cx="3540165" cy="37168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DF7BB2-54F3-4D54-A891-AEC840D3EC59}"/>
              </a:ext>
            </a:extLst>
          </p:cNvPr>
          <p:cNvSpPr/>
          <p:nvPr/>
        </p:nvSpPr>
        <p:spPr>
          <a:xfrm>
            <a:off x="825101" y="217693"/>
            <a:ext cx="9481625" cy="743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story of Shilpi with the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901F-44BD-4AFD-B968-3A33C1B730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04" y="4425937"/>
            <a:ext cx="12726608" cy="24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9939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26504" y="5983357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5" y="-19879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16115" y="5837584"/>
            <a:ext cx="1060175" cy="1020416"/>
          </a:xfrm>
          <a:prstGeom prst="halfFrame">
            <a:avLst>
              <a:gd name="adj1" fmla="val 18525"/>
              <a:gd name="adj2" fmla="val 18524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407D9-1412-4673-B279-67DF43EE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8" b="41885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4786935"/>
            <a:ext cx="8627166" cy="18789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35433A-0EB2-495F-9B08-D3038BBDC42F}"/>
              </a:ext>
            </a:extLst>
          </p:cNvPr>
          <p:cNvSpPr txBox="1"/>
          <p:nvPr/>
        </p:nvSpPr>
        <p:spPr>
          <a:xfrm>
            <a:off x="450573" y="1454671"/>
            <a:ext cx="6891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Marrying off daughters at an early age is a standard practice for many families living in rural Bangladesh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DEF894-702B-486E-B477-2FAFE0FE0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96" y="875120"/>
            <a:ext cx="4114143" cy="4375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914A76-8705-4C4E-B2D6-A2A047EFCF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67" b="576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3" b="36511"/>
          <a:stretch/>
        </p:blipFill>
        <p:spPr>
          <a:xfrm>
            <a:off x="8784479" y="142477"/>
            <a:ext cx="3540165" cy="2150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03EE64-6E5E-45E8-95E6-F24A1F51D3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4" y="192157"/>
            <a:ext cx="11881130" cy="6473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CFC409-1994-4E3B-81B9-5DA8768F3F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04" y="4425937"/>
            <a:ext cx="12726608" cy="24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5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72CAD39-CC76-4425-A6BA-172A5B528E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4880EF3-C949-496C-A8C2-5863C10B28ED}"/>
              </a:ext>
            </a:extLst>
          </p:cNvPr>
          <p:cNvSpPr/>
          <p:nvPr/>
        </p:nvSpPr>
        <p:spPr>
          <a:xfrm>
            <a:off x="0" y="9939"/>
            <a:ext cx="1060174" cy="947531"/>
          </a:xfrm>
          <a:prstGeom prst="halfFrame">
            <a:avLst>
              <a:gd name="adj1" fmla="val 21844"/>
              <a:gd name="adj2" fmla="val 20046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88D7F76-BC12-4BA8-B5BC-7FD6616CBB6C}"/>
              </a:ext>
            </a:extLst>
          </p:cNvPr>
          <p:cNvSpPr/>
          <p:nvPr/>
        </p:nvSpPr>
        <p:spPr>
          <a:xfrm rot="16200000">
            <a:off x="26504" y="5983357"/>
            <a:ext cx="848139" cy="901147"/>
          </a:xfrm>
          <a:prstGeom prst="halfFrame">
            <a:avLst>
              <a:gd name="adj1" fmla="val 24785"/>
              <a:gd name="adj2" fmla="val 23442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3B4A0CC-AFA8-4A1D-A73B-4AB3050C00C7}"/>
              </a:ext>
            </a:extLst>
          </p:cNvPr>
          <p:cNvSpPr/>
          <p:nvPr/>
        </p:nvSpPr>
        <p:spPr>
          <a:xfrm rot="5400000">
            <a:off x="11151705" y="-19879"/>
            <a:ext cx="1020417" cy="1060174"/>
          </a:xfrm>
          <a:prstGeom prst="halfFrame">
            <a:avLst>
              <a:gd name="adj1" fmla="val 19046"/>
              <a:gd name="adj2" fmla="val 19681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84E76C6-C5ED-47E6-BB73-D61EF82B4627}"/>
              </a:ext>
            </a:extLst>
          </p:cNvPr>
          <p:cNvSpPr/>
          <p:nvPr/>
        </p:nvSpPr>
        <p:spPr>
          <a:xfrm rot="10800000">
            <a:off x="11116115" y="5837584"/>
            <a:ext cx="1060175" cy="1020416"/>
          </a:xfrm>
          <a:prstGeom prst="halfFrame">
            <a:avLst>
              <a:gd name="adj1" fmla="val 18525"/>
              <a:gd name="adj2" fmla="val 18524"/>
            </a:avLst>
          </a:prstGeom>
          <a:solidFill>
            <a:srgbClr val="1F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407D9-1412-4673-B279-67DF43EE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8" b="41885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4786935"/>
            <a:ext cx="8627166" cy="1878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F7BFB9-F0A5-483B-A038-CBF9ADA40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04" y="1391292"/>
            <a:ext cx="5026046" cy="3212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59048AB-8A24-4097-BC0E-87E4BCD31242}"/>
              </a:ext>
            </a:extLst>
          </p:cNvPr>
          <p:cNvSpPr txBox="1"/>
          <p:nvPr/>
        </p:nvSpPr>
        <p:spPr>
          <a:xfrm>
            <a:off x="533690" y="1347046"/>
            <a:ext cx="40789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her wedding Shilpi joined a local empowerment group that provides adolescent girls with the tools needed to change practices, particularly those pertaining to early marriage and pregnancy</a:t>
            </a:r>
            <a:r>
              <a:rPr lang="en-US" sz="28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F6539-E323-470D-915E-2AD648776783}"/>
              </a:ext>
            </a:extLst>
          </p:cNvPr>
          <p:cNvSpPr txBox="1"/>
          <p:nvPr/>
        </p:nvSpPr>
        <p:spPr>
          <a:xfrm>
            <a:off x="399936" y="1265537"/>
            <a:ext cx="5078604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group’s activities include discussions on how to most effectively change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related to reproductive health as well as one-on-one counselling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99F6D-3418-46E2-A6C7-A9AA545B8C83}"/>
              </a:ext>
            </a:extLst>
          </p:cNvPr>
          <p:cNvSpPr txBox="1"/>
          <p:nvPr/>
        </p:nvSpPr>
        <p:spPr>
          <a:xfrm>
            <a:off x="455399" y="1196736"/>
            <a:ext cx="5078604" cy="3662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also offers peer-to-peer support and life training that help adolescent say no to early marriage.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These NGOs work through  Canada’s Adolescent Reproductive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project</a:t>
            </a:r>
            <a:r>
              <a:rPr lang="en-US" sz="3200" b="1" dirty="0"/>
              <a:t>.</a:t>
            </a:r>
          </a:p>
          <a:p>
            <a:r>
              <a:rPr lang="en-US" sz="3200" b="1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5A6A3-E1C6-46D7-83F2-5E4978C41C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67" b="576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3" b="36511"/>
          <a:stretch/>
        </p:blipFill>
        <p:spPr>
          <a:xfrm>
            <a:off x="8686367" y="351361"/>
            <a:ext cx="3540165" cy="3069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82358-DE59-49F1-8CC9-F3F0589210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976" b="90854" l="3583" r="96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04" y="4425937"/>
            <a:ext cx="12726608" cy="24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5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1155</Words>
  <Application>Microsoft Office PowerPoint</Application>
  <PresentationFormat>Widescreen</PresentationFormat>
  <Paragraphs>128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168</cp:revision>
  <dcterms:created xsi:type="dcterms:W3CDTF">2020-09-16T13:42:47Z</dcterms:created>
  <dcterms:modified xsi:type="dcterms:W3CDTF">2020-09-22T11:46:45Z</dcterms:modified>
</cp:coreProperties>
</file>