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6" r:id="rId9"/>
    <p:sldId id="262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8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8382000" cy="2971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t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ar-SA" b="1" dirty="0">
                <a:latin typeface="NikoshBAN" pitchFamily="2" charset="0"/>
              </a:rPr>
              <a:t>جارى مجرى الصحيح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যার শেষ অক্ষর যদি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واو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ياء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এদের পূর্বাক্ষর সাকিনযুক্ত হয়, তবে তাকে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 جارى مجرى الصحيح  مفرد 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b="1" dirty="0">
                <a:latin typeface="NikoshBAN" pitchFamily="2" charset="0"/>
              </a:rPr>
              <a:t>طبى               دلو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8229600" cy="303291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t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ar-SA" b="1" dirty="0">
                <a:latin typeface="NikoshBAN" pitchFamily="2" charset="0"/>
              </a:rPr>
              <a:t>جمع  مكسر المنصرف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اسم جمع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 মধ্যে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واحد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ওযন ঠিক নেই এবং একই সাথে শব্দটি 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কিন্তূ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غير 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 তাকে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جمع  مكسر المنصرف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বলে।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r-SA" b="1" dirty="0">
                <a:latin typeface="NikoshBAN" pitchFamily="2" charset="0"/>
              </a:rPr>
              <a:t>رجال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ar-SA" b="1" dirty="0">
                <a:latin typeface="NikoshBAN" pitchFamily="2" charset="0"/>
              </a:rPr>
              <a:t> واحد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হল</a:t>
            </a:r>
            <a:r>
              <a:rPr lang="ar-SA" b="1" dirty="0">
                <a:latin typeface="NikoshBAN" pitchFamily="2" charset="0"/>
              </a:rPr>
              <a:t> رجل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04387"/>
              </p:ext>
            </p:extLst>
          </p:nvPr>
        </p:nvGraphicFramePr>
        <p:xfrm>
          <a:off x="1371600" y="5410200"/>
          <a:ext cx="60960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جاء رجالٌ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رأيتُ رِجَالاً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مررت برِجَالٍ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71993"/>
              </p:ext>
            </p:extLst>
          </p:nvPr>
        </p:nvGraphicFramePr>
        <p:xfrm>
          <a:off x="2438400" y="2057400"/>
          <a:ext cx="4648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541"/>
                <a:gridCol w="2135659"/>
              </a:tblGrid>
              <a:tr h="25908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جاء  ظبىٌ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رأيتُ ظبيًاَ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مررت بظبىٍ 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4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8674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رَفَع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যের 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8763000" cy="4419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800" dirty="0" smtClean="0">
                <a:latin typeface="NikoshBAN" pitchFamily="2" charset="0"/>
              </a:rPr>
              <a:t>اعراب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শুধু</a:t>
            </a:r>
            <a:r>
              <a:rPr lang="ar-SA" sz="2800" dirty="0" smtClean="0">
                <a:latin typeface="NikoshBAN" pitchFamily="2" charset="0"/>
              </a:rPr>
              <a:t> جمع </a:t>
            </a:r>
            <a:r>
              <a:rPr lang="ar-SA" sz="2800" dirty="0">
                <a:latin typeface="NikoshBAN" pitchFamily="2" charset="0"/>
              </a:rPr>
              <a:t>مؤنث </a:t>
            </a:r>
            <a:r>
              <a:rPr lang="ar-SA" sz="2800" dirty="0" smtClean="0">
                <a:latin typeface="NikoshBAN" pitchFamily="2" charset="0"/>
              </a:rPr>
              <a:t>سالم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খাস।</a:t>
            </a:r>
          </a:p>
          <a:p>
            <a:r>
              <a:rPr lang="ar-SA" sz="3500" dirty="0" smtClean="0">
                <a:solidFill>
                  <a:srgbClr val="FFFF00"/>
                </a:solidFill>
                <a:latin typeface="NikoshBAN" pitchFamily="2" charset="0"/>
              </a:rPr>
              <a:t>جمع </a:t>
            </a:r>
            <a:r>
              <a:rPr lang="ar-SA" sz="3500" dirty="0">
                <a:solidFill>
                  <a:srgbClr val="FFFF00"/>
                </a:solidFill>
                <a:latin typeface="NikoshBAN" pitchFamily="2" charset="0"/>
              </a:rPr>
              <a:t>مؤنث </a:t>
            </a:r>
            <a:r>
              <a:rPr lang="ar-SA" sz="3500" dirty="0" smtClean="0">
                <a:solidFill>
                  <a:srgbClr val="FFFF00"/>
                </a:solidFill>
                <a:latin typeface="NikoshBAN" pitchFamily="2" charset="0"/>
              </a:rPr>
              <a:t>سالم</a:t>
            </a:r>
            <a:r>
              <a:rPr lang="bn-BD" sz="3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যা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واحد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শেষে 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ات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جمع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গঠিত হয়,তাকে 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جمع مؤنث سالم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ar-SA" sz="32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3200" dirty="0" smtClean="0">
                <a:latin typeface="NikoshBAN" pitchFamily="2" charset="0"/>
              </a:rPr>
              <a:t> </a:t>
            </a:r>
            <a:r>
              <a:rPr lang="ar-SA" sz="3200" dirty="0">
                <a:latin typeface="NikoshBAN" pitchFamily="2" charset="0"/>
              </a:rPr>
              <a:t>مسلمات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একবচন হল </a:t>
            </a:r>
            <a:r>
              <a:rPr lang="ar-SA" sz="3200" dirty="0">
                <a:latin typeface="NikoshBAN" pitchFamily="2" charset="0"/>
              </a:rPr>
              <a:t> مسلم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3200" dirty="0" smtClean="0">
                <a:latin typeface="NikoshBAN" pitchFamily="2" charset="0"/>
              </a:rPr>
              <a:t>واحد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রূপটি </a:t>
            </a:r>
            <a:r>
              <a:rPr lang="ar-SA" sz="3200" dirty="0" smtClean="0">
                <a:latin typeface="NikoshBAN" pitchFamily="2" charset="0"/>
              </a:rPr>
              <a:t>مؤنث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হওয়া আবশ্যক নয়।</a:t>
            </a:r>
            <a:endParaRPr lang="bn-BD" sz="3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86882"/>
              </p:ext>
            </p:extLst>
          </p:nvPr>
        </p:nvGraphicFramePr>
        <p:xfrm>
          <a:off x="1066800" y="4812273"/>
          <a:ext cx="6096000" cy="141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هُنَّ</a:t>
                      </a:r>
                      <a:r>
                        <a:rPr lang="ar-SA" sz="2400" b="1" baseline="0" dirty="0" smtClean="0">
                          <a:latin typeface="NikoshBAN" pitchFamily="2" charset="0"/>
                        </a:rPr>
                        <a:t> مُسْلِمَاتٌ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رأيتُ مٌسْلِمَاتٍ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مررت بِمُسْلِمَاتٍ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8674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latin typeface="NikoshBAN" pitchFamily="2" charset="0"/>
              </a:rPr>
              <a:t>رَفَع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latin typeface="NikoshBAN" pitchFamily="2" charset="0"/>
              </a:rPr>
              <a:t>نصب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 smtClean="0">
                <a:latin typeface="NikoshBAN" pitchFamily="2" charset="0"/>
              </a:rPr>
              <a:t>جر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অবস্থায় যবর হবে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8763000" cy="4419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800" dirty="0" smtClean="0">
                <a:latin typeface="NikoshBAN" pitchFamily="2" charset="0"/>
              </a:rPr>
              <a:t>اعراب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শুধু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ar-SA" sz="2800" dirty="0">
                <a:latin typeface="NikoshBAN" pitchFamily="2" charset="0"/>
              </a:rPr>
              <a:t>غير منصرف 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খাস।</a:t>
            </a:r>
          </a:p>
          <a:p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اسم معرب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তানবীন,যের এবং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ال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গ্রহন করে না তাকে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غير منصرف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বলে। </a:t>
            </a:r>
            <a:endParaRPr lang="bn-BD" sz="3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অন্য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কথায় 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   اسم معرب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মধ্যে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منع الصرف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৯ টি 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২ টি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অথবা ২টি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 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প্রতিনিধিত্ত কারী ১টি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বিদ্যমান থাকে তাকে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غير المنصرف 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বলে</a:t>
            </a:r>
            <a:r>
              <a:rPr lang="hi-IN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2800" dirty="0" smtClean="0">
                <a:solidFill>
                  <a:srgbClr val="92D050"/>
                </a:solidFill>
                <a:latin typeface="NikoshBAN" pitchFamily="2" charset="0"/>
              </a:rPr>
              <a:t> </a:t>
            </a:r>
            <a:r>
              <a:rPr lang="ar-SA" sz="2800" dirty="0">
                <a:solidFill>
                  <a:srgbClr val="92D050"/>
                </a:solidFill>
                <a:latin typeface="NikoshBAN" pitchFamily="2" charset="0"/>
              </a:rPr>
              <a:t>جاءنى عُمَرُ, رَأَيْتُ عُمَرَ, مَرَرْتُ بِعُمَر</a:t>
            </a:r>
            <a:r>
              <a:rPr lang="ar-SA" sz="2800" dirty="0">
                <a:solidFill>
                  <a:srgbClr val="FFC000"/>
                </a:solidFill>
                <a:latin typeface="NikoshBAN" pitchFamily="2" charset="0"/>
              </a:rPr>
              <a:t>َ</a:t>
            </a:r>
            <a:endParaRPr lang="bn-BD" sz="35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95323"/>
              </p:ext>
            </p:extLst>
          </p:nvPr>
        </p:nvGraphicFramePr>
        <p:xfrm>
          <a:off x="1066800" y="5205476"/>
          <a:ext cx="6096000" cy="118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عُمَرُ</a:t>
                      </a:r>
                      <a:endParaRPr lang="en-US" sz="1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عُمَرَ 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 بِعُمَرَ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6248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endParaRPr lang="ar-SA" sz="500" dirty="0" smtClean="0">
              <a:solidFill>
                <a:srgbClr val="00B050"/>
              </a:solidFill>
              <a:latin typeface="NikoshBAN" pitchFamily="2" charset="0"/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رَفَعْ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ওয়াও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نصب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অবস্থায় আলিফ, 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جر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সাকিনযুক্ত </a:t>
            </a:r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ي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0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000" dirty="0">
                <a:solidFill>
                  <a:srgbClr val="FFFF00"/>
                </a:solidFill>
                <a:latin typeface="NikoshBAN" pitchFamily="2" charset="0"/>
              </a:rPr>
              <a:t> اسماء ستة مكبرة</a:t>
            </a:r>
            <a:r>
              <a:rPr lang="ar-SA" sz="2000" dirty="0" smtClean="0">
                <a:solidFill>
                  <a:srgbClr val="FFFF00"/>
                </a:solidFill>
                <a:latin typeface="NikoshBAN" pitchFamily="2" charset="0"/>
              </a:rPr>
              <a:t> 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r-SA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اب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পিতা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اخ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  ৩।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هن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যৌনাঙ্গ ৪।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حم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দেবর ৫।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فم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মুখ ৬।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ذ 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و 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ওয়ালা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৬ টি ইসম কে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اسماء ستة مكبرة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শর্তঃ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১।ইসম গুলো একবচন হতে হবে।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ar-SA" sz="1800" dirty="0">
                <a:latin typeface="NikoshBAN" pitchFamily="2" charset="0"/>
              </a:rPr>
              <a:t> اسم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ar-SA" sz="1800" dirty="0" smtClean="0">
                <a:latin typeface="NikoshBAN" pitchFamily="2" charset="0"/>
              </a:rPr>
              <a:t>مُكَبَّرة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হতে হবে।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৩।কোন না কোন </a:t>
            </a:r>
            <a:r>
              <a:rPr lang="ar-SA" sz="1800" dirty="0">
                <a:latin typeface="NikoshBAN" pitchFamily="2" charset="0"/>
              </a:rPr>
              <a:t> اسم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এর প্রতি </a:t>
            </a:r>
            <a:r>
              <a:rPr lang="ar-SA" sz="1800" dirty="0">
                <a:latin typeface="NikoshBAN" pitchFamily="2" charset="0"/>
              </a:rPr>
              <a:t>مضاف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হতে হবে,কারন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না হলে এ সকল</a:t>
            </a:r>
            <a:r>
              <a:rPr lang="ar-SA" sz="1800" dirty="0">
                <a:latin typeface="NikoshBAN" pitchFamily="2" charset="0"/>
              </a:rPr>
              <a:t>اسم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 এর মধ্যে ১ম প্রকার প্রযোজ্য হয়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ar-SA" sz="1800" dirty="0">
                <a:latin typeface="NikoshBAN" pitchFamily="2" charset="0"/>
              </a:rPr>
              <a:t>ياء متكلم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এর প্রতি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হতে পারবে না,কারন,</a:t>
            </a:r>
            <a:r>
              <a:rPr lang="ar-SA" sz="1800" dirty="0">
                <a:latin typeface="NikoshBAN" pitchFamily="2" charset="0"/>
              </a:rPr>
              <a:t>ياء متكلم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এর প্রতি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হলে  </a:t>
            </a:r>
            <a:r>
              <a:rPr lang="ar-SA" sz="1800" dirty="0">
                <a:latin typeface="NikoshBAN" pitchFamily="2" charset="0"/>
              </a:rPr>
              <a:t>  اعراب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গোপনীয় ভাবে হয়।</a:t>
            </a:r>
            <a:endParaRPr lang="en-US" sz="2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চতূর্থ প্রকার 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31391"/>
              </p:ext>
            </p:extLst>
          </p:nvPr>
        </p:nvGraphicFramePr>
        <p:xfrm>
          <a:off x="228600" y="5469636"/>
          <a:ext cx="7620000" cy="118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1905000"/>
              </a:tblGrid>
              <a:tr h="352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ابُوكَ واخُوك و حمُوك و ذُو مالٍ – هذا فُوك – هذا هنُوك 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4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ابَاكَ واخَاك وحمَاك و فَاك  وذَا  مالٍ  -   انَّ هنَاك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6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مررتُ بِابِيكَ وبِاخِيك وبِحمِيْك وذِى مالٍ    --   فِى هَنِيْكَ – قُلْتُ عَلَى فِيْكَ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endParaRPr lang="ar-SA" sz="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رَفَع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অবস্থায় আলিফ, </a:t>
            </a:r>
            <a:endParaRPr lang="bn-BD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نصب 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جر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ইয়া এবং ইয়া এর পূর্বাক্ষর যবর বিশিষ্ট হবে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610600" cy="487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اعراب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 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اسم مثنى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জন্য খাস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ar-SA" sz="1800" b="1" dirty="0" smtClean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তিন রকমের হয়ে থাকে,যথাঃ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ar-SA" sz="1800" b="1" dirty="0">
                <a:latin typeface="NikoshBAN" pitchFamily="2" charset="0"/>
              </a:rPr>
              <a:t>مثنى حقيقى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(প্রকৃত দ্বিবচন)  একবচন  এর শেষে</a:t>
            </a:r>
            <a:r>
              <a:rPr lang="ar-SA" sz="1800" b="1" dirty="0">
                <a:latin typeface="NikoshBAN" pitchFamily="2" charset="0"/>
              </a:rPr>
              <a:t>انِ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1800" b="1" dirty="0">
                <a:latin typeface="NikoshBAN" pitchFamily="2" charset="0"/>
              </a:rPr>
              <a:t>ينِ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যুক্ত করে দ্বিবচন করা।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ar-SA" sz="1800" b="1" dirty="0">
                <a:latin typeface="NikoshBAN" pitchFamily="2" charset="0"/>
              </a:rPr>
              <a:t>مثنى صورى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(গঠনগত দ্বিবচন)  এমন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যার </a:t>
            </a:r>
            <a:r>
              <a:rPr lang="ar-SA" sz="1800" b="1" dirty="0">
                <a:latin typeface="NikoshBAN" pitchFamily="2" charset="0"/>
              </a:rPr>
              <a:t>واحد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নেই, এই ধরনের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দুইটি</a:t>
            </a:r>
            <a:r>
              <a:rPr lang="ar-SA" sz="1800" b="1" dirty="0">
                <a:latin typeface="NikoshBAN" pitchFamily="2" charset="0"/>
              </a:rPr>
              <a:t>,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ar-SA" sz="1800" b="1" dirty="0" smtClean="0">
                <a:latin typeface="NikoshBAN" pitchFamily="2" charset="0"/>
              </a:rPr>
              <a:t> </a:t>
            </a:r>
            <a:r>
              <a:rPr lang="ar-SA" sz="1800" b="1" dirty="0">
                <a:latin typeface="NikoshBAN" pitchFamily="2" charset="0"/>
              </a:rPr>
              <a:t>اثنا نِ (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খ</a:t>
            </a:r>
            <a:r>
              <a:rPr lang="ar-SA" sz="1800" b="1" dirty="0">
                <a:latin typeface="NikoshBAN" pitchFamily="2" charset="0"/>
              </a:rPr>
              <a:t>اثنتا نِ (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ar-SA" sz="1800" b="1" dirty="0">
                <a:latin typeface="NikoshBAN" pitchFamily="2" charset="0"/>
              </a:rPr>
              <a:t>مثنى معنوىًّ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(অর্থগত) এমন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যার </a:t>
            </a:r>
            <a:r>
              <a:rPr lang="ar-SA" sz="1800" b="1" dirty="0">
                <a:latin typeface="NikoshBAN" pitchFamily="2" charset="0"/>
              </a:rPr>
              <a:t>واحد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নেই</a:t>
            </a:r>
            <a:r>
              <a:rPr lang="ar-SA" sz="1800" b="1" dirty="0">
                <a:latin typeface="NikoshBAN" pitchFamily="2" charset="0"/>
              </a:rPr>
              <a:t>,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তবে অপর কোন</a:t>
            </a:r>
            <a:r>
              <a:rPr lang="ar-SA" sz="1800" b="1" dirty="0">
                <a:latin typeface="NikoshBAN" pitchFamily="2" charset="0"/>
              </a:rPr>
              <a:t>اسم مثنى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এর তাকিদ হিসেবে ব্যবহার হয়,এদের সংখ্যা ২টি 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ar-SA" sz="1800" b="1" dirty="0">
                <a:latin typeface="NikoshBAN" pitchFamily="2" charset="0"/>
              </a:rPr>
              <a:t>كلا (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ar-SA" sz="1800" b="1" dirty="0" smtClean="0">
                <a:latin typeface="NikoshBAN" pitchFamily="2" charset="0"/>
              </a:rPr>
              <a:t>( </a:t>
            </a:r>
            <a:r>
              <a:rPr lang="ar-SA" sz="1800" b="1" dirty="0">
                <a:latin typeface="NikoshBAN" pitchFamily="2" charset="0"/>
              </a:rPr>
              <a:t>كِلْتَا  </a:t>
            </a:r>
            <a:r>
              <a:rPr lang="ar-SA" sz="1800" b="1" dirty="0" smtClean="0">
                <a:latin typeface="NikoshBAN" pitchFamily="2" charset="0"/>
              </a:rPr>
              <a:t>,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প্রকাশ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থাকে যে এই ধরনের </a:t>
            </a:r>
            <a:r>
              <a:rPr lang="ar-SA" sz="1800" b="1" dirty="0">
                <a:latin typeface="NikoshBAN" pitchFamily="2" charset="0"/>
              </a:rPr>
              <a:t>اسم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দ্বয়</a:t>
            </a:r>
            <a:r>
              <a:rPr lang="ar-SA" sz="1800" b="1" dirty="0">
                <a:latin typeface="NikoshBAN" pitchFamily="2" charset="0"/>
              </a:rPr>
              <a:t>مضاف ----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হিসেবে ব্যবহৃত হয়,সাধারনত</a:t>
            </a:r>
            <a:r>
              <a:rPr lang="ar-SA" sz="1800" b="1" dirty="0">
                <a:latin typeface="NikoshBAN" pitchFamily="2" charset="0"/>
              </a:rPr>
              <a:t>ضمير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1800" b="1" dirty="0">
                <a:latin typeface="NikoshBAN" pitchFamily="2" charset="0"/>
              </a:rPr>
              <a:t>اضا فة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 প্রকার 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65969"/>
              </p:ext>
            </p:extLst>
          </p:nvPr>
        </p:nvGraphicFramePr>
        <p:xfrm>
          <a:off x="1719943" y="5105399"/>
          <a:ext cx="6324600" cy="147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828800"/>
              </a:tblGrid>
              <a:tr h="295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رجلاَنِ – رأيت رجلَيْنِ – مررت بِرَجُليْن</a:t>
                      </a:r>
                      <a:endParaRPr lang="en-US" sz="1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4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رجلان اثنان- رأيت رجلين اثنين- مررت برجلين اثنَينِ</a:t>
                      </a:r>
                      <a:endParaRPr lang="en-US" sz="1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 -  جائنى امرأتان اثناتان- - رأيت امرأتين اثناتين – مررت بامرأتين اثناتين</a:t>
                      </a:r>
                      <a:endParaRPr lang="en-US" sz="1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رجلان كلاهُمَا- رأيت رجلين كلَيْهِمَا- مررت برجلين كلَيْهِمَا</a:t>
                      </a:r>
                      <a:endParaRPr lang="en-US" sz="1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 -  جائنى امرأتان كِلْتَاهُمَا-  رأيت امرأتين كِلْتَيْهِمَا – مررت بامرأتين كِلْتَيْهِمَا</a:t>
                      </a:r>
                      <a:endParaRPr lang="en-US" sz="1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8915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algn="ctr"/>
            <a:endParaRPr lang="ar-SA" sz="700" dirty="0" smtClean="0">
              <a:solidFill>
                <a:srgbClr val="00B05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رَفَعْ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অবস্থায় সাকিনযুক্ত  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واو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 পূর্বাক্ষর পেশ বিশিষ্ট , </a:t>
            </a:r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 smtClean="0">
                <a:solidFill>
                  <a:srgbClr val="00B050"/>
                </a:solidFill>
                <a:latin typeface="NikoshBAN" pitchFamily="2" charset="0"/>
              </a:rPr>
              <a:t>نصب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2400" dirty="0" smtClean="0">
                <a:solidFill>
                  <a:srgbClr val="00B050"/>
                </a:solidFill>
                <a:latin typeface="NikoshBAN" pitchFamily="2" charset="0"/>
              </a:rPr>
              <a:t>جر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ياء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ياء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পূর্বাক্ষর যের বিশিষ্ট হবে</a:t>
            </a:r>
            <a:endParaRPr lang="en-US" sz="2400" dirty="0">
              <a:solidFill>
                <a:srgbClr val="00B05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019301"/>
            <a:ext cx="8686800" cy="4648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প্রকারের </a:t>
            </a:r>
            <a:r>
              <a:rPr lang="ar-SA" sz="24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400" dirty="0">
                <a:latin typeface="NikoshBAN" pitchFamily="2" charset="0"/>
              </a:rPr>
              <a:t> </a:t>
            </a:r>
            <a:r>
              <a:rPr lang="ar-SA" sz="2400" dirty="0">
                <a:solidFill>
                  <a:srgbClr val="FFFF00"/>
                </a:solidFill>
                <a:latin typeface="NikoshBAN" pitchFamily="2" charset="0"/>
              </a:rPr>
              <a:t>جمع مذكر سالم</a:t>
            </a:r>
            <a:r>
              <a:rPr lang="ar-SA" sz="2400" dirty="0" smtClean="0">
                <a:solidFill>
                  <a:srgbClr val="FFFF00"/>
                </a:solidFill>
                <a:latin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endParaRPr lang="ar-SA" sz="2400" dirty="0"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r-SA" sz="2400" dirty="0">
                <a:latin typeface="NikoshBAN" pitchFamily="2" charset="0"/>
              </a:rPr>
              <a:t>اسم مفرد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এর শেষে</a:t>
            </a:r>
            <a:r>
              <a:rPr lang="ar-SA" sz="2400" dirty="0">
                <a:latin typeface="NikoshBAN" pitchFamily="2" charset="0"/>
              </a:rPr>
              <a:t>ون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যুক্ত করে </a:t>
            </a:r>
            <a:r>
              <a:rPr lang="ar-SA" sz="2400" dirty="0">
                <a:latin typeface="NikoshBAN" pitchFamily="2" charset="0"/>
              </a:rPr>
              <a:t> اسم جمع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গঠন করা হয়, তাকে</a:t>
            </a:r>
            <a:r>
              <a:rPr lang="ar-SA" sz="2400" dirty="0">
                <a:latin typeface="NikoshBAN" pitchFamily="2" charset="0"/>
              </a:rPr>
              <a:t>جمع مذكر سالم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hi-IN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r-SA" sz="2400" dirty="0">
                <a:latin typeface="NikoshBAN" pitchFamily="2" charset="0"/>
              </a:rPr>
              <a:t> مسلم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ar-SA" sz="2400" dirty="0" smtClean="0">
                <a:latin typeface="NikoshBAN" pitchFamily="2" charset="0"/>
              </a:rPr>
              <a:t>مسلمون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 smtClean="0">
                <a:latin typeface="NikoshBAN" pitchFamily="2" charset="0"/>
              </a:rPr>
              <a:t> </a:t>
            </a:r>
            <a:r>
              <a:rPr lang="ar-SA" sz="2400" dirty="0">
                <a:latin typeface="NikoshBAN" pitchFamily="2" charset="0"/>
              </a:rPr>
              <a:t>جمع مذكر سالم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হওয়ার জন্য একবচন এর রূপ </a:t>
            </a:r>
            <a:r>
              <a:rPr lang="ar-SA" sz="2400" dirty="0">
                <a:latin typeface="NikoshBAN" pitchFamily="2" charset="0"/>
              </a:rPr>
              <a:t>مذكر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হওয়া আবশ্যক নয় বরং </a:t>
            </a:r>
            <a:r>
              <a:rPr lang="ar-SA" sz="2400" dirty="0">
                <a:latin typeface="NikoshBAN" pitchFamily="2" charset="0"/>
              </a:rPr>
              <a:t>جمع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এর রূপটি</a:t>
            </a:r>
            <a:r>
              <a:rPr lang="ar-SA" sz="2400" dirty="0">
                <a:latin typeface="NikoshBAN" pitchFamily="2" charset="0"/>
              </a:rPr>
              <a:t>ون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হলেই চলবে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উদাহরনঃ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ar-SA" sz="2400" dirty="0">
                <a:latin typeface="NikoshBAN" pitchFamily="2" charset="0"/>
              </a:rPr>
              <a:t>جمع حقيقى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(প্রকৃত বহুবচন)</a:t>
            </a:r>
            <a:r>
              <a:rPr lang="ar-SA" sz="2400" dirty="0">
                <a:latin typeface="NikoshBAN" pitchFamily="2" charset="0"/>
              </a:rPr>
              <a:t>جائنى مؤمنون – رأيت مؤمنين – مررت بمؤمنِيْنَ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ar-SA" sz="2400" dirty="0">
                <a:latin typeface="NikoshBAN" pitchFamily="2" charset="0"/>
              </a:rPr>
              <a:t>جمع صورى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(গঠনগত বহুবচন) </a:t>
            </a:r>
            <a:r>
              <a:rPr lang="ar-SA" sz="2400" dirty="0">
                <a:latin typeface="NikoshBAN" pitchFamily="2" charset="0"/>
              </a:rPr>
              <a:t>جائنى عشرون طالبًا- رأيت عشرِيْنَ طالبًا – مررتُ بِعشرِيْنَ طالبًا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latin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ar-SA" sz="2400" dirty="0">
                <a:latin typeface="NikoshBAN" pitchFamily="2" charset="0"/>
              </a:rPr>
              <a:t>جمع معنوىًّ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(অর্থগত বহুবচন)</a:t>
            </a:r>
            <a:r>
              <a:rPr lang="ar-SA" sz="2400" dirty="0">
                <a:latin typeface="NikoshBAN" pitchFamily="2" charset="0"/>
              </a:rPr>
              <a:t>جائنى اُولُو علمٍ – رأيت اُولِى عِلْمٍ- مررت بِاُولِى مَال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 প্রকার </a:t>
            </a:r>
            <a:r>
              <a:rPr lang="ar-SA" sz="36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endParaRPr lang="ar-SA" sz="600" dirty="0" smtClean="0">
              <a:solidFill>
                <a:srgbClr val="00206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</a:rPr>
              <a:t>ر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َفَعْ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অবস্থায় উহ্য পেশ,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</a:rPr>
              <a:t>نصب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 উহ্য যবর,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অবস্থায় উহ্য যের হবে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</a:rPr>
              <a:t>اعراب</a:t>
            </a: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দুই রকম </a:t>
            </a:r>
            <a:r>
              <a:rPr lang="ar-SA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</a:rPr>
              <a:t> اسم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নির্দিষ্ঠঃ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ar-SA" sz="2400" dirty="0" smtClean="0">
                <a:solidFill>
                  <a:srgbClr val="FFC000"/>
                </a:solidFill>
                <a:latin typeface="NikoshBAN" pitchFamily="2" charset="0"/>
              </a:rPr>
              <a:t>اسم مقصورة </a:t>
            </a:r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সাথে নির্দিষ্ট।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اسم مقصورة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যার শেষাক্ষরে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الف مقصورة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থাকে, আর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الف مقصورة 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বলেঐ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الف 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কে,যে আলিফ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 مفرد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শেষাক্ষরে যুক্ত হয়</a:t>
            </a:r>
            <a:r>
              <a:rPr lang="hi-IN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শেষ অক্ষরে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সর্বদা যবর যুক্ত হবে, এবং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الف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শেষে কোন বর্ন থাকে না। </a:t>
            </a:r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2000" dirty="0" smtClean="0">
                <a:solidFill>
                  <a:srgbClr val="FFC000"/>
                </a:solidFill>
                <a:latin typeface="NikoshBAN" pitchFamily="2" charset="0"/>
              </a:rPr>
              <a:t>عصا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. </a:t>
            </a:r>
            <a:r>
              <a:rPr lang="ar-SA" sz="2000" dirty="0" smtClean="0">
                <a:solidFill>
                  <a:srgbClr val="FFC000"/>
                </a:solidFill>
                <a:latin typeface="NikoshBAN" pitchFamily="2" charset="0"/>
              </a:rPr>
              <a:t>موسى</a:t>
            </a:r>
            <a:endParaRPr lang="bn-BD" sz="2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جمع مذكر سالم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ব্যতীত যে কোন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যখন উহা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ياء متكلم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مضاف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হয় অর্থাৎ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ياء متكلم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টি উক্ত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مضاف اليه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হয়। যেমনঃ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غلامى كتابى</a:t>
            </a:r>
            <a:r>
              <a:rPr lang="ar-SA" sz="2400" dirty="0" smtClean="0">
                <a:solidFill>
                  <a:srgbClr val="FFC000"/>
                </a:solidFill>
                <a:latin typeface="NikoshBAN" pitchFamily="2" charset="0"/>
              </a:rPr>
              <a:t> </a:t>
            </a:r>
            <a:endParaRPr lang="bn-BD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53489"/>
              </p:ext>
            </p:extLst>
          </p:nvPr>
        </p:nvGraphicFramePr>
        <p:xfrm>
          <a:off x="228600" y="5181600"/>
          <a:ext cx="3886200" cy="13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جائنى موسى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رأيت موسى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بموسى 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86374"/>
              </p:ext>
            </p:extLst>
          </p:nvPr>
        </p:nvGraphicFramePr>
        <p:xfrm>
          <a:off x="4572000" y="5181600"/>
          <a:ext cx="3886200" cy="13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هذا غلامِى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– رأيت غلامى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بغلامى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106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/>
            <a:endParaRPr lang="ar-SA" sz="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ر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َفَعْ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অবস্থায় উহ্য পেশ,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نصب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অবস্থায় প্রকাশ্য যবর,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উহ্য যের হবে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</a:t>
            </a:r>
            <a:r>
              <a:rPr lang="ar-SA" sz="3600" dirty="0" smtClean="0">
                <a:solidFill>
                  <a:srgbClr val="FFFF00"/>
                </a:solidFill>
                <a:latin typeface="NikoshBAN" pitchFamily="2" charset="0"/>
              </a:rPr>
              <a:t>اسم منقوص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endParaRPr lang="ar-SA" sz="3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latin typeface="NikoshBAN" pitchFamily="2" charset="0"/>
              </a:rPr>
              <a:t>اسم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কে বলে যার শেষ অক্ষরে সাকিন থাকে এবংএর পূর্বাক্ষরে যের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ar-SA" sz="3600" dirty="0" smtClean="0">
                <a:latin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যেমন </a:t>
            </a:r>
            <a:r>
              <a:rPr lang="ar-SA" sz="3600" dirty="0">
                <a:latin typeface="NikoshBAN" pitchFamily="2" charset="0"/>
              </a:rPr>
              <a:t>القاضى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latin typeface="NikoshBAN" pitchFamily="2" charset="0"/>
              </a:rPr>
              <a:t> ى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সাধারনত বিলুপ্ত করে তার পরিবর্তে  তানবিন দেওয়া হয়, তবে ৩ অবস্থায়</a:t>
            </a:r>
            <a:r>
              <a:rPr lang="ar-SA" sz="3600" dirty="0">
                <a:latin typeface="NikoshBAN" pitchFamily="2" charset="0"/>
              </a:rPr>
              <a:t>ى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টি বহাল থাকবে</a:t>
            </a:r>
            <a:r>
              <a:rPr lang="ar-SA" sz="3600" dirty="0">
                <a:latin typeface="NikoshBAN" pitchFamily="2" charset="0"/>
              </a:rPr>
              <a:t>اسم منقوص,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টি ১)</a:t>
            </a:r>
            <a:r>
              <a:rPr lang="ar-SA" sz="3600" dirty="0">
                <a:latin typeface="NikoshBAN" pitchFamily="2" charset="0"/>
              </a:rPr>
              <a:t>مضاف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 ২) </a:t>
            </a:r>
            <a:r>
              <a:rPr lang="ar-SA" sz="3600" dirty="0">
                <a:latin typeface="NikoshBAN" pitchFamily="2" charset="0"/>
              </a:rPr>
              <a:t>منصوب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 ৩)</a:t>
            </a:r>
            <a:r>
              <a:rPr lang="ar-SA" sz="3600" dirty="0">
                <a:latin typeface="NikoshBAN" pitchFamily="2" charset="0"/>
              </a:rPr>
              <a:t> معرف بالام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</a:t>
            </a:r>
            <a:endParaRPr lang="en-US" sz="36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34196"/>
              </p:ext>
            </p:extLst>
          </p:nvPr>
        </p:nvGraphicFramePr>
        <p:xfrm>
          <a:off x="2514600" y="5257800"/>
          <a:ext cx="3657600" cy="129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0574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القاضِى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القاضِى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 بالقاضى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endParaRPr lang="ar-SA" sz="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رَفَع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উহ্য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واو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প্রকাশ্য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ياء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হবে।</a:t>
            </a:r>
            <a:endParaRPr lang="en-US" sz="2800" dirty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ar-SA" sz="4400" dirty="0" smtClean="0">
                <a:solidFill>
                  <a:srgbClr val="FF0000"/>
                </a:solidFill>
                <a:latin typeface="NikoshBAN" pitchFamily="2" charset="0"/>
              </a:rPr>
              <a:t>جمع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مذكر سالم 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,ياء متكلم ,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مضاف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ياء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পূর্বাক্ষরে যের যুক্ত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হবে।</a:t>
            </a:r>
            <a:endParaRPr lang="en-US" sz="4400" dirty="0">
              <a:solidFill>
                <a:srgbClr val="FF000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85089"/>
              </p:ext>
            </p:extLst>
          </p:nvPr>
        </p:nvGraphicFramePr>
        <p:xfrm>
          <a:off x="2133600" y="4644082"/>
          <a:ext cx="5257800" cy="187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42"/>
                <a:gridCol w="2594758"/>
              </a:tblGrid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جائنى مسلمىَّ –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رأيت مسلمىَّ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بمسلمىّ \ صديقى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ভিত্তিতে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تابع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ভিত্তিতে </a:t>
            </a:r>
            <a:r>
              <a:rPr lang="ar-SA" sz="3200" dirty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প্রকার কি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82866"/>
            <a:ext cx="2057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5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বামুজা সিদ্দিকিয়া ফাজিল(ডিগ্রি)মাদরাসা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কাহালু, বগুড়া।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629400" cy="224789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638800"/>
            <a:ext cx="3681352" cy="9144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8300"/>
            <a:ext cx="2057399" cy="2057399"/>
          </a:xfrm>
          <a:prstGeom prst="ellipse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বর্ষ,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আরবী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1295400" cy="143564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430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238781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5966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 اعراب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উদাহরণ সহ বিস্তারিত বর্ননা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598" y="3527527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NikoshBAN" pitchFamily="2" charset="0"/>
              </a:rPr>
              <a:t>بيان اعراب الاسم المعرب مفصلا و ممثلا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84108"/>
            <a:ext cx="1524000" cy="1435639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5551974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2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  </a:t>
            </a:r>
            <a:endParaRPr lang="en-AU" sz="72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ছাত্র/ছাত্রীরা বাক্যে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اعراب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সংশোধন করতে পারবে।</a:t>
            </a:r>
            <a:endParaRPr lang="en-AU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151184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839200" cy="47705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اعراب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শব্দটি বাবে 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افعال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মাসদার।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আভিধানিক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 প্রকাশ করা। 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ইরাব এমন আলামতকে বলে ,যার মাধ্যমে শব্দের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ভিন্ন ভিন্ন রূপ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কথায় যে আলামত দ্বারা </a:t>
            </a:r>
            <a:r>
              <a:rPr lang="ar-SA" sz="3200" dirty="0">
                <a:latin typeface="NikoshBAN" pitchFamily="2" charset="0"/>
              </a:rPr>
              <a:t> اسم </a:t>
            </a:r>
            <a:r>
              <a:rPr lang="ar-SA" sz="3200" dirty="0" smtClean="0">
                <a:latin typeface="NikoshBAN" pitchFamily="2" charset="0"/>
              </a:rPr>
              <a:t>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পরিবর্তন সাধিত হয় তাকে </a:t>
            </a:r>
            <a:r>
              <a:rPr lang="ar-SA" sz="3200" dirty="0">
                <a:latin typeface="NikoshBAN" pitchFamily="2" charset="0"/>
              </a:rPr>
              <a:t> اعراب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اعراب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প্রকার</a:t>
            </a: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, 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 </a:t>
            </a:r>
            <a:r>
              <a:rPr lang="bn-BD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রফা, নসব, যের।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 কারনে রফা  নসব  যের  সংঘটিত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 তাকে </a:t>
            </a:r>
            <a:r>
              <a:rPr lang="ar-SA" sz="3600" dirty="0" smtClean="0">
                <a:solidFill>
                  <a:srgbClr val="FFFF00"/>
                </a:solidFill>
                <a:latin typeface="NikoshBAN" pitchFamily="2" charset="0"/>
              </a:rPr>
              <a:t>عامل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3200" dirty="0" smtClean="0">
                <a:latin typeface="NikoshBAN" pitchFamily="2" charset="0"/>
              </a:rPr>
              <a:t>اعراب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পতিত হওয়ার স্থান হল </a:t>
            </a:r>
            <a:r>
              <a:rPr lang="ar-SA" sz="3200" dirty="0">
                <a:latin typeface="NikoshBAN" pitchFamily="2" charset="0"/>
              </a:rPr>
              <a:t>اسم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শেষ অক্ষর।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85800" y="152400"/>
            <a:ext cx="7924800" cy="7620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اعراب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সম্পর্কে জেনে নেই</a:t>
            </a:r>
            <a:r>
              <a:rPr lang="bn-BD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AU" sz="44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05800" cy="58169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رَفَعْ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رفع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 হবে আর এই অবস্থাকে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 حالة رفعى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 مَرْفُوعٌ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نصب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نصب 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 হবে আর এই অবস্থাকে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حالة نصبى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منصوب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جر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جر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প্রাপ্ত হবে আর এই অবস্থাকে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حالة جرى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مجرور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قَامَ زَيْدٌ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বাক্যে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قَامَ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فعل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উহা একটি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عَامِل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زَيْد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اسم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উহা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مُحَلُّ الاِعْرَابٌ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ইরাব  প্রয়গের স্থান আর পেশ  হচ্ছে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اعراب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3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257800" cy="137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رَفَعْ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ar-SA" sz="28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যবর, </a:t>
            </a:r>
            <a:endParaRPr lang="ar-SA" sz="28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جر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যের হবে ।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514600"/>
            <a:ext cx="8763000" cy="4038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dirty="0" smtClean="0">
                <a:latin typeface="NikoshBAN" pitchFamily="2" charset="0"/>
              </a:rPr>
              <a:t>اعراب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তিন প্রকার</a:t>
            </a:r>
          </a:p>
          <a:p>
            <a:pPr marL="0" indent="0" fontAlgn="t">
              <a:buNone/>
            </a:pP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­­১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المفرد المنضرف الصحيح  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একবচন,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غير منصرف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নয়, এমন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اسم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 শেষ বর্ণে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حرف علة 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হরফে ইল্লত না হয় তাকে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لمفرد المنضرف الصحيح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যেমনঃ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احمدُ 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endParaRPr lang="bn-BD" sz="3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প্রথম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37867"/>
              </p:ext>
            </p:extLst>
          </p:nvPr>
        </p:nvGraphicFramePr>
        <p:xfrm>
          <a:off x="1066800" y="4812273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جاء زيدٌ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رأيتُ زيدًا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مررت بزيدٍ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961</TotalTime>
  <Words>1606</Words>
  <Application>Microsoft Office PowerPoint</Application>
  <PresentationFormat>On-screen Show (4:3)</PresentationFormat>
  <Paragraphs>216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59</cp:revision>
  <dcterms:created xsi:type="dcterms:W3CDTF">2006-08-16T00:00:00Z</dcterms:created>
  <dcterms:modified xsi:type="dcterms:W3CDTF">2020-09-14T09:56:23Z</dcterms:modified>
</cp:coreProperties>
</file>