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0" r:id="rId3"/>
    <p:sldId id="259" r:id="rId4"/>
    <p:sldId id="256" r:id="rId5"/>
    <p:sldId id="261" r:id="rId6"/>
    <p:sldId id="268" r:id="rId7"/>
    <p:sldId id="269" r:id="rId8"/>
    <p:sldId id="270" r:id="rId9"/>
    <p:sldId id="262" r:id="rId10"/>
    <p:sldId id="263" r:id="rId11"/>
    <p:sldId id="264" r:id="rId12"/>
    <p:sldId id="265" r:id="rId13"/>
    <p:sldId id="266" r:id="rId14"/>
    <p:sldId id="267" r:id="rId15"/>
    <p:sldId id="272" r:id="rId16"/>
    <p:sldId id="271" r:id="rId17"/>
    <p:sldId id="273" r:id="rId18"/>
    <p:sldId id="274" r:id="rId19"/>
    <p:sldId id="280" r:id="rId20"/>
    <p:sldId id="275" r:id="rId21"/>
    <p:sldId id="276" r:id="rId22"/>
    <p:sldId id="278" r:id="rId23"/>
    <p:sldId id="277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>
        <p:scale>
          <a:sx n="86" d="100"/>
          <a:sy n="86" d="100"/>
        </p:scale>
        <p:origin x="-90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7C08-ED74-4920-8A1F-0FE913B0DA8E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8B06-3D9C-4AD6-950F-A48A5318A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40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7C08-ED74-4920-8A1F-0FE913B0DA8E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8B06-3D9C-4AD6-950F-A48A5318A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43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7C08-ED74-4920-8A1F-0FE913B0DA8E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8B06-3D9C-4AD6-950F-A48A5318A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89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7C08-ED74-4920-8A1F-0FE913B0DA8E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8B06-3D9C-4AD6-950F-A48A5318A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7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7C08-ED74-4920-8A1F-0FE913B0DA8E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8B06-3D9C-4AD6-950F-A48A5318A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00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7C08-ED74-4920-8A1F-0FE913B0DA8E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8B06-3D9C-4AD6-950F-A48A5318A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2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7C08-ED74-4920-8A1F-0FE913B0DA8E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8B06-3D9C-4AD6-950F-A48A5318A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3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7C08-ED74-4920-8A1F-0FE913B0DA8E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8B06-3D9C-4AD6-950F-A48A5318A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97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7C08-ED74-4920-8A1F-0FE913B0DA8E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8B06-3D9C-4AD6-950F-A48A5318A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54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7C08-ED74-4920-8A1F-0FE913B0DA8E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8B06-3D9C-4AD6-950F-A48A5318A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36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7C08-ED74-4920-8A1F-0FE913B0DA8E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8B06-3D9C-4AD6-950F-A48A5318A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54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97C08-ED74-4920-8A1F-0FE913B0DA8E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08B06-3D9C-4AD6-950F-A48A5318AA4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2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bn.wikipedia.org/wiki/%E0%A6%8F%E0%A6%95%E0%A7%81%E0%A6%B6%E0%A7%87_%E0%A6%AA%E0%A6%A6%E0%A6%95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905284" cy="6553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AE186C8-C9E2-49C6-A90A-56AE54127B50}"/>
              </a:ext>
            </a:extLst>
          </p:cNvPr>
          <p:cNvSpPr txBox="1"/>
          <p:nvPr/>
        </p:nvSpPr>
        <p:spPr>
          <a:xfrm>
            <a:off x="457200" y="762000"/>
            <a:ext cx="7920663" cy="3416932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15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2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7C943CC-CF81-4E63-B9E8-8B055C7ED001}"/>
              </a:ext>
            </a:extLst>
          </p:cNvPr>
          <p:cNvSpPr/>
          <p:nvPr/>
        </p:nvSpPr>
        <p:spPr>
          <a:xfrm rot="3041358">
            <a:off x="7093837" y="412722"/>
            <a:ext cx="1752600" cy="144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7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.55112E-17 -4.44444E-6 L 5.55112E-17 -0.07222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C4DF9D4-E3CD-48BE-B0D7-B24AD2D52CCA}"/>
              </a:ext>
            </a:extLst>
          </p:cNvPr>
          <p:cNvSpPr txBox="1"/>
          <p:nvPr/>
        </p:nvSpPr>
        <p:spPr>
          <a:xfrm>
            <a:off x="356260" y="228600"/>
            <a:ext cx="4191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5257800"/>
            <a:ext cx="6248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উজাড়,মুসকিল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দুটো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828800"/>
            <a:ext cx="4648200" cy="24574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4781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5257800"/>
            <a:ext cx="8305800" cy="12421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ঝড়ই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!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ঝড়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দেখিনি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সময়মতো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ভেতর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ঢুকতে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আপনি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পেয়েছিলেন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69087"/>
            <a:ext cx="3515122" cy="26206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2" descr="There is a huge barge in the shooting set of TV serial Tarapith Mahapith  dgtl - Anandabazar">
            <a:extLst>
              <a:ext uri="{FF2B5EF4-FFF2-40B4-BE49-F238E27FC236}">
                <a16:creationId xmlns:a16="http://schemas.microsoft.com/office/drawing/2014/main" xmlns="" id="{4ACB842D-4F55-421F-B1D9-E8DE87B02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05" y="366427"/>
            <a:ext cx="4102694" cy="24259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বর যাত্র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3" y="3048000"/>
            <a:ext cx="4098736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54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4876800"/>
            <a:ext cx="647700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অথচ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ছিলো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ছিলো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কান্না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সাবাস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মেয়েও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পেটে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জন্মায়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জানতাম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D0969132-7E9B-4F21-B0DF-FAEE0F3F49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83"/>
          <a:stretch/>
        </p:blipFill>
        <p:spPr bwMode="auto">
          <a:xfrm>
            <a:off x="380541" y="762000"/>
            <a:ext cx="4191000" cy="3124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B34EE3C2-38B3-4BE0-B4E0-6B805458C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62000"/>
            <a:ext cx="3654707" cy="3124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04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5029200"/>
            <a:ext cx="575670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বকরী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ঈদের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গরূ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ছাগল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https://scontent.xx.fbcdn.net/v/t1.15752-0/p280x280/119992721_980636132418249_2430652358260984177_n.png?_nc_cat=106&amp;_nc_sid=b96e70&amp;_nc_eui2=AeEvdv8Ob7-ECwUnCBLIggwNX36ivla17nJffqK-VrXucty5hGVWAzY0u9mfYcp6XaiVcYqVO1TE10cYV4D6nzOb&amp;_nc_ohc=jkODhEF36nEAX8L_7FD&amp;_nc_ad=z-m&amp;_nc_cid=0&amp;_nc_ht=scontent.xx&amp;oh=13802cb6a362ef30d7d67c12e7d99189&amp;oe=5F8E86A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0" b="59693"/>
          <a:stretch/>
        </p:blipFill>
        <p:spPr bwMode="auto">
          <a:xfrm>
            <a:off x="3200400" y="1131064"/>
            <a:ext cx="2667000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content.xx.fbcdn.net/v/t1.15752-0/p280x280/119816534_2772161366441780_5818325057132828056_n.png?_nc_cat=110&amp;_nc_sid=b96e70&amp;_nc_eui2=AeGuOC7pxMpsGGOGFW7PwiD29MYtsJsaH4T0xi2wmxofhFpfY64uGZc4-Opd39svlbbBBHejrixvvElNUfJ3eJ0V&amp;_nc_ohc=N1UMcOQRYtQAX9krP6N&amp;_nc_ad=z-m&amp;_nc_cid=0&amp;_nc_ht=scontent.xx&amp;oh=7b9e41c2303a8adb8ded01cf502609dc&amp;oe=5F8F51F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4" b="59758"/>
          <a:stretch/>
        </p:blipFill>
        <p:spPr bwMode="auto">
          <a:xfrm>
            <a:off x="6172200" y="2350264"/>
            <a:ext cx="2667000" cy="24686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content.xx.fbcdn.net/v/t1.15752-0/p280x280/120013686_243237913755048_3351396749715544167_n.png?_nc_cat=102&amp;_nc_sid=b96e70&amp;_nc_eui2=AeFDF-qpXHR4nfjceF0t5tHYl4WpUCGkjnaXhalQIaSOdsbInHld_Y36oHlBRYmtXjbdbr9mVwLB4JlHMT4zkP9g&amp;_nc_ohc=NXvVBRrhHjgAX9K7_Bp&amp;_nc_ad=z-m&amp;_nc_cid=0&amp;_nc_ht=scontent.xx&amp;oh=e128b1cf7cfebd4dc0348121a6f78076&amp;oe=5F8D0C1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6" b="59739"/>
          <a:stretch/>
        </p:blipFill>
        <p:spPr bwMode="auto">
          <a:xfrm>
            <a:off x="306176" y="313980"/>
            <a:ext cx="2667000" cy="18196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86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114800"/>
            <a:ext cx="838200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আপনি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করিয়া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থাকিবেন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কথাবার্তা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বিলকুল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ভাষাতেই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করিয়া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হেতু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নানান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মুরিদান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একেক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একেক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ঢঙের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জবান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জবাব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বোধগম্য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হইলেও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হাস্যকর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ঠেকে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…..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করিবার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বহির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রপ্ত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করিয়া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ভাষাতে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আলাপ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কথাবার্তা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করিয়া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বহির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ভাষাই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একমাত্র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জবান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https://scontent.fdac75-1.fna.fbcdn.net/v/t1.15752-0/p280x280/120013544_338877403978237_8635416938228303181_n.png?_nc_cat=111&amp;_nc_sid=b96e70&amp;_nc_eui2=AeE5FOT1yIpjIicxQcqQkxuhTkIrOd6QS21OQis53pBLbTK2BjXbt539fsBczxMQ8rg5DxinVyjCs5jV8FCUIz5k&amp;_nc_ohc=ZL_ljQGW4zYAX_Zg1In&amp;_nc_oc=AQli1V-jMwrlby1CppGSf4xf9c87p_b6cgiqNvx0_F_oc1-YPMGwfeV7MxuHCvl0NSY&amp;_nc_ht=scontent.fdac75-1.fna&amp;oh=c3859fbb523fbacb807563d87ea8fc6b&amp;oe=5F8E4F4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7" b="60379"/>
          <a:stretch/>
        </p:blipFill>
        <p:spPr bwMode="auto">
          <a:xfrm>
            <a:off x="370901" y="457200"/>
            <a:ext cx="2667000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content.fdac75-1.fna.fbcdn.net/v/t1.15752-0/p280x280/119841089_638619666838910_5246173365316171987_n.png?_nc_cat=111&amp;_nc_sid=b96e70&amp;_nc_eui2=AeFU5N47EdR5LSBBqctCW2hpnIwTLASipnCcjBMsBKKmcKhISqsGuoxX-A1rHeFVGOZn6_nAwwDR0o_lTtvwnxmZ&amp;_nc_ohc=KQgAvK6Su2sAX8u7Qb_&amp;_nc_ht=scontent.fdac75-1.fna&amp;oh=0a82a301c8072921c2f35201cf950654&amp;oe=5F90244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3" b="55589"/>
          <a:stretch/>
        </p:blipFill>
        <p:spPr bwMode="auto">
          <a:xfrm>
            <a:off x="3764096" y="990600"/>
            <a:ext cx="3048000" cy="25494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68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114800"/>
            <a:ext cx="807720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b="1" dirty="0" err="1" smtClean="0">
                <a:solidFill>
                  <a:schemeClr val="tx1"/>
                </a:solidFill>
                <a:cs typeface="SutonnyMJ" pitchFamily="2" charset="0"/>
              </a:rPr>
              <a:t>বহিপীর</a:t>
            </a:r>
            <a:r>
              <a:rPr lang="en-US" b="1" dirty="0">
                <a:cs typeface="SutonnyMJ" pitchFamily="2" charset="0"/>
              </a:rPr>
              <a:t>,</a:t>
            </a:r>
            <a:r>
              <a:rPr lang="en-US" b="1" dirty="0" smtClean="0">
                <a:solidFill>
                  <a:schemeClr val="tx1"/>
                </a:solidFill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cs typeface="SutonnyMJ" pitchFamily="2" charset="0"/>
              </a:rPr>
              <a:t>ব্যপারটা</a:t>
            </a:r>
            <a:r>
              <a:rPr lang="en-US" b="1" dirty="0" smtClean="0">
                <a:solidFill>
                  <a:schemeClr val="tx1"/>
                </a:solidFill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cs typeface="SutonnyMJ" pitchFamily="2" charset="0"/>
              </a:rPr>
              <a:t>হইতেছে</a:t>
            </a:r>
            <a:r>
              <a:rPr lang="en-US" b="1" dirty="0" smtClean="0">
                <a:solidFill>
                  <a:schemeClr val="tx1"/>
                </a:solidFill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cs typeface="SutonnyMJ" pitchFamily="2" charset="0"/>
              </a:rPr>
              <a:t>এই</a:t>
            </a:r>
            <a:r>
              <a:rPr lang="en-US" b="1" dirty="0">
                <a:cs typeface="SutonnyMJ" pitchFamily="2" charset="0"/>
              </a:rPr>
              <a:t>,</a:t>
            </a:r>
            <a:r>
              <a:rPr lang="en-US" b="1" dirty="0" smtClean="0">
                <a:solidFill>
                  <a:schemeClr val="tx1"/>
                </a:solidFill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cs typeface="SutonnyMJ" pitchFamily="2" charset="0"/>
              </a:rPr>
              <a:t>গত</a:t>
            </a:r>
            <a:r>
              <a:rPr lang="en-US" b="1" dirty="0" smtClean="0">
                <a:solidFill>
                  <a:schemeClr val="tx1"/>
                </a:solidFill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cs typeface="SutonnyMJ" pitchFamily="2" charset="0"/>
              </a:rPr>
              <a:t>জুম্মারাতে</a:t>
            </a:r>
            <a:r>
              <a:rPr lang="en-US" b="1" dirty="0" smtClean="0">
                <a:solidFill>
                  <a:schemeClr val="tx1"/>
                </a:solidFill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cs typeface="SutonnyMJ" pitchFamily="2" charset="0"/>
              </a:rPr>
              <a:t>তাহেরা</a:t>
            </a:r>
            <a:r>
              <a:rPr lang="en-US" b="1" dirty="0" smtClean="0">
                <a:solidFill>
                  <a:schemeClr val="tx1"/>
                </a:solidFill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cs typeface="SutonnyMJ" pitchFamily="2" charset="0"/>
              </a:rPr>
              <a:t>বিবি</a:t>
            </a:r>
            <a:r>
              <a:rPr lang="en-US" b="1" dirty="0" smtClean="0">
                <a:solidFill>
                  <a:schemeClr val="tx1"/>
                </a:solidFill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cs typeface="SutonnyMJ" pitchFamily="2" charset="0"/>
              </a:rPr>
              <a:t>নামে</a:t>
            </a:r>
            <a:r>
              <a:rPr lang="en-US" b="1" dirty="0" smtClean="0">
                <a:solidFill>
                  <a:schemeClr val="tx1"/>
                </a:solidFill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cs typeface="SutonnyMJ" pitchFamily="2" charset="0"/>
              </a:rPr>
              <a:t>এক</a:t>
            </a:r>
            <a:r>
              <a:rPr lang="en-US" b="1" dirty="0" smtClean="0">
                <a:solidFill>
                  <a:schemeClr val="tx1"/>
                </a:solidFill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cs typeface="SutonnyMJ" pitchFamily="2" charset="0"/>
              </a:rPr>
              <a:t>বালিকার</a:t>
            </a:r>
            <a:r>
              <a:rPr lang="en-US" b="1" dirty="0" smtClean="0">
                <a:solidFill>
                  <a:schemeClr val="tx1"/>
                </a:solidFill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cs typeface="SutonnyMJ" pitchFamily="2" charset="0"/>
              </a:rPr>
              <a:t>সঙ্গে</a:t>
            </a:r>
            <a:r>
              <a:rPr lang="en-US" b="1" dirty="0" smtClean="0">
                <a:solidFill>
                  <a:schemeClr val="tx1"/>
                </a:solidFill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cs typeface="SutonnyMJ" pitchFamily="2" charset="0"/>
              </a:rPr>
              <a:t>আমার</a:t>
            </a:r>
            <a:r>
              <a:rPr lang="en-US" b="1" dirty="0" smtClean="0">
                <a:solidFill>
                  <a:schemeClr val="tx1"/>
                </a:solidFill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cs typeface="SutonnyMJ" pitchFamily="2" charset="0"/>
              </a:rPr>
              <a:t>শাদি</a:t>
            </a:r>
            <a:r>
              <a:rPr lang="en-US" b="1" dirty="0" smtClean="0">
                <a:solidFill>
                  <a:schemeClr val="tx1"/>
                </a:solidFill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cs typeface="SutonnyMJ" pitchFamily="2" charset="0"/>
              </a:rPr>
              <a:t>মোবারক</a:t>
            </a:r>
            <a:r>
              <a:rPr lang="en-US" b="1" dirty="0" smtClean="0">
                <a:solidFill>
                  <a:schemeClr val="tx1"/>
                </a:solidFill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cs typeface="SutonnyMJ" pitchFamily="2" charset="0"/>
              </a:rPr>
              <a:t>সম্পন্ন</a:t>
            </a:r>
            <a:r>
              <a:rPr lang="en-US" b="1" dirty="0" smtClean="0">
                <a:solidFill>
                  <a:schemeClr val="tx1"/>
                </a:solidFill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cs typeface="SutonnyMJ" pitchFamily="2" charset="0"/>
              </a:rPr>
              <a:t>হয়</a:t>
            </a:r>
            <a:r>
              <a:rPr lang="en-US" b="1" dirty="0" smtClean="0">
                <a:solidFill>
                  <a:schemeClr val="tx1"/>
                </a:solidFill>
                <a:cs typeface="SutonnyMJ" pitchFamily="2" charset="0"/>
              </a:rPr>
              <a:t>। </a:t>
            </a:r>
            <a:r>
              <a:rPr lang="en-US" b="1" dirty="0" err="1" smtClean="0">
                <a:solidFill>
                  <a:schemeClr val="tx1"/>
                </a:solidFill>
                <a:cs typeface="SutonnyMJ" pitchFamily="2" charset="0"/>
              </a:rPr>
              <a:t>তিনি</a:t>
            </a:r>
            <a:r>
              <a:rPr lang="en-US" b="1" dirty="0" smtClean="0">
                <a:solidFill>
                  <a:schemeClr val="tx1"/>
                </a:solidFill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cs typeface="SutonnyMJ" pitchFamily="2" charset="0"/>
              </a:rPr>
              <a:t>আমার</a:t>
            </a:r>
            <a:r>
              <a:rPr lang="en-US" b="1" dirty="0" smtClean="0">
                <a:solidFill>
                  <a:schemeClr val="tx1"/>
                </a:solidFill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cs typeface="SutonnyMJ" pitchFamily="2" charset="0"/>
              </a:rPr>
              <a:t>এক</a:t>
            </a:r>
            <a:r>
              <a:rPr lang="en-US" b="1" dirty="0" smtClean="0">
                <a:solidFill>
                  <a:schemeClr val="tx1"/>
                </a:solidFill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cs typeface="SutonnyMJ" pitchFamily="2" charset="0"/>
              </a:rPr>
              <a:t>পেয়ারা</a:t>
            </a:r>
            <a:r>
              <a:rPr lang="en-US" b="1" dirty="0" smtClean="0">
                <a:solidFill>
                  <a:schemeClr val="tx1"/>
                </a:solidFill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cs typeface="SutonnyMJ" pitchFamily="2" charset="0"/>
              </a:rPr>
              <a:t>মুরিদের</a:t>
            </a:r>
            <a:r>
              <a:rPr lang="en-US" b="1" dirty="0" smtClean="0">
                <a:solidFill>
                  <a:schemeClr val="tx1"/>
                </a:solidFill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cs typeface="SutonnyMJ" pitchFamily="2" charset="0"/>
              </a:rPr>
              <a:t>কন্যা</a:t>
            </a:r>
            <a:r>
              <a:rPr lang="en-US" b="1" dirty="0" err="1">
                <a:cs typeface="SutonnyMJ" pitchFamily="2" charset="0"/>
              </a:rPr>
              <a:t>।</a:t>
            </a:r>
            <a:r>
              <a:rPr lang="en-US" b="1" dirty="0" err="1" smtClean="0">
                <a:solidFill>
                  <a:schemeClr val="tx1"/>
                </a:solidFill>
                <a:cs typeface="SutonnyMJ" pitchFamily="2" charset="0"/>
              </a:rPr>
              <a:t>ডেমরার</a:t>
            </a:r>
            <a:r>
              <a:rPr lang="en-US" b="1" dirty="0" smtClean="0">
                <a:solidFill>
                  <a:schemeClr val="tx1"/>
                </a:solidFill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cs typeface="SutonnyMJ" pitchFamily="2" charset="0"/>
              </a:rPr>
              <a:t>ঘাট</a:t>
            </a:r>
            <a:r>
              <a:rPr lang="en-US" b="1" dirty="0" smtClean="0">
                <a:solidFill>
                  <a:schemeClr val="tx1"/>
                </a:solidFill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cs typeface="SutonnyMJ" pitchFamily="2" charset="0"/>
              </a:rPr>
              <a:t>হইতে</a:t>
            </a:r>
            <a:r>
              <a:rPr lang="en-US" b="1" dirty="0" smtClean="0">
                <a:solidFill>
                  <a:schemeClr val="tx1"/>
                </a:solidFill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cs typeface="SutonnyMJ" pitchFamily="2" charset="0"/>
              </a:rPr>
              <a:t>আপনি</a:t>
            </a:r>
            <a:r>
              <a:rPr lang="en-US" b="1" dirty="0" smtClean="0">
                <a:solidFill>
                  <a:schemeClr val="tx1"/>
                </a:solidFill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cs typeface="SutonnyMJ" pitchFamily="2" charset="0"/>
              </a:rPr>
              <a:t>আমার</a:t>
            </a:r>
            <a:r>
              <a:rPr lang="en-US" b="1" dirty="0" smtClean="0">
                <a:solidFill>
                  <a:schemeClr val="tx1"/>
                </a:solidFill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cs typeface="SutonnyMJ" pitchFamily="2" charset="0"/>
              </a:rPr>
              <a:t>বিবিকে</a:t>
            </a:r>
            <a:r>
              <a:rPr lang="en-US" b="1" dirty="0" smtClean="0">
                <a:solidFill>
                  <a:schemeClr val="tx1"/>
                </a:solidFill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cs typeface="SutonnyMJ" pitchFamily="2" charset="0"/>
              </a:rPr>
              <a:t>তুলিয়া</a:t>
            </a:r>
            <a:r>
              <a:rPr lang="en-US" b="1" dirty="0" smtClean="0">
                <a:solidFill>
                  <a:schemeClr val="tx1"/>
                </a:solidFill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cs typeface="SutonnyMJ" pitchFamily="2" charset="0"/>
              </a:rPr>
              <a:t>লইয়াছিলেন</a:t>
            </a:r>
            <a:r>
              <a:rPr lang="en-US" b="1" dirty="0" smtClean="0">
                <a:solidFill>
                  <a:schemeClr val="tx1"/>
                </a:solidFill>
                <a:cs typeface="SutonnyMJ" pitchFamily="2" charset="0"/>
              </a:rPr>
              <a:t>। </a:t>
            </a:r>
            <a:r>
              <a:rPr lang="en-US" b="1" dirty="0" err="1" smtClean="0">
                <a:solidFill>
                  <a:schemeClr val="tx1"/>
                </a:solidFill>
                <a:cs typeface="SutonnyMJ" pitchFamily="2" charset="0"/>
              </a:rPr>
              <a:t>এখন</a:t>
            </a:r>
            <a:r>
              <a:rPr lang="en-US" b="1" dirty="0" smtClean="0">
                <a:solidFill>
                  <a:schemeClr val="tx1"/>
                </a:solidFill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cs typeface="SutonnyMJ" pitchFamily="2" charset="0"/>
              </a:rPr>
              <a:t>তিনি</a:t>
            </a:r>
            <a:r>
              <a:rPr lang="en-US" b="1" dirty="0" smtClean="0">
                <a:solidFill>
                  <a:schemeClr val="tx1"/>
                </a:solidFill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cs typeface="SutonnyMJ" pitchFamily="2" charset="0"/>
              </a:rPr>
              <a:t>পাশের</a:t>
            </a:r>
            <a:r>
              <a:rPr lang="en-US" b="1" dirty="0" smtClean="0">
                <a:solidFill>
                  <a:schemeClr val="tx1"/>
                </a:solidFill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cs typeface="SutonnyMJ" pitchFamily="2" charset="0"/>
              </a:rPr>
              <a:t>কামরাতে</a:t>
            </a:r>
            <a:r>
              <a:rPr lang="en-US" b="1" dirty="0" smtClean="0">
                <a:solidFill>
                  <a:schemeClr val="tx1"/>
                </a:solidFill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cs typeface="SutonnyMJ" pitchFamily="2" charset="0"/>
              </a:rPr>
              <a:t>অবস্থান</a:t>
            </a:r>
            <a:r>
              <a:rPr lang="en-US" b="1" dirty="0" smtClean="0">
                <a:solidFill>
                  <a:schemeClr val="tx1"/>
                </a:solidFill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cs typeface="SutonnyMJ" pitchFamily="2" charset="0"/>
              </a:rPr>
              <a:t>করিতেছেন</a:t>
            </a:r>
            <a:r>
              <a:rPr lang="en-US" b="1" dirty="0" smtClean="0">
                <a:solidFill>
                  <a:schemeClr val="tx1"/>
                </a:solidFill>
                <a:cs typeface="SutonnyMJ" pitchFamily="2" charset="0"/>
              </a:rPr>
              <a:t>।</a:t>
            </a:r>
          </a:p>
          <a:p>
            <a:endParaRPr lang="en-US" b="1" dirty="0" smtClean="0">
              <a:solidFill>
                <a:schemeClr val="tx1"/>
              </a:solidFill>
              <a:cs typeface="SutonnyMJ" pitchFamily="2" charset="0"/>
            </a:endParaRPr>
          </a:p>
          <a:p>
            <a:endParaRPr lang="en-US" b="1" dirty="0" smtClean="0">
              <a:solidFill>
                <a:schemeClr val="tx1"/>
              </a:solidFill>
              <a:cs typeface="SutonnyMJ" pitchFamily="2" charset="0"/>
            </a:endParaRPr>
          </a:p>
          <a:p>
            <a:r>
              <a:rPr lang="en-US" b="1" dirty="0" err="1" smtClean="0">
                <a:solidFill>
                  <a:schemeClr val="tx1"/>
                </a:solidFill>
                <a:cs typeface="SutonnyMJ" pitchFamily="2" charset="0"/>
              </a:rPr>
              <a:t>হাশেম</a:t>
            </a:r>
            <a:r>
              <a:rPr lang="en-US" b="1" dirty="0" smtClean="0">
                <a:solidFill>
                  <a:schemeClr val="tx1"/>
                </a:solidFill>
                <a:cs typeface="SutonnyMJ" pitchFamily="2" charset="0"/>
              </a:rPr>
              <a:t> , </a:t>
            </a:r>
            <a:r>
              <a:rPr lang="en-US" b="1" dirty="0" err="1" smtClean="0">
                <a:solidFill>
                  <a:schemeClr val="tx1"/>
                </a:solidFill>
                <a:cs typeface="SutonnyMJ" pitchFamily="2" charset="0"/>
              </a:rPr>
              <a:t>আম্মা</a:t>
            </a:r>
            <a:r>
              <a:rPr lang="en-US" b="1" dirty="0" smtClean="0">
                <a:solidFill>
                  <a:schemeClr val="tx1"/>
                </a:solidFill>
                <a:cs typeface="SutonnyMJ" pitchFamily="2" charset="0"/>
              </a:rPr>
              <a:t> ! </a:t>
            </a:r>
            <a:r>
              <a:rPr lang="en-US" b="1" dirty="0" err="1" smtClean="0">
                <a:solidFill>
                  <a:schemeClr val="tx1"/>
                </a:solidFill>
                <a:cs typeface="SutonnyMJ" pitchFamily="2" charset="0"/>
              </a:rPr>
              <a:t>আমি</a:t>
            </a:r>
            <a:r>
              <a:rPr lang="en-US" b="1" dirty="0" smtClean="0">
                <a:solidFill>
                  <a:schemeClr val="tx1"/>
                </a:solidFill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cs typeface="SutonnyMJ" pitchFamily="2" charset="0"/>
              </a:rPr>
              <a:t>তাকে</a:t>
            </a:r>
            <a:r>
              <a:rPr lang="en-US" b="1" dirty="0" smtClean="0">
                <a:solidFill>
                  <a:schemeClr val="tx1"/>
                </a:solidFill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cs typeface="SutonnyMJ" pitchFamily="2" charset="0"/>
              </a:rPr>
              <a:t>বাঁচবোই</a:t>
            </a:r>
            <a:r>
              <a:rPr lang="en-US" b="1" dirty="0" smtClean="0">
                <a:solidFill>
                  <a:schemeClr val="tx1"/>
                </a:solidFill>
                <a:cs typeface="SutonnyMJ" pitchFamily="2" charset="0"/>
              </a:rPr>
              <a:t>। </a:t>
            </a:r>
            <a:r>
              <a:rPr lang="en-US" b="1" dirty="0" err="1" smtClean="0">
                <a:solidFill>
                  <a:schemeClr val="tx1"/>
                </a:solidFill>
                <a:cs typeface="SutonnyMJ" pitchFamily="2" charset="0"/>
              </a:rPr>
              <a:t>তাঁকে</a:t>
            </a:r>
            <a:r>
              <a:rPr lang="en-US" b="1" dirty="0" smtClean="0">
                <a:solidFill>
                  <a:schemeClr val="tx1"/>
                </a:solidFill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cs typeface="SutonnyMJ" pitchFamily="2" charset="0"/>
              </a:rPr>
              <a:t>বিয়ে</a:t>
            </a:r>
            <a:r>
              <a:rPr lang="en-US" b="1" dirty="0" smtClean="0">
                <a:solidFill>
                  <a:schemeClr val="tx1"/>
                </a:solidFill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cs typeface="SutonnyMJ" pitchFamily="2" charset="0"/>
              </a:rPr>
              <a:t>করে</a:t>
            </a:r>
            <a:r>
              <a:rPr lang="en-US" b="1" dirty="0" smtClean="0">
                <a:solidFill>
                  <a:schemeClr val="tx1"/>
                </a:solidFill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cs typeface="SutonnyMJ" pitchFamily="2" charset="0"/>
              </a:rPr>
              <a:t>হলেও</a:t>
            </a:r>
            <a:r>
              <a:rPr lang="en-US" b="1" dirty="0" smtClean="0">
                <a:solidFill>
                  <a:schemeClr val="tx1"/>
                </a:solidFill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cs typeface="SutonnyMJ" pitchFamily="2" charset="0"/>
              </a:rPr>
              <a:t>বাঁচাবোই</a:t>
            </a:r>
            <a:r>
              <a:rPr lang="en-US" b="1" dirty="0" smtClean="0">
                <a:solidFill>
                  <a:schemeClr val="tx1"/>
                </a:solidFill>
                <a:cs typeface="SutonnyMJ" pitchFamily="2" charset="0"/>
              </a:rPr>
              <a:t>। </a:t>
            </a:r>
          </a:p>
        </p:txBody>
      </p:sp>
      <p:pic>
        <p:nvPicPr>
          <p:cNvPr id="9218" name="Picture 2" descr="https://scontent.xx.fbcdn.net/v/t1.15752-0/p280x280/120013686_243237913755048_3351396749715544167_n.png?_nc_cat=102&amp;_nc_sid=b96e70&amp;_nc_eui2=AeFDF-qpXHR4nfjceF0t5tHYl4WpUCGkjnaXhalQIaSOdsbInHld_Y36oHlBRYmtXjbdbr9mVwLB4JlHMT4zkP9g&amp;_nc_ohc=NXvVBRrhHjgAX9K7_Bp&amp;_nc_ad=z-m&amp;_nc_cid=0&amp;_nc_ht=scontent.xx&amp;oh=e128b1cf7cfebd4dc0348121a6f78076&amp;oe=5F8D0C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" b="60262"/>
          <a:stretch/>
        </p:blipFill>
        <p:spPr bwMode="auto">
          <a:xfrm>
            <a:off x="4495800" y="1295400"/>
            <a:ext cx="3124200" cy="24989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scontent.fdac75-1.fna.fbcdn.net/v/t1.15752-0/p280x280/120013544_338877403978237_8635416938228303181_n.png?_nc_cat=111&amp;_nc_sid=b96e70&amp;_nc_eui2=AeE5FOT1yIpjIicxQcqQkxuhTkIrOd6QS21OQis53pBLbTK2BjXbt539fsBczxMQ8rg5DxinVyjCs5jV8FCUIz5k&amp;_nc_ohc=ZL_ljQGW4zYAX_Zg1In&amp;_nc_oc=AQli1V-jMwrlby1CppGSf4xf9c87p_b6cgiqNvx0_F_oc1-YPMGwfeV7MxuHCvl0NSY&amp;_nc_ht=scontent.fdac75-1.fna&amp;oh=c3859fbb523fbacb807563d87ea8fc6b&amp;oe=5F8E4F4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7" b="60379"/>
          <a:stretch/>
        </p:blipFill>
        <p:spPr bwMode="auto">
          <a:xfrm>
            <a:off x="838200" y="457200"/>
            <a:ext cx="2667000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14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799" y="533400"/>
            <a:ext cx="5401019" cy="7959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এদিককার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সুনামগঞ্জে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4876800"/>
            <a:ext cx="6019800" cy="13936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খবরদার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!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আসবেন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এলেই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ঝাঁপ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দেবো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সাঁতার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ডুবে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মরব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 descr="https://scontent.xx.fbcdn.net/v/t1.15752-0/p280x280/120026914_795719297843533_6285590608712042940_n.png?_nc_cat=111&amp;_nc_sid=b96e70&amp;_nc_eui2=AeEHmWZyqFjTXV0LjNvNjQ8x8K7UwSU0bmLwrtTBJTRuYrQvI94mm355p3LpPgkgs9hESEw7145l3pBkWTh_8KKN&amp;_nc_ohc=4U5dmjfZdtMAX9-GoXv&amp;_nc_ad=z-m&amp;_nc_cid=0&amp;_nc_ht=scontent.xx&amp;oh=4f618750d746cffd4198d337a7cea04a&amp;oe=5F8CE10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80" b="55318"/>
          <a:stretch/>
        </p:blipFill>
        <p:spPr bwMode="auto">
          <a:xfrm>
            <a:off x="304799" y="1610298"/>
            <a:ext cx="2667000" cy="17516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content.xx.fbcdn.net/v/t1.15752-0/p280x280/119959984_360049425367069_5414209030582786694_n.png?_nc_cat=105&amp;_nc_sid=b96e70&amp;_nc_eui2=AeGppMyIsd0TgE3hgSZUKFcfp7reRX0ztdOnut5FfTO100eVWwSzzwFDVzxIPs3yAL9Numyc8Il4wUb_I6r2poZR&amp;_nc_ohc=4_o3K-1WGWsAX84_SKM&amp;_nc_ad=z-m&amp;_nc_cid=0&amp;_nc_ht=scontent.xx&amp;oh=d7fd58cc500f45f30ac4e6c6b1fc2cca&amp;oe=5F8FD19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0" b="55802"/>
          <a:stretch/>
        </p:blipFill>
        <p:spPr bwMode="auto">
          <a:xfrm>
            <a:off x="6196070" y="2486139"/>
            <a:ext cx="2667000" cy="20629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content.xx.fbcdn.net/v/t1.15752-0/p280x280/119676908_1401422183395092_2385371910262223031_n.png?_nc_cat=111&amp;_nc_sid=b96e70&amp;_nc_eui2=AeGNtgssbfS4kdo84_LswtfM1BTPIxYWGOHUFM8jFhYY4V_mAcOVGGtUkeBAqiJM5ADathknlHjdFEC1l1SwXFQx&amp;_nc_ohc=SGYNe2hps6IAX9hynGM&amp;_nc_ad=z-m&amp;_nc_cid=0&amp;_nc_ht=scontent.xx&amp;oh=80edbf0fe07f8091de0b2055032e7eae&amp;oe=5F8CFE8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6" b="60360"/>
          <a:stretch/>
        </p:blipFill>
        <p:spPr bwMode="auto">
          <a:xfrm>
            <a:off x="3276600" y="2057400"/>
            <a:ext cx="2667000" cy="21629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69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887" y="4495800"/>
            <a:ext cx="8174514" cy="19646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বহিপীর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।।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খোদা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ইচ্ছা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করিলে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পড়ন্ত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ঘড়ও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ঠেঁকাদিয়া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দাঁড়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করাইয়া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যায়।ভালো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মন্দো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খোদারই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......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হাতেম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।।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জমিদারিটা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এলো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ঢাকের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ঢোল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বাজলে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আওয়াজ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ভেতরে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অন্তঃসারশূন্য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ভেতরে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ফাঁকা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তবুও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যৎসামান্য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উঠত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‍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ভরণ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পোষণ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জমিদারি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সান্ধ্যআইনে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নিলামে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উঠতে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বসেছে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ttps://scontent.fdac75-1.fna.fbcdn.net/v/t1.15752-0/p280x280/120013544_338877403978237_8635416938228303181_n.png?_nc_cat=111&amp;_nc_sid=b96e70&amp;_nc_eui2=AeE5FOT1yIpjIicxQcqQkxuhTkIrOd6QS21OQis53pBLbTK2BjXbt539fsBczxMQ8rg5DxinVyjCs5jV8FCUIz5k&amp;_nc_ohc=ZL_ljQGW4zYAX_Zg1In&amp;_nc_oc=AQli1V-jMwrlby1CppGSf4xf9c87p_b6cgiqNvx0_F_oc1-YPMGwfeV7MxuHCvl0NSY&amp;_nc_ht=scontent.fdac75-1.fna&amp;oh=c3859fbb523fbacb807563d87ea8fc6b&amp;oe=5F8E4F4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7" b="60379"/>
          <a:stretch/>
        </p:blipFill>
        <p:spPr bwMode="auto">
          <a:xfrm>
            <a:off x="5486400" y="1295400"/>
            <a:ext cx="2667000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scontent.fdac75-1.fna.fbcdn.net/v/t1.15752-0/p280x280/119649943_336411607575851_960272191426582682_n.png?_nc_cat=109&amp;_nc_sid=b96e70&amp;_nc_eui2=AeHckeNJBSQUqofZSEdZyd2PLkLWG0lTO9cuQtYbSVM712Jb6ODee_OLhYCLk5Rn1UEy4AM85i6fcDjwoqMBnz5w&amp;_nc_ohc=BTT4KgnF5i4AX-zt2lY&amp;_nc_ht=scontent.fdac75-1.fna&amp;oh=31cb46802b98acdd512b1fe20f13992a&amp;oe=5F8E246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9" b="60767"/>
          <a:stretch/>
        </p:blipFill>
        <p:spPr bwMode="auto">
          <a:xfrm>
            <a:off x="685800" y="602715"/>
            <a:ext cx="2743200" cy="22630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25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733800"/>
            <a:ext cx="822960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হাশেম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।।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কোথাও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দ্বন্দ্ব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ঠিকঠাক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সস্ত্রীক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কুটুম্ব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বেড়াতে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এসেছেন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আসলে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বেড়ালের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ইঁদুর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থাবার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বিড়ালের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পীরসাহেব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কথায়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বলেছেন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বলেছেন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পুলিশ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ডাকলে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বাপকে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খবর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ঝাঁপ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আত্মহত্যা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নাকি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ঠেকাতে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6" descr="https://scontent.xx.fbcdn.net/v/t1.15752-0/p280x280/120013686_243237913755048_3351396749715544167_n.png?_nc_cat=102&amp;_nc_sid=b96e70&amp;_nc_eui2=AeFDF-qpXHR4nfjceF0t5tHYl4WpUCGkjnaXhalQIaSOdsbInHld_Y36oHlBRYmtXjbdbr9mVwLB4JlHMT4zkP9g&amp;_nc_ohc=NXvVBRrhHjgAX9K7_Bp&amp;_nc_ad=z-m&amp;_nc_cid=0&amp;_nc_ht=scontent.xx&amp;oh=e128b1cf7cfebd4dc0348121a6f78076&amp;oe=5F8D0C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6" b="59739"/>
          <a:stretch/>
        </p:blipFill>
        <p:spPr bwMode="auto">
          <a:xfrm>
            <a:off x="4876800" y="1447800"/>
            <a:ext cx="2667000" cy="18196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s://scontent.fdac75-1.fna.fbcdn.net/v/t1.15752-0/p280x280/119649943_336411607575851_960272191426582682_n.png?_nc_cat=109&amp;_nc_sid=b96e70&amp;_nc_eui2=AeHckeNJBSQUqofZSEdZyd2PLkLWG0lTO9cuQtYbSVM712Jb6ODee_OLhYCLk5Rn1UEy4AM85i6fcDjwoqMBnz5w&amp;_nc_ohc=BTT4KgnF5i4AX-zt2lY&amp;_nc_ht=scontent.fdac75-1.fna&amp;oh=31cb46802b98acdd512b1fe20f13992a&amp;oe=5F8E246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9" b="60767"/>
          <a:stretch/>
        </p:blipFill>
        <p:spPr bwMode="auto">
          <a:xfrm>
            <a:off x="609600" y="602715"/>
            <a:ext cx="2743200" cy="22630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36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4419600"/>
            <a:ext cx="471315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হাতেম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শহরে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এসেছিলেন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C4DF9D4-E3CD-48BE-B0D7-B24AD2D52CCA}"/>
              </a:ext>
            </a:extLst>
          </p:cNvPr>
          <p:cNvSpPr txBox="1"/>
          <p:nvPr/>
        </p:nvSpPr>
        <p:spPr>
          <a:xfrm>
            <a:off x="356260" y="228600"/>
            <a:ext cx="4191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60" y="1447800"/>
            <a:ext cx="3657600" cy="233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EFF1D42-4623-4A6B-B73C-63E99616DA77}"/>
              </a:ext>
            </a:extLst>
          </p:cNvPr>
          <p:cNvSpPr txBox="1"/>
          <p:nvPr/>
        </p:nvSpPr>
        <p:spPr>
          <a:xfrm>
            <a:off x="5398226" y="2286000"/>
            <a:ext cx="3469122" cy="31085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রেহানা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পারভিন</a:t>
            </a:r>
            <a:endParaRPr lang="bn-IN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সহকারী শিক্ষক </a:t>
            </a:r>
          </a:p>
          <a:p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জামতলা দাখিল মাদ্রাসা।</a:t>
            </a:r>
          </a:p>
          <a:p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গোয়ালন্দ,রাজবাড়ী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CA8E34B-7717-4354-AF29-E4BFB9B8B346}"/>
              </a:ext>
            </a:extLst>
          </p:cNvPr>
          <p:cNvSpPr txBox="1"/>
          <p:nvPr/>
        </p:nvSpPr>
        <p:spPr>
          <a:xfrm>
            <a:off x="990600" y="228600"/>
            <a:ext cx="67818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600" b="1" i="0" u="none" strike="noStrike" kern="1200" cap="none" spc="0" normalizeH="0" baseline="0" noProof="0" dirty="0">
                <a:ln w="10160">
                  <a:solidFill>
                    <a:srgbClr val="DD9D3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Vrinda" panose="020B0502040204020203" pitchFamily="34" charset="0"/>
              </a:rPr>
              <a:t>শিক্ষক পরিচিতি </a:t>
            </a:r>
            <a:endParaRPr kumimoji="0" lang="en-US" sz="6600" b="1" i="0" u="none" strike="noStrike" kern="1200" cap="none" spc="0" normalizeH="0" baseline="0" noProof="0" dirty="0">
              <a:ln w="10160">
                <a:solidFill>
                  <a:srgbClr val="DD9D31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54062"/>
            <a:ext cx="2819400" cy="27724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8602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scontent.fdac75-1.fna.fbcdn.net/v/t1.15752-0/p280x280/119959984_360049425367069_5414209030582786694_n.png?_nc_cat=105&amp;_nc_sid=b96e70&amp;_nc_eui2=AeGppMyIsd0TgE3hgSZUKFcfp7reRX0ztdOnut5FfTO100eVWwSzzwFDVzxIPs3yAL9Numyc8Il4wUb_I6r2poZR&amp;_nc_ohc=4_o3K-1WGWsAX8eNfBp&amp;_nc_ht=scontent.fdac75-1.fna&amp;oh=3d56877e7847b47d87b02c736663876d&amp;oe=5F8FD19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0" b="61103"/>
          <a:stretch/>
        </p:blipFill>
        <p:spPr bwMode="auto">
          <a:xfrm>
            <a:off x="685800" y="1066800"/>
            <a:ext cx="2667000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5400" y="4800600"/>
            <a:ext cx="642746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হকিকুল্লাহ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!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হকিকুল্লাহ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!</a:t>
            </a: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যাও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পুলিশ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ডাকিয়া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লইয়া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আসো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বহুত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আদর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আবদার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হইয়াছে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সম্মান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যাক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তবু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পুলিশ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ডাকিয়া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আনো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3029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074" y="3657600"/>
            <a:ext cx="8594992" cy="2971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আপনাকে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বাঁচাবোই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চলুন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চলুন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পালাই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আপনাকে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বাঁচাবার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আপনাকে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ছেড়ে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তাহেরা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যাচ্ছেন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?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হাশেম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বলবেন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।“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তাহারা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তাহাদের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যাইতেছে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“ 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করিয়া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তাহাদের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ঠেঁকাই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যাইবেই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আসুন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জমিদার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আপনার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জমিদারি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হকিকুল্লাহ্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!</a:t>
            </a:r>
          </a:p>
        </p:txBody>
      </p:sp>
      <p:pic>
        <p:nvPicPr>
          <p:cNvPr id="12290" name="Picture 2" descr="https://scontent.xx.fbcdn.net/v/t1.15752-0/p280x280/119866318_2772107413034553_2956214003412335566_n.png?_nc_cat=107&amp;_nc_sid=b96e70&amp;_nc_eui2=AeGpo5GDWA11GgwtzxSNc_VOR00568qHVH5HTTnryodUfiwxzlgO0ETG_Xu9VDUZj4nFvA6qoz9eOc40PvbNCQCi&amp;_nc_ohc=wvs8-eUqe3sAX_dQ3_g&amp;_nc_ad=z-m&amp;_nc_cid=0&amp;_nc_ht=scontent.xx&amp;oh=db2c7f7941a0e37730c1b1c21a603e7f&amp;oe=5F8D3DA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9" b="66217"/>
          <a:stretch/>
        </p:blipFill>
        <p:spPr bwMode="auto">
          <a:xfrm>
            <a:off x="5715000" y="304800"/>
            <a:ext cx="2667000" cy="152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scontent.xx.fbcdn.net/v/t1.15752-0/p280x280/120040721_352074352601009_2253962013080565335_n.png?_nc_cat=103&amp;_nc_sid=b96e70&amp;_nc_eui2=AeHf9BpDNCLxNZA2RsCT1H6UQRhb6Z1EgFBBGFvpnUSAUO667MYaHJvMbUSimS90E-psC9XjWIJWnVMmURmrload&amp;_nc_ohc=3gX8aLAAbAgAX-DzSww&amp;_nc_ad=z-m&amp;_nc_cid=0&amp;_nc_ht=scontent.xx&amp;oh=0aa5230ba812b828fa9c92b94b175dbd&amp;oe=5F8ECB6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0" b="60550"/>
          <a:stretch/>
        </p:blipFill>
        <p:spPr bwMode="auto">
          <a:xfrm>
            <a:off x="227681" y="274504"/>
            <a:ext cx="2426466" cy="16194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scontent.xx.fbcdn.net/v/t1.15752-0/p280x280/119750743_335761064297191_5774746946236384662_n.png?_nc_cat=102&amp;_nc_sid=b96e70&amp;_nc_eui2=AeGJUdfeJV-nEZB2I3ggI0oP52qr29sxUi7naqvb2zFSLh9Ji9Y91qJWSyTKag8eN5EiCPj4g6HNOHXG8fgS2TEv&amp;_nc_ohc=2OIhJtc7SdsAX_2ygbB&amp;_nc_ad=z-m&amp;_nc_cid=0&amp;_nc_ht=scontent.xx&amp;oh=ca22b3f92144a3356f91cfd5ca003894&amp;oe=5F8E85B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0" b="59173"/>
          <a:stretch/>
        </p:blipFill>
        <p:spPr bwMode="auto">
          <a:xfrm>
            <a:off x="2872648" y="274504"/>
            <a:ext cx="2438400" cy="15487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89" t="9383" r="9896" b="7975"/>
          <a:stretch/>
        </p:blipFill>
        <p:spPr>
          <a:xfrm>
            <a:off x="5410200" y="2057400"/>
            <a:ext cx="3396866" cy="14505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6317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9007" y="3200400"/>
            <a:ext cx="74676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বহিপীরের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মুরিদ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বহিপীর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নাটকে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হাশেম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চরিত্র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বহিপীর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নাটকের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চরিত্র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3CA74180-A2B9-41B3-BC73-4B74C06CDEE8}"/>
              </a:ext>
            </a:extLst>
          </p:cNvPr>
          <p:cNvSpPr txBox="1">
            <a:spLocks/>
          </p:cNvSpPr>
          <p:nvPr/>
        </p:nvSpPr>
        <p:spPr>
          <a:xfrm>
            <a:off x="533400" y="533400"/>
            <a:ext cx="5043463" cy="13255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88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7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914400" y="1372518"/>
            <a:ext cx="7391400" cy="3962400"/>
            <a:chOff x="1058401" y="1371600"/>
            <a:chExt cx="5943600" cy="3962400"/>
          </a:xfrm>
        </p:grpSpPr>
        <p:grpSp>
          <p:nvGrpSpPr>
            <p:cNvPr id="5" name="Group 4"/>
            <p:cNvGrpSpPr/>
            <p:nvPr/>
          </p:nvGrpSpPr>
          <p:grpSpPr>
            <a:xfrm>
              <a:off x="1058401" y="1371600"/>
              <a:ext cx="5943600" cy="3962400"/>
              <a:chOff x="1238480" y="914400"/>
              <a:chExt cx="5943600" cy="3962400"/>
            </a:xfrm>
          </p:grpSpPr>
          <p:sp>
            <p:nvSpPr>
              <p:cNvPr id="3" name="Flowchart: Process 2"/>
              <p:cNvSpPr/>
              <p:nvPr/>
            </p:nvSpPr>
            <p:spPr>
              <a:xfrm>
                <a:off x="1390880" y="2819400"/>
                <a:ext cx="5638800" cy="2057400"/>
              </a:xfrm>
              <a:prstGeom prst="flowChartProcess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rapezoid 3"/>
              <p:cNvSpPr/>
              <p:nvPr/>
            </p:nvSpPr>
            <p:spPr>
              <a:xfrm>
                <a:off x="1238480" y="914400"/>
                <a:ext cx="5943600" cy="1923361"/>
              </a:xfrm>
              <a:prstGeom prst="trapezoid">
                <a:avLst/>
              </a:prstGeom>
              <a:solidFill>
                <a:srgbClr val="00B050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1733527" y="3766691"/>
              <a:ext cx="467257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প্রতিবাদী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চরিত্র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হিসাবে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তাহেরার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চরিত্রটি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মূল্যায়ণ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</a:t>
              </a:r>
              <a:endParaRPr lang="en-US" sz="32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685633" y="1917781"/>
              <a:ext cx="235352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874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39200" cy="6477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6800" y="1676400"/>
            <a:ext cx="73914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6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3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17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50569" y="1569861"/>
            <a:ext cx="3429000" cy="71558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5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5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5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68652" y="4185889"/>
            <a:ext cx="3578696" cy="115416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দশম</a:t>
            </a:r>
          </a:p>
          <a:p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হপাঠ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DE6B91-4002-4A9B-BE65-589B7033B7E2}"/>
              </a:ext>
            </a:extLst>
          </p:cNvPr>
          <p:cNvSpPr txBox="1"/>
          <p:nvPr/>
        </p:nvSpPr>
        <p:spPr>
          <a:xfrm>
            <a:off x="569442" y="353771"/>
            <a:ext cx="7962254" cy="89154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১ম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D6615A8-1071-4F10-B23B-2F1E4F8B1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17" y="2285442"/>
            <a:ext cx="3272883" cy="41092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1228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UCEP\Desktop\Download Pictures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838200"/>
            <a:ext cx="2819399" cy="23462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s(53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340" y="304800"/>
            <a:ext cx="2971800" cy="23394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 descr="Image result for জমিদার বাড়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49" y="4495800"/>
            <a:ext cx="3124200" cy="2019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s(36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4333751"/>
            <a:ext cx="2971800" cy="22479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01341C2-0368-4F47-87C1-B7DB1686D6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240061"/>
            <a:ext cx="3056394" cy="21738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664D24D-A29B-4B3C-8FE4-663813196BD0}"/>
              </a:ext>
            </a:extLst>
          </p:cNvPr>
          <p:cNvSpPr txBox="1"/>
          <p:nvPr/>
        </p:nvSpPr>
        <p:spPr>
          <a:xfrm>
            <a:off x="284017" y="190818"/>
            <a:ext cx="500635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66181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506" y="409248"/>
            <a:ext cx="4668585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/>
              <a:t>আমাদের</a:t>
            </a:r>
            <a:r>
              <a:rPr lang="en-US" sz="4800" dirty="0"/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dirty="0"/>
              <a:t> </a:t>
            </a:r>
            <a:r>
              <a:rPr lang="en-US" sz="4800" dirty="0" err="1"/>
              <a:t>পাঠ</a:t>
            </a:r>
            <a:endParaRPr lang="en-US" sz="4800" dirty="0"/>
          </a:p>
        </p:txBody>
      </p:sp>
      <p:pic>
        <p:nvPicPr>
          <p:cNvPr id="6" name="Picture 5" descr="images(56).jpeg">
            <a:extLst>
              <a:ext uri="{FF2B5EF4-FFF2-40B4-BE49-F238E27FC236}">
                <a16:creationId xmlns:a16="http://schemas.microsoft.com/office/drawing/2014/main" xmlns="" id="{F6D936B2-838A-4AC0-BB68-4B03039EE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213" y="2688229"/>
            <a:ext cx="2470043" cy="37575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3B6F877-A276-45DF-B2C4-3F6B45181121}"/>
              </a:ext>
            </a:extLst>
          </p:cNvPr>
          <p:cNvSpPr txBox="1"/>
          <p:nvPr/>
        </p:nvSpPr>
        <p:spPr>
          <a:xfrm>
            <a:off x="280184" y="3657600"/>
            <a:ext cx="5011307" cy="2123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/>
                <a:cs typeface="SutonnyMJ" pitchFamily="2" charset="0"/>
              </a:rPr>
              <a:t>বহিপীর</a:t>
            </a:r>
            <a:r>
              <a:rPr lang="en-US" sz="4400" b="1" dirty="0">
                <a:solidFill>
                  <a:schemeClr val="tx1"/>
                </a:solidFill>
                <a:latin typeface="NikoshBAN"/>
                <a:cs typeface="SutonnyMJ" pitchFamily="2" charset="0"/>
              </a:rPr>
              <a:t> (</a:t>
            </a:r>
            <a:r>
              <a:rPr lang="en-US" sz="4400" b="1" dirty="0" err="1">
                <a:solidFill>
                  <a:schemeClr val="tx1"/>
                </a:solidFill>
                <a:latin typeface="NikoshBAN"/>
                <a:cs typeface="SutonnyMJ" pitchFamily="2" charset="0"/>
              </a:rPr>
              <a:t>নাটক</a:t>
            </a:r>
            <a:r>
              <a:rPr lang="en-US" sz="4400" b="1" dirty="0">
                <a:solidFill>
                  <a:schemeClr val="tx1"/>
                </a:solidFill>
                <a:latin typeface="NikoshBAN"/>
                <a:cs typeface="SutonnyMJ" pitchFamily="2" charset="0"/>
              </a:rPr>
              <a:t>)</a:t>
            </a:r>
          </a:p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NikoshBAN"/>
                <a:cs typeface="SutonnyMJ" pitchFamily="2" charset="0"/>
              </a:rPr>
              <a:t>(</a:t>
            </a:r>
            <a:r>
              <a:rPr lang="en-US" sz="4400" b="1" dirty="0" err="1" smtClean="0">
                <a:solidFill>
                  <a:schemeClr val="tx1"/>
                </a:solidFill>
                <a:latin typeface="NikoshBAN"/>
                <a:cs typeface="SutonnyMJ" pitchFamily="2" charset="0"/>
              </a:rPr>
              <a:t>শেষ</a:t>
            </a:r>
            <a:r>
              <a:rPr lang="en-US" sz="4400" b="1" dirty="0" smtClean="0">
                <a:solidFill>
                  <a:schemeClr val="tx1"/>
                </a:solidFill>
                <a:latin typeface="NikoshBAN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/>
                <a:cs typeface="SutonnyMJ" pitchFamily="2" charset="0"/>
              </a:rPr>
              <a:t>পর্ব</a:t>
            </a:r>
            <a:r>
              <a:rPr lang="en-US" sz="4400" b="1" dirty="0" smtClean="0">
                <a:solidFill>
                  <a:schemeClr val="tx1"/>
                </a:solidFill>
                <a:latin typeface="NikoshBAN"/>
                <a:cs typeface="SutonnyMJ" pitchFamily="2" charset="0"/>
              </a:rPr>
              <a:t>)</a:t>
            </a:r>
            <a:endParaRPr lang="en-US" sz="4400" b="1" dirty="0">
              <a:solidFill>
                <a:schemeClr val="tx1"/>
              </a:solidFill>
              <a:latin typeface="NikoshBAN"/>
              <a:cs typeface="SutonnyMJ" pitchFamily="2" charset="0"/>
            </a:endParaRPr>
          </a:p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/>
                <a:cs typeface="SutonnyMJ" pitchFamily="2" charset="0"/>
              </a:rPr>
              <a:t>সৈয়দ</a:t>
            </a:r>
            <a:r>
              <a:rPr lang="en-US" sz="4400" b="1" dirty="0">
                <a:solidFill>
                  <a:schemeClr val="tx1"/>
                </a:solidFill>
                <a:latin typeface="NikoshBAN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/>
                <a:cs typeface="SutonnyMJ" pitchFamily="2" charset="0"/>
              </a:rPr>
              <a:t>ওয়ালিউল্লাহ</a:t>
            </a:r>
            <a:endParaRPr lang="en-US" sz="4400" b="1" dirty="0">
              <a:solidFill>
                <a:schemeClr val="tx1"/>
              </a:solidFill>
              <a:latin typeface="NikoshBAN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76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ACF4090-7E20-4D1C-9618-A6EA003B8C31}"/>
              </a:ext>
            </a:extLst>
          </p:cNvPr>
          <p:cNvSpPr txBox="1"/>
          <p:nvPr/>
        </p:nvSpPr>
        <p:spPr>
          <a:xfrm>
            <a:off x="944583" y="762000"/>
            <a:ext cx="338931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ফল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667000"/>
            <a:ext cx="7924800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এইপাঠ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                                         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১।পীরপ্রথা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২।সমাজে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পীরদের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৩।সূর্যাস্ত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৪।তাহেরার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বিদ্রোহ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৫।বহিপীর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নাটকের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5">
            <a:extLst>
              <a:ext uri="{FF2B5EF4-FFF2-40B4-BE49-F238E27FC236}">
                <a16:creationId xmlns:a16="http://schemas.microsoft.com/office/drawing/2014/main" xmlns="" id="{83C454E1-7F16-4AA2-B24C-C2DD15C84489}"/>
              </a:ext>
            </a:extLst>
          </p:cNvPr>
          <p:cNvSpPr/>
          <p:nvPr/>
        </p:nvSpPr>
        <p:spPr>
          <a:xfrm rot="15888576">
            <a:off x="5762448" y="2137640"/>
            <a:ext cx="183752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183752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Freeform: Shape 6">
            <a:extLst>
              <a:ext uri="{FF2B5EF4-FFF2-40B4-BE49-F238E27FC236}">
                <a16:creationId xmlns:a16="http://schemas.microsoft.com/office/drawing/2014/main" xmlns="" id="{513529B9-6FAE-4F2E-948F-788377655D83}"/>
              </a:ext>
            </a:extLst>
          </p:cNvPr>
          <p:cNvSpPr/>
          <p:nvPr/>
        </p:nvSpPr>
        <p:spPr>
          <a:xfrm>
            <a:off x="6477000" y="547761"/>
            <a:ext cx="2438400" cy="1216487"/>
          </a:xfrm>
          <a:custGeom>
            <a:avLst/>
            <a:gdLst>
              <a:gd name="connsiteX0" fmla="*/ 0 w 2006119"/>
              <a:gd name="connsiteY0" fmla="*/ 202752 h 1216487"/>
              <a:gd name="connsiteX1" fmla="*/ 202752 w 2006119"/>
              <a:gd name="connsiteY1" fmla="*/ 0 h 1216487"/>
              <a:gd name="connsiteX2" fmla="*/ 1803367 w 2006119"/>
              <a:gd name="connsiteY2" fmla="*/ 0 h 1216487"/>
              <a:gd name="connsiteX3" fmla="*/ 2006119 w 2006119"/>
              <a:gd name="connsiteY3" fmla="*/ 202752 h 1216487"/>
              <a:gd name="connsiteX4" fmla="*/ 2006119 w 2006119"/>
              <a:gd name="connsiteY4" fmla="*/ 1013735 h 1216487"/>
              <a:gd name="connsiteX5" fmla="*/ 1803367 w 2006119"/>
              <a:gd name="connsiteY5" fmla="*/ 1216487 h 1216487"/>
              <a:gd name="connsiteX6" fmla="*/ 202752 w 2006119"/>
              <a:gd name="connsiteY6" fmla="*/ 1216487 h 1216487"/>
              <a:gd name="connsiteX7" fmla="*/ 0 w 2006119"/>
              <a:gd name="connsiteY7" fmla="*/ 1013735 h 1216487"/>
              <a:gd name="connsiteX8" fmla="*/ 0 w 2006119"/>
              <a:gd name="connsiteY8" fmla="*/ 202752 h 121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6119" h="1216487">
                <a:moveTo>
                  <a:pt x="0" y="202752"/>
                </a:moveTo>
                <a:cubicBezTo>
                  <a:pt x="0" y="90775"/>
                  <a:pt x="90775" y="0"/>
                  <a:pt x="202752" y="0"/>
                </a:cubicBezTo>
                <a:lnTo>
                  <a:pt x="1803367" y="0"/>
                </a:lnTo>
                <a:cubicBezTo>
                  <a:pt x="1915344" y="0"/>
                  <a:pt x="2006119" y="90775"/>
                  <a:pt x="2006119" y="202752"/>
                </a:cubicBezTo>
                <a:lnTo>
                  <a:pt x="2006119" y="1013735"/>
                </a:lnTo>
                <a:cubicBezTo>
                  <a:pt x="2006119" y="1125712"/>
                  <a:pt x="1915344" y="1216487"/>
                  <a:pt x="1803367" y="1216487"/>
                </a:cubicBezTo>
                <a:lnTo>
                  <a:pt x="202752" y="1216487"/>
                </a:lnTo>
                <a:cubicBezTo>
                  <a:pt x="90775" y="1216487"/>
                  <a:pt x="0" y="1125712"/>
                  <a:pt x="0" y="1013735"/>
                </a:cubicBezTo>
                <a:lnTo>
                  <a:pt x="0" y="202752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05104" tIns="105104" rIns="105104" bIns="105104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u="none" kern="1200" dirty="0">
              <a:latin typeface="SutonnyMJ" pitchFamily="2" charset="0"/>
              <a:cs typeface="SutonnyMJ" pitchFamily="2" charset="0"/>
            </a:endParaRP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b="1" u="none" kern="1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u="none" kern="1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চট্টগ্রাম</a:t>
            </a:r>
            <a:r>
              <a:rPr lang="en-US" b="1" u="none" kern="1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none" kern="1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শহরে</a:t>
            </a:r>
            <a:r>
              <a:rPr lang="en-US" b="1" u="none" kern="1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১৯২২ </a:t>
            </a:r>
            <a:r>
              <a:rPr lang="en-US" b="1" u="none" kern="1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সালে</a:t>
            </a:r>
            <a:r>
              <a:rPr lang="en-US" b="1" u="none" kern="1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none" kern="1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জন্ম</a:t>
            </a:r>
            <a:r>
              <a:rPr lang="en-US" b="1" u="none" kern="1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none" kern="1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গ্রহণ</a:t>
            </a:r>
            <a:r>
              <a:rPr lang="en-US" b="1" u="none" kern="1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none" kern="1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করেন</a:t>
            </a:r>
            <a:endParaRPr lang="en-US" b="1" u="none" kern="1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800" u="none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u="none" kern="1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4" name="Freeform: Shape 8">
            <a:extLst>
              <a:ext uri="{FF2B5EF4-FFF2-40B4-BE49-F238E27FC236}">
                <a16:creationId xmlns:a16="http://schemas.microsoft.com/office/drawing/2014/main" xmlns="" id="{CB1DCE2D-0CA7-40A8-93D0-BA074691B4C3}"/>
              </a:ext>
            </a:extLst>
          </p:cNvPr>
          <p:cNvSpPr/>
          <p:nvPr/>
        </p:nvSpPr>
        <p:spPr>
          <a:xfrm>
            <a:off x="6705600" y="2164359"/>
            <a:ext cx="2209800" cy="1727889"/>
          </a:xfrm>
          <a:custGeom>
            <a:avLst/>
            <a:gdLst>
              <a:gd name="connsiteX0" fmla="*/ 0 w 1977640"/>
              <a:gd name="connsiteY0" fmla="*/ 183479 h 1100854"/>
              <a:gd name="connsiteX1" fmla="*/ 183479 w 1977640"/>
              <a:gd name="connsiteY1" fmla="*/ 0 h 1100854"/>
              <a:gd name="connsiteX2" fmla="*/ 1794161 w 1977640"/>
              <a:gd name="connsiteY2" fmla="*/ 0 h 1100854"/>
              <a:gd name="connsiteX3" fmla="*/ 1977640 w 1977640"/>
              <a:gd name="connsiteY3" fmla="*/ 183479 h 1100854"/>
              <a:gd name="connsiteX4" fmla="*/ 1977640 w 1977640"/>
              <a:gd name="connsiteY4" fmla="*/ 917375 h 1100854"/>
              <a:gd name="connsiteX5" fmla="*/ 1794161 w 1977640"/>
              <a:gd name="connsiteY5" fmla="*/ 1100854 h 1100854"/>
              <a:gd name="connsiteX6" fmla="*/ 183479 w 1977640"/>
              <a:gd name="connsiteY6" fmla="*/ 1100854 h 1100854"/>
              <a:gd name="connsiteX7" fmla="*/ 0 w 1977640"/>
              <a:gd name="connsiteY7" fmla="*/ 917375 h 1100854"/>
              <a:gd name="connsiteX8" fmla="*/ 0 w 1977640"/>
              <a:gd name="connsiteY8" fmla="*/ 183479 h 110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7640" h="1100854">
                <a:moveTo>
                  <a:pt x="0" y="183479"/>
                </a:moveTo>
                <a:cubicBezTo>
                  <a:pt x="0" y="82146"/>
                  <a:pt x="82146" y="0"/>
                  <a:pt x="183479" y="0"/>
                </a:cubicBezTo>
                <a:lnTo>
                  <a:pt x="1794161" y="0"/>
                </a:lnTo>
                <a:cubicBezTo>
                  <a:pt x="1895494" y="0"/>
                  <a:pt x="1977640" y="82146"/>
                  <a:pt x="1977640" y="183479"/>
                </a:cubicBezTo>
                <a:lnTo>
                  <a:pt x="1977640" y="917375"/>
                </a:lnTo>
                <a:cubicBezTo>
                  <a:pt x="1977640" y="1018708"/>
                  <a:pt x="1895494" y="1100854"/>
                  <a:pt x="1794161" y="1100854"/>
                </a:cubicBezTo>
                <a:lnTo>
                  <a:pt x="183479" y="1100854"/>
                </a:lnTo>
                <a:cubicBezTo>
                  <a:pt x="82146" y="1100854"/>
                  <a:pt x="0" y="1018708"/>
                  <a:pt x="0" y="917375"/>
                </a:cubicBezTo>
                <a:lnTo>
                  <a:pt x="0" y="183479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91839" tIns="91839" rIns="91839" bIns="91839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u="none" kern="1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উপন্যাসঃ</a:t>
            </a:r>
            <a:r>
              <a:rPr lang="en-US" sz="2000" b="1" u="none" kern="1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-</a:t>
            </a:r>
          </a:p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u="none" kern="1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লালসালু</a:t>
            </a:r>
            <a:r>
              <a:rPr lang="en-US" sz="2000" b="1" u="none" kern="1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b="1" u="none" kern="1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চাঁদের</a:t>
            </a:r>
            <a:r>
              <a:rPr lang="en-US" sz="2000" b="1" u="none" kern="1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none" kern="1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আমাবস্যা</a:t>
            </a:r>
            <a:r>
              <a:rPr lang="en-US" sz="2000" b="1" u="none" kern="1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b="1" u="none" kern="1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কাদো</a:t>
            </a:r>
            <a:r>
              <a:rPr lang="en-US" sz="2000" b="1" u="none" kern="1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none" kern="1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নদী</a:t>
            </a:r>
            <a:r>
              <a:rPr lang="en-US" sz="2000" b="1" u="none" kern="1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none" kern="1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কাদো</a:t>
            </a:r>
            <a:endParaRPr lang="en-US" sz="2000" b="1" u="none" kern="1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Freeform: Shape 10">
            <a:extLst>
              <a:ext uri="{FF2B5EF4-FFF2-40B4-BE49-F238E27FC236}">
                <a16:creationId xmlns:a16="http://schemas.microsoft.com/office/drawing/2014/main" xmlns="" id="{B3F3E157-5929-4A4D-B0F9-F3C8C00756F4}"/>
              </a:ext>
            </a:extLst>
          </p:cNvPr>
          <p:cNvSpPr/>
          <p:nvPr/>
        </p:nvSpPr>
        <p:spPr>
          <a:xfrm>
            <a:off x="6373090" y="4836159"/>
            <a:ext cx="2514601" cy="1446280"/>
          </a:xfrm>
          <a:custGeom>
            <a:avLst/>
            <a:gdLst>
              <a:gd name="connsiteX0" fmla="*/ 0 w 1819062"/>
              <a:gd name="connsiteY0" fmla="*/ 241051 h 1446280"/>
              <a:gd name="connsiteX1" fmla="*/ 241051 w 1819062"/>
              <a:gd name="connsiteY1" fmla="*/ 0 h 1446280"/>
              <a:gd name="connsiteX2" fmla="*/ 1578011 w 1819062"/>
              <a:gd name="connsiteY2" fmla="*/ 0 h 1446280"/>
              <a:gd name="connsiteX3" fmla="*/ 1819062 w 1819062"/>
              <a:gd name="connsiteY3" fmla="*/ 241051 h 1446280"/>
              <a:gd name="connsiteX4" fmla="*/ 1819062 w 1819062"/>
              <a:gd name="connsiteY4" fmla="*/ 1205229 h 1446280"/>
              <a:gd name="connsiteX5" fmla="*/ 1578011 w 1819062"/>
              <a:gd name="connsiteY5" fmla="*/ 1446280 h 1446280"/>
              <a:gd name="connsiteX6" fmla="*/ 241051 w 1819062"/>
              <a:gd name="connsiteY6" fmla="*/ 1446280 h 1446280"/>
              <a:gd name="connsiteX7" fmla="*/ 0 w 1819062"/>
              <a:gd name="connsiteY7" fmla="*/ 1205229 h 1446280"/>
              <a:gd name="connsiteX8" fmla="*/ 0 w 1819062"/>
              <a:gd name="connsiteY8" fmla="*/ 241051 h 144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9062" h="1446280">
                <a:moveTo>
                  <a:pt x="0" y="241051"/>
                </a:moveTo>
                <a:cubicBezTo>
                  <a:pt x="0" y="107922"/>
                  <a:pt x="107922" y="0"/>
                  <a:pt x="241051" y="0"/>
                </a:cubicBezTo>
                <a:lnTo>
                  <a:pt x="1578011" y="0"/>
                </a:lnTo>
                <a:cubicBezTo>
                  <a:pt x="1711140" y="0"/>
                  <a:pt x="1819062" y="107922"/>
                  <a:pt x="1819062" y="241051"/>
                </a:cubicBezTo>
                <a:lnTo>
                  <a:pt x="1819062" y="1205229"/>
                </a:lnTo>
                <a:cubicBezTo>
                  <a:pt x="1819062" y="1338358"/>
                  <a:pt x="1711140" y="1446280"/>
                  <a:pt x="1578011" y="1446280"/>
                </a:cubicBezTo>
                <a:lnTo>
                  <a:pt x="241051" y="1446280"/>
                </a:lnTo>
                <a:cubicBezTo>
                  <a:pt x="107922" y="1446280"/>
                  <a:pt x="0" y="1338358"/>
                  <a:pt x="0" y="1205229"/>
                </a:cubicBezTo>
                <a:lnTo>
                  <a:pt x="0" y="241051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06162" tIns="106162" rIns="106162" bIns="106162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s-IN" b="1" u="none" kern="1200" dirty="0">
                <a:solidFill>
                  <a:schemeClr val="tx1"/>
                </a:solidFill>
                <a:latin typeface="SutonnyMJ" pitchFamily="2" charset="0"/>
              </a:rPr>
              <a:t>ঔপন্যাসিক, গল্পকার, কবি ও সাহিত্য সমালোচক</a:t>
            </a:r>
            <a:r>
              <a:rPr lang="en-US" b="1" u="none" kern="1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b="1" u="none" kern="1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পত্রিকা</a:t>
            </a:r>
            <a:r>
              <a:rPr lang="en-US" sz="2000" b="1" u="none" kern="1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2000" b="1" u="none" kern="1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বেতারের</a:t>
            </a:r>
            <a:r>
              <a:rPr lang="en-US" sz="2000" b="1" u="none" kern="1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none" kern="1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সম্পাদক</a:t>
            </a:r>
            <a:endParaRPr lang="en-US" b="1" u="none" kern="1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Freeform: Shape 11">
            <a:extLst>
              <a:ext uri="{FF2B5EF4-FFF2-40B4-BE49-F238E27FC236}">
                <a16:creationId xmlns:a16="http://schemas.microsoft.com/office/drawing/2014/main" xmlns="" id="{AB53EF7E-8355-4EC4-BBF9-1CE64782318B}"/>
              </a:ext>
            </a:extLst>
          </p:cNvPr>
          <p:cNvSpPr/>
          <p:nvPr/>
        </p:nvSpPr>
        <p:spPr>
          <a:xfrm rot="5598137">
            <a:off x="5811706" y="5143370"/>
            <a:ext cx="184736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184736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: Shape 12">
            <a:extLst>
              <a:ext uri="{FF2B5EF4-FFF2-40B4-BE49-F238E27FC236}">
                <a16:creationId xmlns:a16="http://schemas.microsoft.com/office/drawing/2014/main" xmlns="" id="{1180FD97-A8AB-4EEA-9FFE-3C9157E6F554}"/>
              </a:ext>
            </a:extLst>
          </p:cNvPr>
          <p:cNvSpPr/>
          <p:nvPr/>
        </p:nvSpPr>
        <p:spPr>
          <a:xfrm>
            <a:off x="152400" y="750039"/>
            <a:ext cx="2836925" cy="1162960"/>
          </a:xfrm>
          <a:custGeom>
            <a:avLst/>
            <a:gdLst>
              <a:gd name="connsiteX0" fmla="*/ 0 w 2928051"/>
              <a:gd name="connsiteY0" fmla="*/ 120340 h 722028"/>
              <a:gd name="connsiteX1" fmla="*/ 120340 w 2928051"/>
              <a:gd name="connsiteY1" fmla="*/ 0 h 722028"/>
              <a:gd name="connsiteX2" fmla="*/ 2807711 w 2928051"/>
              <a:gd name="connsiteY2" fmla="*/ 0 h 722028"/>
              <a:gd name="connsiteX3" fmla="*/ 2928051 w 2928051"/>
              <a:gd name="connsiteY3" fmla="*/ 120340 h 722028"/>
              <a:gd name="connsiteX4" fmla="*/ 2928051 w 2928051"/>
              <a:gd name="connsiteY4" fmla="*/ 601688 h 722028"/>
              <a:gd name="connsiteX5" fmla="*/ 2807711 w 2928051"/>
              <a:gd name="connsiteY5" fmla="*/ 722028 h 722028"/>
              <a:gd name="connsiteX6" fmla="*/ 120340 w 2928051"/>
              <a:gd name="connsiteY6" fmla="*/ 722028 h 722028"/>
              <a:gd name="connsiteX7" fmla="*/ 0 w 2928051"/>
              <a:gd name="connsiteY7" fmla="*/ 601688 h 722028"/>
              <a:gd name="connsiteX8" fmla="*/ 0 w 2928051"/>
              <a:gd name="connsiteY8" fmla="*/ 120340 h 72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8051" h="722028">
                <a:moveTo>
                  <a:pt x="0" y="120340"/>
                </a:moveTo>
                <a:cubicBezTo>
                  <a:pt x="0" y="53878"/>
                  <a:pt x="53878" y="0"/>
                  <a:pt x="120340" y="0"/>
                </a:cubicBezTo>
                <a:lnTo>
                  <a:pt x="2807711" y="0"/>
                </a:lnTo>
                <a:cubicBezTo>
                  <a:pt x="2874173" y="0"/>
                  <a:pt x="2928051" y="53878"/>
                  <a:pt x="2928051" y="120340"/>
                </a:cubicBezTo>
                <a:lnTo>
                  <a:pt x="2928051" y="601688"/>
                </a:lnTo>
                <a:cubicBezTo>
                  <a:pt x="2928051" y="668150"/>
                  <a:pt x="2874173" y="722028"/>
                  <a:pt x="2807711" y="722028"/>
                </a:cubicBezTo>
                <a:lnTo>
                  <a:pt x="120340" y="722028"/>
                </a:lnTo>
                <a:cubicBezTo>
                  <a:pt x="53878" y="722028"/>
                  <a:pt x="0" y="668150"/>
                  <a:pt x="0" y="601688"/>
                </a:cubicBezTo>
                <a:lnTo>
                  <a:pt x="0" y="12034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75887" tIns="75887" rIns="75887" bIns="7588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u="none" kern="1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মৃত্যুঃ</a:t>
            </a:r>
            <a:r>
              <a:rPr lang="en-US" b="1" u="none" kern="1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১০ আক্টো্বর-১৯৭১</a:t>
            </a: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u="none" kern="1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প্যারিসে</a:t>
            </a:r>
            <a:endParaRPr lang="en-US" b="1" u="none" kern="1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Freeform: Shape 14">
            <a:extLst>
              <a:ext uri="{FF2B5EF4-FFF2-40B4-BE49-F238E27FC236}">
                <a16:creationId xmlns:a16="http://schemas.microsoft.com/office/drawing/2014/main" xmlns="" id="{AF53C794-E847-4995-B6A1-1C380A79D0A1}"/>
              </a:ext>
            </a:extLst>
          </p:cNvPr>
          <p:cNvSpPr/>
          <p:nvPr/>
        </p:nvSpPr>
        <p:spPr>
          <a:xfrm>
            <a:off x="238948" y="4840006"/>
            <a:ext cx="2663827" cy="1136873"/>
          </a:xfrm>
          <a:custGeom>
            <a:avLst/>
            <a:gdLst>
              <a:gd name="connsiteX0" fmla="*/ 0 w 2319576"/>
              <a:gd name="connsiteY0" fmla="*/ 165247 h 991462"/>
              <a:gd name="connsiteX1" fmla="*/ 165247 w 2319576"/>
              <a:gd name="connsiteY1" fmla="*/ 0 h 991462"/>
              <a:gd name="connsiteX2" fmla="*/ 2154329 w 2319576"/>
              <a:gd name="connsiteY2" fmla="*/ 0 h 991462"/>
              <a:gd name="connsiteX3" fmla="*/ 2319576 w 2319576"/>
              <a:gd name="connsiteY3" fmla="*/ 165247 h 991462"/>
              <a:gd name="connsiteX4" fmla="*/ 2319576 w 2319576"/>
              <a:gd name="connsiteY4" fmla="*/ 826215 h 991462"/>
              <a:gd name="connsiteX5" fmla="*/ 2154329 w 2319576"/>
              <a:gd name="connsiteY5" fmla="*/ 991462 h 991462"/>
              <a:gd name="connsiteX6" fmla="*/ 165247 w 2319576"/>
              <a:gd name="connsiteY6" fmla="*/ 991462 h 991462"/>
              <a:gd name="connsiteX7" fmla="*/ 0 w 2319576"/>
              <a:gd name="connsiteY7" fmla="*/ 826215 h 991462"/>
              <a:gd name="connsiteX8" fmla="*/ 0 w 2319576"/>
              <a:gd name="connsiteY8" fmla="*/ 165247 h 99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9576" h="991462">
                <a:moveTo>
                  <a:pt x="0" y="165247"/>
                </a:moveTo>
                <a:cubicBezTo>
                  <a:pt x="0" y="73984"/>
                  <a:pt x="73984" y="0"/>
                  <a:pt x="165247" y="0"/>
                </a:cubicBezTo>
                <a:lnTo>
                  <a:pt x="2154329" y="0"/>
                </a:lnTo>
                <a:cubicBezTo>
                  <a:pt x="2245592" y="0"/>
                  <a:pt x="2319576" y="73984"/>
                  <a:pt x="2319576" y="165247"/>
                </a:cubicBezTo>
                <a:lnTo>
                  <a:pt x="2319576" y="826215"/>
                </a:lnTo>
                <a:cubicBezTo>
                  <a:pt x="2319576" y="917478"/>
                  <a:pt x="2245592" y="991462"/>
                  <a:pt x="2154329" y="991462"/>
                </a:cubicBezTo>
                <a:lnTo>
                  <a:pt x="165247" y="991462"/>
                </a:lnTo>
                <a:cubicBezTo>
                  <a:pt x="73984" y="991462"/>
                  <a:pt x="0" y="917478"/>
                  <a:pt x="0" y="826215"/>
                </a:cubicBezTo>
                <a:lnTo>
                  <a:pt x="0" y="165247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91579" tIns="91579" rIns="91579" bIns="9157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s-IN" b="1" i="1" u="sng" kern="1200" dirty="0">
                <a:solidFill>
                  <a:schemeClr val="tx1"/>
                </a:solidFill>
                <a:latin typeface="SutonnyMJ" pitchFamily="2" charset="0"/>
                <a:hlinkClick r:id="rId2" tooltip="একুশে পদক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একুশে </a:t>
            </a:r>
            <a:r>
              <a:rPr lang="as-IN" b="1" i="1" u="none" kern="1200" dirty="0">
                <a:solidFill>
                  <a:schemeClr val="tx1"/>
                </a:solidFill>
                <a:latin typeface="SutonnyMJ" pitchFamily="2" charset="0"/>
              </a:rPr>
              <a:t>পুরস্কার</a:t>
            </a:r>
            <a:r>
              <a:rPr lang="en-US" b="1" i="1" u="none" kern="1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i="1" u="none" kern="1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প্রাপ্ত</a:t>
            </a:r>
            <a:endParaRPr lang="as-IN" b="1" i="1" u="none" kern="1200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9" name="Freeform: Shape 16">
            <a:extLst>
              <a:ext uri="{FF2B5EF4-FFF2-40B4-BE49-F238E27FC236}">
                <a16:creationId xmlns:a16="http://schemas.microsoft.com/office/drawing/2014/main" xmlns="" id="{80076CDA-01AA-4967-944F-1A06568F2E22}"/>
              </a:ext>
            </a:extLst>
          </p:cNvPr>
          <p:cNvSpPr/>
          <p:nvPr/>
        </p:nvSpPr>
        <p:spPr>
          <a:xfrm>
            <a:off x="219337" y="2781009"/>
            <a:ext cx="3065813" cy="1295980"/>
          </a:xfrm>
          <a:custGeom>
            <a:avLst/>
            <a:gdLst>
              <a:gd name="connsiteX0" fmla="*/ 0 w 2576229"/>
              <a:gd name="connsiteY0" fmla="*/ 216001 h 1295980"/>
              <a:gd name="connsiteX1" fmla="*/ 216001 w 2576229"/>
              <a:gd name="connsiteY1" fmla="*/ 0 h 1295980"/>
              <a:gd name="connsiteX2" fmla="*/ 2360228 w 2576229"/>
              <a:gd name="connsiteY2" fmla="*/ 0 h 1295980"/>
              <a:gd name="connsiteX3" fmla="*/ 2576229 w 2576229"/>
              <a:gd name="connsiteY3" fmla="*/ 216001 h 1295980"/>
              <a:gd name="connsiteX4" fmla="*/ 2576229 w 2576229"/>
              <a:gd name="connsiteY4" fmla="*/ 1079979 h 1295980"/>
              <a:gd name="connsiteX5" fmla="*/ 2360228 w 2576229"/>
              <a:gd name="connsiteY5" fmla="*/ 1295980 h 1295980"/>
              <a:gd name="connsiteX6" fmla="*/ 216001 w 2576229"/>
              <a:gd name="connsiteY6" fmla="*/ 1295980 h 1295980"/>
              <a:gd name="connsiteX7" fmla="*/ 0 w 2576229"/>
              <a:gd name="connsiteY7" fmla="*/ 1079979 h 1295980"/>
              <a:gd name="connsiteX8" fmla="*/ 0 w 2576229"/>
              <a:gd name="connsiteY8" fmla="*/ 216001 h 129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6229" h="1295980">
                <a:moveTo>
                  <a:pt x="0" y="216001"/>
                </a:moveTo>
                <a:cubicBezTo>
                  <a:pt x="0" y="96707"/>
                  <a:pt x="96707" y="0"/>
                  <a:pt x="216001" y="0"/>
                </a:cubicBezTo>
                <a:lnTo>
                  <a:pt x="2360228" y="0"/>
                </a:lnTo>
                <a:cubicBezTo>
                  <a:pt x="2479522" y="0"/>
                  <a:pt x="2576229" y="96707"/>
                  <a:pt x="2576229" y="216001"/>
                </a:cubicBezTo>
                <a:lnTo>
                  <a:pt x="2576229" y="1079979"/>
                </a:lnTo>
                <a:cubicBezTo>
                  <a:pt x="2576229" y="1199273"/>
                  <a:pt x="2479522" y="1295980"/>
                  <a:pt x="2360228" y="1295980"/>
                </a:cubicBezTo>
                <a:lnTo>
                  <a:pt x="216001" y="1295980"/>
                </a:lnTo>
                <a:cubicBezTo>
                  <a:pt x="96707" y="1295980"/>
                  <a:pt x="0" y="1199273"/>
                  <a:pt x="0" y="1079979"/>
                </a:cubicBezTo>
                <a:lnTo>
                  <a:pt x="0" y="216001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98825" tIns="98825" rIns="98825" bIns="98825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u="none" kern="1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শিক্ষাঃ</a:t>
            </a:r>
            <a:r>
              <a:rPr lang="en-US" sz="1600" b="1" u="none" kern="1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u="none" kern="1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আই</a:t>
            </a:r>
            <a:r>
              <a:rPr lang="en-US" sz="1600" b="1" u="none" kern="1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এ-</a:t>
            </a:r>
            <a:r>
              <a:rPr lang="en-US" sz="1600" b="1" u="none" kern="1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ঢাকা</a:t>
            </a:r>
            <a:r>
              <a:rPr lang="en-US" sz="1600" b="1" u="none" kern="1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u="none" kern="1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কলেজ</a:t>
            </a:r>
            <a:endParaRPr lang="en-US" sz="1600" b="1" u="none" kern="1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u="none" kern="1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বি</a:t>
            </a:r>
            <a:r>
              <a:rPr lang="en-US" sz="1600" b="1" u="none" kern="1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এ- </a:t>
            </a:r>
            <a:r>
              <a:rPr lang="en-US" sz="1600" b="1" u="none" kern="1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আনন্দমোহন</a:t>
            </a:r>
            <a:r>
              <a:rPr lang="en-US" sz="1600" b="1" u="none" kern="1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u="none" kern="1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কলেজ</a:t>
            </a:r>
            <a:endParaRPr lang="en-US" sz="1600" b="1" u="none" kern="1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u="none" kern="1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এম</a:t>
            </a:r>
            <a:r>
              <a:rPr lang="en-US" sz="1600" b="1" u="none" kern="1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এ </a:t>
            </a:r>
            <a:r>
              <a:rPr lang="en-US" sz="1600" b="1" u="none" kern="1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কলিকাতা</a:t>
            </a:r>
            <a:r>
              <a:rPr lang="en-US" sz="1600" b="1" u="none" kern="1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u="none" kern="1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বিশ্ববিদ্যালয়</a:t>
            </a:r>
            <a:endParaRPr lang="en-US" sz="1600" b="1" u="none" kern="1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" name="Picture 2" descr="Dr Amin Library">
            <a:extLst>
              <a:ext uri="{FF2B5EF4-FFF2-40B4-BE49-F238E27FC236}">
                <a16:creationId xmlns:a16="http://schemas.microsoft.com/office/drawing/2014/main" xmlns="" id="{DE721492-6E7A-4948-AF24-F9127D4FF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764248"/>
            <a:ext cx="2590800" cy="28220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F80C5E7-10F6-400F-9417-7BCC344660BA}"/>
              </a:ext>
            </a:extLst>
          </p:cNvPr>
          <p:cNvSpPr txBox="1"/>
          <p:nvPr/>
        </p:nvSpPr>
        <p:spPr>
          <a:xfrm>
            <a:off x="3282181" y="547761"/>
            <a:ext cx="3042419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BE8E2D5-24D6-46F6-BD3B-B8D94F07C8C5}"/>
              </a:ext>
            </a:extLst>
          </p:cNvPr>
          <p:cNvSpPr txBox="1"/>
          <p:nvPr/>
        </p:nvSpPr>
        <p:spPr>
          <a:xfrm>
            <a:off x="3311996" y="4912537"/>
            <a:ext cx="281519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/>
                <a:cs typeface="SutonnyMJ" pitchFamily="2" charset="0"/>
              </a:rPr>
              <a:t>সৈয়দ</a:t>
            </a:r>
            <a:r>
              <a:rPr lang="en-US" sz="2400" b="1" dirty="0">
                <a:solidFill>
                  <a:schemeClr val="tx1"/>
                </a:solidFill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/>
                <a:cs typeface="SutonnyMJ" pitchFamily="2" charset="0"/>
              </a:rPr>
              <a:t>ওয়ালিউল্লাহ</a:t>
            </a:r>
            <a:endParaRPr lang="en-US" sz="2400" b="1" dirty="0">
              <a:solidFill>
                <a:schemeClr val="tx1"/>
              </a:solidFill>
              <a:latin typeface="NikoshBAN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10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1290ADD-BE6D-42E2-BF44-4EB95F28A5AB}"/>
              </a:ext>
            </a:extLst>
          </p:cNvPr>
          <p:cNvGrpSpPr/>
          <p:nvPr/>
        </p:nvGrpSpPr>
        <p:grpSpPr>
          <a:xfrm>
            <a:off x="381000" y="1600201"/>
            <a:ext cx="8420449" cy="4769324"/>
            <a:chOff x="457699" y="1023073"/>
            <a:chExt cx="10414548" cy="5698114"/>
          </a:xfrm>
        </p:grpSpPr>
        <p:pic>
          <p:nvPicPr>
            <p:cNvPr id="3" name="Picture 2" descr="তরঙ্গ ভঙ্গ - সৈয়দ ওয়ালীউল্লাহ্‌ | Buy Taranga Bango - Syed Waliullah  online | Rokomari.com, Popular Online Bookstore in Bangladesh">
              <a:extLst>
                <a:ext uri="{FF2B5EF4-FFF2-40B4-BE49-F238E27FC236}">
                  <a16:creationId xmlns:a16="http://schemas.microsoft.com/office/drawing/2014/main" xmlns="" id="{6F86FD8D-A97C-464F-B768-CE1359135D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699" y="1042122"/>
              <a:ext cx="2051332" cy="265747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A literary life in retrospect | The Daily Star">
              <a:extLst>
                <a:ext uri="{FF2B5EF4-FFF2-40B4-BE49-F238E27FC236}">
                  <a16:creationId xmlns:a16="http://schemas.microsoft.com/office/drawing/2014/main" xmlns="" id="{6438030B-5F05-4D97-8BAC-C31C73060B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5380" y="1023073"/>
              <a:ext cx="2051332" cy="265747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6" descr="তরঙ্গ ভঙ্গ - সৈয়দ ওয়ালীউল্লাহ্‌ | Buy Taranga Bango - Syed Waliullah  online | Rokomari.com, Popular Online Bookstore in Bangladesh">
              <a:extLst>
                <a:ext uri="{FF2B5EF4-FFF2-40B4-BE49-F238E27FC236}">
                  <a16:creationId xmlns:a16="http://schemas.microsoft.com/office/drawing/2014/main" xmlns="" id="{41B5B2D8-C4CE-4A01-B9DB-50BE27BDA2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3061" y="1108798"/>
              <a:ext cx="2498253" cy="252412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বহিপীর - সৈয়দ ওয়ালীউল্লাহ্‌ | Buy Bohipir - Syed Waliullah online |  Rokomari.com, Popular Online Bookstore in Bangladesh">
              <a:extLst>
                <a:ext uri="{FF2B5EF4-FFF2-40B4-BE49-F238E27FC236}">
                  <a16:creationId xmlns:a16="http://schemas.microsoft.com/office/drawing/2014/main" xmlns="" id="{20E647F5-3304-4BAD-A8BA-EF776F0399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2123" y="3954173"/>
              <a:ext cx="2051332" cy="252412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লালসালু (উপন্যাস) - উইকিপিডিয়া">
              <a:extLst>
                <a:ext uri="{FF2B5EF4-FFF2-40B4-BE49-F238E27FC236}">
                  <a16:creationId xmlns:a16="http://schemas.microsoft.com/office/drawing/2014/main" xmlns="" id="{841A32A9-3304-47B8-B7EB-DDBEC7188A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7663" y="1108798"/>
              <a:ext cx="2317602" cy="260985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2" descr="কাঁদো নদী কাঁদো by Syed Waliullah">
              <a:extLst>
                <a:ext uri="{FF2B5EF4-FFF2-40B4-BE49-F238E27FC236}">
                  <a16:creationId xmlns:a16="http://schemas.microsoft.com/office/drawing/2014/main" xmlns="" id="{D07EB6C3-C920-4DE4-BCC4-F146100F5B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6547" y="3954173"/>
              <a:ext cx="2498252" cy="261937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4" descr="চাঁদের অমাবস্যা (Chader Amabossa [Afs]) a book written by Syed Waliullah  and published by Afsar Brothers - books.com.bd">
              <a:extLst>
                <a:ext uri="{FF2B5EF4-FFF2-40B4-BE49-F238E27FC236}">
                  <a16:creationId xmlns:a16="http://schemas.microsoft.com/office/drawing/2014/main" xmlns="" id="{B941F13C-EA5A-4DFD-969E-0B04347459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7663" y="4035137"/>
              <a:ext cx="2414584" cy="268605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6" descr="Ujane Mrittu by Syed Waliullah - Bangla Drama PDF Download ~ Free Download  Bangla Books, Bangla Magazine, Bengali PDF Books, New Bangla Books">
              <a:extLst>
                <a:ext uri="{FF2B5EF4-FFF2-40B4-BE49-F238E27FC236}">
                  <a16:creationId xmlns:a16="http://schemas.microsoft.com/office/drawing/2014/main" xmlns="" id="{5D4045AD-7C96-4F56-B5B3-C87C55267A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699" y="4035137"/>
              <a:ext cx="2051332" cy="252412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0CE21EE-D53E-4417-BB9A-7625C306EFE1}"/>
              </a:ext>
            </a:extLst>
          </p:cNvPr>
          <p:cNvSpPr txBox="1"/>
          <p:nvPr/>
        </p:nvSpPr>
        <p:spPr>
          <a:xfrm>
            <a:off x="266351" y="381000"/>
            <a:ext cx="793964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58894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922914"/>
            <a:ext cx="1828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উজাড়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4200" y="2133599"/>
            <a:ext cx="1752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শুন্য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733800"/>
            <a:ext cx="1524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মুশকিল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60029" y="3601134"/>
            <a:ext cx="1905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অসুবিধা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8258" y="5159829"/>
            <a:ext cx="19050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5686" y="5325404"/>
            <a:ext cx="18288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কচুরিপানা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AutoShape 2" descr="Image result for কচুরি ফু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Image result for কচুরি ফু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380" y="1256959"/>
            <a:ext cx="2352676" cy="13122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বর যাত্র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380" y="3019985"/>
            <a:ext cx="2466975" cy="13601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8" descr="Image result for কচুরি ফুল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0" descr="Image result for কচুরি ফুল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12" descr="Image result for কচুরি ফুল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14" descr="Image result for কচুরি ফুল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16" descr="Image result for কচুরি ফুল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18" descr="Image result for কচুরি ফুল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0" descr="Image result for কচুরি ফুল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380" y="4953000"/>
            <a:ext cx="2466976" cy="13295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CE93522-F0FB-4438-BBDC-7F25DD051DDF}"/>
              </a:ext>
            </a:extLst>
          </p:cNvPr>
          <p:cNvSpPr txBox="1"/>
          <p:nvPr/>
        </p:nvSpPr>
        <p:spPr>
          <a:xfrm>
            <a:off x="1230086" y="306944"/>
            <a:ext cx="532311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89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7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692</Words>
  <Application>Microsoft Office PowerPoint</Application>
  <PresentationFormat>On-screen Show (4:3)</PresentationFormat>
  <Paragraphs>79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Rehana parvin</dc:creator>
  <cp:lastModifiedBy>Rehana parvin</cp:lastModifiedBy>
  <cp:revision>17</cp:revision>
  <dcterms:created xsi:type="dcterms:W3CDTF">2020-09-21T14:18:45Z</dcterms:created>
  <dcterms:modified xsi:type="dcterms:W3CDTF">2020-09-22T06:57:24Z</dcterms:modified>
</cp:coreProperties>
</file>