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1" r:id="rId5"/>
    <p:sldId id="263" r:id="rId6"/>
    <p:sldId id="264" r:id="rId7"/>
    <p:sldId id="262" r:id="rId8"/>
    <p:sldId id="269" r:id="rId9"/>
    <p:sldId id="260" r:id="rId10"/>
    <p:sldId id="265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1627" y="1464735"/>
            <a:ext cx="7355174" cy="35415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perspectiveContrastingRightFacing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bn-BD" sz="7822" b="1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822" b="1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6927" y="152400"/>
            <a:ext cx="4876800" cy="6524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4648200" y="277015"/>
            <a:ext cx="4876800" cy="65024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6200" y="34636"/>
            <a:ext cx="9289472" cy="8936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কক্সবাজার ডিস্ট্রিক্ট  অনলাইন স্কুলের পক্ষে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054" y="0"/>
            <a:ext cx="9144000" cy="685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4800" y="76200"/>
            <a:ext cx="8000999" cy="12192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অনুরূপ ভাবে ১৮ টি কার্ডকে কোন অবশিষ্ট না রেখে সাজাতে বলব 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ounded Rectangle 3"/>
              <p:cNvSpPr/>
              <p:nvPr/>
            </p:nvSpPr>
            <p:spPr>
              <a:xfrm>
                <a:off x="180109" y="1395844"/>
                <a:ext cx="8915400" cy="101831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cross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শিক্ষার্থীরা নিশ্চই প্রথমে ১টি করে ১৮টি কার্ড রেখেছ ।অর্থাৎ(  ১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bn-I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১৮</m:t>
                    </m:r>
                    <m:r>
                      <a:rPr lang="bn-IN" sz="32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)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09" y="1395844"/>
                <a:ext cx="8915400" cy="101831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le 4"/>
              <p:cNvSpPr/>
              <p:nvPr/>
            </p:nvSpPr>
            <p:spPr>
              <a:xfrm>
                <a:off x="121226" y="2414154"/>
                <a:ext cx="9019308" cy="994064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solidFill>
                      <a:srgbClr val="FF0000"/>
                    </a:solidFill>
                  </a:rPr>
                  <a:t>এরপর নিশ্চই ২টি করে ৯টি লাইনে কার্ড গুলো রেখেছ । অর্থাৎ  (২</a:t>
                </a:r>
                <a14:m>
                  <m:oMath xmlns:m="http://schemas.openxmlformats.org/officeDocument/2006/math">
                    <m:r>
                      <a:rPr lang="bn-IN" sz="36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600" dirty="0" smtClean="0">
                    <a:solidFill>
                      <a:srgbClr val="FF0000"/>
                    </a:solidFill>
                  </a:rPr>
                  <a:t>৯) </a:t>
                </a:r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26" y="2414154"/>
                <a:ext cx="9019308" cy="994064"/>
              </a:xfrm>
              <a:prstGeom prst="roundRect">
                <a:avLst/>
              </a:prstGeom>
              <a:blipFill rotWithShape="1">
                <a:blip r:embed="rId3"/>
                <a:stretch>
                  <a:fillRect t="-17365" b="-31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le 5"/>
              <p:cNvSpPr/>
              <p:nvPr/>
            </p:nvSpPr>
            <p:spPr>
              <a:xfrm>
                <a:off x="110837" y="3429000"/>
                <a:ext cx="8929254" cy="838200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তৃতীয় বারে ৩ টি করে ৬ লাইনে অর্থৎ (</a:t>
                </a:r>
                <a:r>
                  <a:rPr lang="bn-IN" sz="3200" dirty="0">
                    <a:solidFill>
                      <a:srgbClr val="FF0000"/>
                    </a:solidFill>
                  </a:rPr>
                  <a:t>(</a:t>
                </a:r>
                <a:r>
                  <a:rPr lang="bn-IN" sz="3200" dirty="0" smtClean="0">
                    <a:solidFill>
                      <a:srgbClr val="FF0000"/>
                    </a:solidFill>
                  </a:rPr>
                  <a:t>৩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bn-IN" sz="3200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৬</m:t>
                    </m:r>
                    <m:r>
                      <a:rPr lang="bn-IN" sz="3200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) এই ভাবেই রাখবে  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7" y="3429000"/>
                <a:ext cx="8929254" cy="838200"/>
              </a:xfrm>
              <a:prstGeom prst="roundRect">
                <a:avLst/>
              </a:prstGeom>
              <a:blipFill rotWithShape="1">
                <a:blip r:embed="rId4"/>
                <a:stretch>
                  <a:fillRect l="-817" t="-21277" r="-1906" b="-36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100444" y="4267200"/>
            <a:ext cx="9053945" cy="762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৫ .৬,৫.৭.৮ টি করে কোন কার্ড রাখা যাবেনা কারণ তখন কার্ড অবশিষ্ট থেকে যাবে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0109" y="5029200"/>
            <a:ext cx="9053945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এই ভাবে ১,২,৩,৬,৯,১৮,টি করে কার্ড সাজিয়ে রাখলে আমরা ১৮ এর গুণনীয়ক গুলো পেয়ে যাব । অর্থাৎ ১৮ এর গুণনীয়ক ১.২.৩.৬.৯.১৮ । 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-10391"/>
            <a:ext cx="9448800" cy="6858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191000" y="0"/>
            <a:ext cx="49530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সাধারণ গুণনীয়ক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81000"/>
            <a:ext cx="3429000" cy="4322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5000" y="152400"/>
            <a:ext cx="3657600" cy="4372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1295400"/>
            <a:ext cx="685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14600" y="1981200"/>
            <a:ext cx="533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21099318">
            <a:off x="2497175" y="3308997"/>
            <a:ext cx="500105" cy="7354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৬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76944" y="2667000"/>
            <a:ext cx="623455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৩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1500" y="3352800"/>
            <a:ext cx="1028700" cy="8001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2209800"/>
            <a:ext cx="97954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৪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914400"/>
            <a:ext cx="2438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১২ গুণনীয়ক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43200" y="762000"/>
            <a:ext cx="2590800" cy="495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১৮ এর গুণনীয়ক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38600" y="18288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৯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91000" y="3048000"/>
            <a:ext cx="914400" cy="7237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১৮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304800" y="4525310"/>
            <a:ext cx="9220200" cy="5038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১২ এর গুণনীয়ক হল ১,২,৩,৪,৬,১২,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325582" y="5083093"/>
            <a:ext cx="9240982" cy="479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১৮ এর গুণনীয়ক হল ১,.২ ,৩,৬,৯,১৮ 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304800" y="5562600"/>
            <a:ext cx="922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১২ও ১৮ এর সাধারণ গুণনীয়ক ১,২,৩,৬</a:t>
            </a:r>
            <a:r>
              <a:rPr lang="bn-IN" dirty="0" smtClean="0">
                <a:solidFill>
                  <a:srgbClr val="FF0000"/>
                </a:solidFill>
              </a:rPr>
              <a:t>,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304800" y="6096000"/>
            <a:ext cx="922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১২ ও ১৮ এর গরিষ্ঠ সাধারণ গুণনীয়ক হলো ৬ </a:t>
            </a:r>
            <a:r>
              <a:rPr lang="bn-IN" dirty="0" smtClean="0">
                <a:solidFill>
                  <a:srgbClr val="FF0000"/>
                </a:solidFill>
              </a:rPr>
              <a:t>।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304800" y="0"/>
            <a:ext cx="9448800" cy="685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47255" y="0"/>
            <a:ext cx="7772400" cy="990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১২ ও  ১৮  এর গ. সা. গু নির্ণয় করি ।  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4038600" y="1447800"/>
                <a:ext cx="3276600" cy="19050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১৮= ১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১৮ </a:t>
                </a:r>
              </a:p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       ২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৯</a:t>
                </a:r>
              </a:p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        ৩</a:t>
                </a:r>
                <a:r>
                  <a:rPr lang="bn-IN" sz="3200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৬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447800"/>
                <a:ext cx="3276600" cy="1905000"/>
              </a:xfrm>
              <a:prstGeom prst="roundRect">
                <a:avLst/>
              </a:prstGeom>
              <a:blipFill rotWithShape="1">
                <a:blip r:embed="rId2"/>
                <a:stretch>
                  <a:fillRect b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547255" y="1524000"/>
                <a:ext cx="3200400" cy="17526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১২= ১</a:t>
                </a:r>
                <a:r>
                  <a:rPr lang="bn-IN" sz="3200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১২</a:t>
                </a:r>
              </a:p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      ২</a:t>
                </a:r>
                <a:r>
                  <a:rPr lang="bn-IN" sz="3200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৬</a:t>
                </a:r>
              </a:p>
              <a:p>
                <a:pPr algn="ctr"/>
                <a:r>
                  <a:rPr lang="bn-IN" sz="3200" dirty="0" smtClean="0">
                    <a:solidFill>
                      <a:srgbClr val="FF0000"/>
                    </a:solidFill>
                  </a:rPr>
                  <a:t>      ৩</a:t>
                </a:r>
                <a:r>
                  <a:rPr lang="bn-IN" sz="3200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rgbClr val="FF0000"/>
                    </a:solidFill>
                  </a:rPr>
                  <a:t>৪ 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55" y="1524000"/>
                <a:ext cx="3200400" cy="1752600"/>
              </a:xfrm>
              <a:prstGeom prst="roundRect">
                <a:avLst/>
              </a:prstGeom>
              <a:blipFill rotWithShape="1">
                <a:blip r:embed="rId3"/>
                <a:stretch>
                  <a:fillRect b="-5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le 6"/>
          <p:cNvSpPr/>
          <p:nvPr/>
        </p:nvSpPr>
        <p:spPr>
          <a:xfrm>
            <a:off x="-290945" y="3429000"/>
            <a:ext cx="94488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১২ এর গুণনীয়ক হলো ১, ২,৩, ৪, ৬, ১২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-318654" y="4184073"/>
            <a:ext cx="94488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১৮ এর গুণনীয়ক হলো  ১, ২, ৩, , ৬, ৯ ,১৮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304800" y="4918364"/>
            <a:ext cx="94488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 ১২ ও ১৮ এর সাধারণ গুণনীয়ক  ১,২,৩,৬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-290945" y="5638800"/>
            <a:ext cx="9448800" cy="685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সুতারাং  ১২ ও ১৮ এর গরিষ্ঠ  সাধারণ গুণনীয়ক বা গ. সা. গু  হলো ৬ 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029200" y="34290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48200" y="41148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35052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81600" y="41148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34290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5000" y="41148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62800" y="34290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77000" y="4114800"/>
            <a:ext cx="381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220200" cy="7010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9273" y="0"/>
            <a:ext cx="9067800" cy="49530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পাঠ্য বইয়ের ৮০ পৃষ্টার ২ নং ( ১,২,৩) অনুশীলন  করতে  বলব । প্রয়োজনে সহযোগিতা করব ।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4953000"/>
            <a:ext cx="8915400" cy="1600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দুই বা ততোধিক  সংখ্যার কোন সাধারণ মৌলিক গুণনীয়ক না থাকলে তাদের গ. সা. গু হবে ১ ।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3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27709"/>
            <a:ext cx="9144000" cy="685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শিক্ষার্থীরা ১৮ টি  ১ইঞ্চি মাপের বর্গ ক্ষেত্র ব্যবহার করে ভিন্ন সাইজের আয়ত / বর্গক্ষেত্র তৈরী করে ১৮ এর গুণনীয়ক  বের করবে এবং পাঠ্য বইয়ের ৮৫ পৃষ্ঠার ৪ নং করে সংরক্ষণ করতে বলব ।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0"/>
            <a:ext cx="6019800" cy="106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</a:rPr>
              <a:t>পরিকল্পিত কাজ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28825" y="3261360"/>
            <a:ext cx="5303520" cy="3566160"/>
          </a:xfrm>
          <a:prstGeom prst="ellipse">
            <a:avLst/>
          </a:prstGeom>
          <a:solidFill>
            <a:schemeClr val="accent4"/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ধন্যবাদ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4420" y="457200"/>
            <a:ext cx="7212330" cy="2804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31" y="758503"/>
            <a:ext cx="3571875" cy="2228850"/>
          </a:xfrm>
          <a:prstGeom prst="rect">
            <a:avLst/>
          </a:prstGeom>
          <a:ln w="57150">
            <a:solidFill>
              <a:srgbClr val="FF5050"/>
            </a:solidFill>
          </a:ln>
        </p:spPr>
      </p:pic>
    </p:spTree>
    <p:extLst>
      <p:ext uri="{BB962C8B-B14F-4D97-AF65-F5344CB8AC3E}">
        <p14:creationId xmlns:p14="http://schemas.microsoft.com/office/powerpoint/2010/main" val="15330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" y="136382"/>
            <a:ext cx="9071264" cy="6389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591" y="136382"/>
            <a:ext cx="2691246" cy="2018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</p:pic>
      <p:sp>
        <p:nvSpPr>
          <p:cNvPr id="4" name="Oval 3"/>
          <p:cNvSpPr/>
          <p:nvPr/>
        </p:nvSpPr>
        <p:spPr>
          <a:xfrm>
            <a:off x="881493" y="533400"/>
            <a:ext cx="5240482" cy="990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solidFill>
                <a:srgbClr val="00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221180" y="1690255"/>
            <a:ext cx="561109" cy="76200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2514600"/>
            <a:ext cx="9071264" cy="385113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সুরজিত বড়ুয়া</a:t>
            </a:r>
          </a:p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বড়বিল  সরকারি প্রাথমিক বিদ্যালয়</a:t>
            </a:r>
            <a:endPara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রামু ,কক্সবাজার।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3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70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1905000" y="0"/>
            <a:ext cx="4876800" cy="1489364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বিষয় পরিচিতি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381000" y="1489364"/>
            <a:ext cx="8763000" cy="49530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প্রাথমিক গণিত </a:t>
            </a:r>
          </a:p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চতুর্থ শ্রেণি </a:t>
            </a:r>
          </a:p>
          <a:p>
            <a:pPr algn="ctr"/>
            <a:r>
              <a:rPr lang="bn-IN" sz="8000" dirty="0" smtClean="0">
                <a:solidFill>
                  <a:schemeClr val="tx1"/>
                </a:solidFill>
              </a:rPr>
              <a:t>অধ্যায়ঃ ৭ 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6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9144000" cy="685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914400"/>
            <a:ext cx="9144000" cy="2514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১২ জন বালক ও ৮ বালিকা নিয়ে এমন  ভাবে দল গঠন করতে হবে যেন প্রত্যকে দলে স্থান পায় ।  </a:t>
            </a:r>
          </a:p>
          <a:p>
            <a:pPr lvl="1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শর্তঃ  ১।কোন বালক বালিকা অবশিষ্ট থাকবে না </a:t>
            </a:r>
          </a:p>
          <a:p>
            <a:pPr lvl="1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২। দলে সর্বোচ্চ সংখ্যক সদস্য নিচশিত করতে হবে  </a:t>
            </a:r>
            <a:endParaRPr lang="bn-IN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0"/>
            <a:ext cx="5257800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ধাঁধাটির উত্তর দিই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8002650"/>
                  </p:ext>
                </p:extLst>
              </p:nvPr>
            </p:nvGraphicFramePr>
            <p:xfrm>
              <a:off x="76195" y="3581400"/>
              <a:ext cx="8991606" cy="278409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২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৩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৪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৫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৬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৭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৮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৯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১০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১১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১২ 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bn-IN" dirty="0" smtClean="0"/>
                        </a:p>
                        <a:p>
                          <a:pPr algn="ctr"/>
                          <a:r>
                            <a:rPr lang="bn-IN" dirty="0" smtClean="0"/>
                            <a:t>১২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>
                            <a:ea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bn-IN" i="1" smtClean="0">
                                    <a:latin typeface="Cambria Math"/>
                                    <a:ea typeface="Cambria Math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bn-IN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   </a:t>
                          </a:r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 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baseline="0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bn-IN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baseline="0" dirty="0" smtClean="0"/>
                            <a:t>  </a:t>
                          </a:r>
                          <a:r>
                            <a:rPr lang="bn-IN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bn-IN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endParaRPr lang="bn-IN" dirty="0" smtClean="0"/>
                        </a:p>
                        <a:p>
                          <a:pPr algn="ctr"/>
                          <a:r>
                            <a:rPr lang="bn-IN" dirty="0" smtClean="0"/>
                            <a:t>৮ 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r>
                            <a:rPr lang="bn-IN" dirty="0" smtClean="0"/>
                            <a:t> 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bn-IN" dirty="0" smtClean="0"/>
                        </a:p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√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  </a:t>
                          </a:r>
                        </a:p>
                        <a:p>
                          <a:r>
                            <a:rPr lang="bn-IN" baseline="0" dirty="0" smtClean="0"/>
                            <a:t>   </a:t>
                          </a:r>
                          <a:r>
                            <a:rPr lang="bn-IN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bn-IN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bn-IN" dirty="0" smtClean="0"/>
                        </a:p>
                        <a:p>
                          <a:r>
                            <a:rPr lang="bn-IN" dirty="0" smtClean="0"/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bn-IN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8002650"/>
                  </p:ext>
                </p:extLst>
              </p:nvPr>
            </p:nvGraphicFramePr>
            <p:xfrm>
              <a:off x="76195" y="3581400"/>
              <a:ext cx="8991606" cy="278409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  <a:gridCol w="691662"/>
                  </a:tblGrid>
                  <a:tr h="914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২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৩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৪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৫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৬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৭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৮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৯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১০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১১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bn-IN" dirty="0" smtClean="0"/>
                            <a:t>১২ 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34847">
                    <a:tc>
                      <a:txBody>
                        <a:bodyPr/>
                        <a:lstStyle/>
                        <a:p>
                          <a:pPr algn="ctr"/>
                          <a:endParaRPr lang="bn-IN" dirty="0" smtClean="0"/>
                        </a:p>
                        <a:p>
                          <a:pPr algn="ctr"/>
                          <a:r>
                            <a:rPr lang="bn-IN" dirty="0" smtClean="0"/>
                            <a:t>১২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885" t="-101961" r="-1105310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123" t="-101961" r="-995614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770" t="-101961" r="-904425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98246" t="-101961" r="-796491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2655" t="-101961" r="-703540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97368" t="-101961" r="-597368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3540" t="-101961" r="-502655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96491" t="-101961" r="-398246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04425" t="-101961" r="-301770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95614" t="-101961" r="-199123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05310" t="-101961" r="-100885" b="-1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4737" t="-101961" b="-110458"/>
                          </a:stretch>
                        </a:blipFill>
                      </a:tcPr>
                    </a:tc>
                  </a:tr>
                  <a:tr h="934847">
                    <a:tc>
                      <a:txBody>
                        <a:bodyPr/>
                        <a:lstStyle/>
                        <a:p>
                          <a:pPr algn="ctr"/>
                          <a:endParaRPr lang="bn-IN" dirty="0" smtClean="0"/>
                        </a:p>
                        <a:p>
                          <a:pPr algn="ctr"/>
                          <a:r>
                            <a:rPr lang="bn-IN" dirty="0" smtClean="0"/>
                            <a:t>৮ 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885" t="-201961" r="-1105310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123" t="-201961" r="-995614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1770" t="-201961" r="-904425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98246" t="-201961" r="-796491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02655" t="-201961" r="-703540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97368" t="-201961" r="-597368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03540" t="-201961" r="-502655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796491" t="-201961" r="-398246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04425" t="-201961" r="-301770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995614" t="-201961" r="-199123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05310" t="-201961" r="-100885" b="-104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94737" t="-201961" b="-1045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312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531322" y="0"/>
            <a:ext cx="3845610" cy="685800"/>
          </a:xfrm>
          <a:prstGeom prst="doubleWave">
            <a:avLst>
              <a:gd name="adj1" fmla="val 9274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পাঠ ঘোষণা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124943" y="685801"/>
            <a:ext cx="4428257" cy="9906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প্রাথমিক গ্ণিত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128" y="2986088"/>
            <a:ext cx="235744" cy="885825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251168" y="1593273"/>
            <a:ext cx="8641663" cy="5390278"/>
          </a:xfrm>
          <a:prstGeom prst="bevel">
            <a:avLst>
              <a:gd name="adj" fmla="val 813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গুণিতক ও গুণনীয়ক .  </a:t>
            </a:r>
            <a:endParaRPr lang="bn-IN" sz="4400" dirty="0">
              <a:solidFill>
                <a:srgbClr val="7030A0"/>
              </a:solidFill>
            </a:endParaRPr>
          </a:p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আধ্যায়ঃ ৭ম </a:t>
            </a:r>
            <a:endParaRPr lang="bn-IN" sz="4400" dirty="0">
              <a:solidFill>
                <a:srgbClr val="7030A0"/>
              </a:solidFill>
            </a:endParaRPr>
          </a:p>
          <a:p>
            <a:pPr algn="ctr"/>
            <a:r>
              <a:rPr lang="bn-IN" sz="4400" dirty="0" smtClean="0">
                <a:solidFill>
                  <a:srgbClr val="7030A0"/>
                </a:solidFill>
              </a:rPr>
              <a:t>পাঠ্যাংশঃ </a:t>
            </a:r>
            <a:r>
              <a:rPr lang="bn-IN" sz="3600" dirty="0" smtClean="0">
                <a:solidFill>
                  <a:srgbClr val="7030A0"/>
                </a:solidFill>
              </a:rPr>
              <a:t>গুণনীয়ক,সাধারণ গুণনীয়ক  ও গরিষ্ঠ সাধারণ গুণনীয়ক </a:t>
            </a:r>
          </a:p>
        </p:txBody>
      </p:sp>
    </p:spTree>
    <p:extLst>
      <p:ext uri="{BB962C8B-B14F-4D97-AF65-F5344CB8AC3E}">
        <p14:creationId xmlns:p14="http://schemas.microsoft.com/office/powerpoint/2010/main" val="309604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52600" y="228600"/>
            <a:ext cx="5562600" cy="111529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8686800" cy="3733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১৭.১.১. উপকরণের সাহায্যে গুণনীয়ক নির্ণয় করতে পারবে । </a:t>
            </a:r>
          </a:p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১৭.৫.১. গ. সা.গু কী তা বলতে পারবে </a:t>
            </a:r>
          </a:p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১৭.৫.২. গ.সা.গু  নির্ণয় করতে পারবে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962400" y="1427018"/>
            <a:ext cx="1524000" cy="12192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-145473" y="0"/>
            <a:ext cx="9296400" cy="701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05000" y="0"/>
            <a:ext cx="4876800" cy="1066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5473" y="1066800"/>
            <a:ext cx="9022773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গুণনীয়ক  কী ?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45473" y="1752600"/>
            <a:ext cx="9022773" cy="121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সংখ্যা যে যে সংখ্যা দ্বারা নিঃশেষে  বিভাজ্য সংখ্যাগুলো হল  ঐ সংখ্যার গুণ্নীয়ক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45473" y="2985655"/>
            <a:ext cx="9022773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গরিষ্ঠ শব্দের অর্থ কী ? 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45473" y="3747655"/>
            <a:ext cx="9022773" cy="82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গরিষ্ঠ শব্দের অর্থ সবচেয়ে বড়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2737" y="4634345"/>
            <a:ext cx="9022773" cy="76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গ.সা.গু এর পূর্ণ রূপ কী 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72737" y="5396345"/>
            <a:ext cx="8986404" cy="990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গরিষ্ঠ সাধারণ গুণনীয়ক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3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62345"/>
            <a:ext cx="9144000" cy="6858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0"/>
            <a:ext cx="85344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নির্দেশনা অনুযায়ী  আয়তক্ষেত্র তৈরীর খেলা খেলবে </a:t>
            </a:r>
            <a:r>
              <a:rPr lang="bn-IN" sz="2800" dirty="0" smtClean="0">
                <a:solidFill>
                  <a:srgbClr val="FF0000"/>
                </a:solidFill>
              </a:rPr>
              <a:t>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126" y="1447800"/>
            <a:ext cx="9060873" cy="762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১। এক ইঞ্চি মাপের ১২টি বর্গাকার কার্ড তৈরী করবে ।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273" y="2286000"/>
            <a:ext cx="9074727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২। কার্ড গুলো পাশাপাশি রেখে ভিন্ন সাইজের আয়তক্ষেত্র / বর্গক্ষেত্র তৈরী করবে ।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127" y="3338945"/>
            <a:ext cx="9067800" cy="775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৩। কোন কার্ড অবশিষ্ট রাখতে পারবেনা ।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" y="5029200"/>
            <a:ext cx="8915400" cy="1066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৪। প্রয়োজনে শিক্ষার্থীরা পাঠ শেষে কাজটি করে আমাকে ইন বক্সে পাঠাবে ।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27" y="4114800"/>
            <a:ext cx="8839200" cy="82434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</a:rPr>
              <a:t>৪। আমি নিজে বাস্তবে  আয়তক্ষেত্র তৈরী  করে দেখাব এবং ১২ এর গুণনীয়ক সম্পর্কে ধারনা দেব ।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2009" y="-193966"/>
            <a:ext cx="9144000" cy="685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28600" y="910936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0546" y="914400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9594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00" y="928254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72145" y="914400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60964" y="931718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9000" y="910936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FF0000"/>
                </a:solidFill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75809" y="942109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78037" y="9594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7691" y="9975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39691" y="994063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50182" y="942109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782" y="1378527"/>
            <a:ext cx="9123217" cy="6788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65018" y="0"/>
            <a:ext cx="8097982" cy="9317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নিচের ১২ টি কার্ডকে এমন ভাবে লাইনে / ফাইলে সাজাতে হবে যেন কোন কার্ড অবশিষ্ট না থাকে ।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27" y="151014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4910" y="148243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26128" y="14928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88128" y="1489363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791691" y="1517068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৫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53691" y="149975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৬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378037" y="14928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105400" y="148243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67400" y="14928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650182" y="149975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412182" y="152399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208818" y="153092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126673"/>
            <a:ext cx="9078191" cy="1226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87927" y="222711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0999" y="279861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২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558636" y="2240968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558636" y="279861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৪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74819" y="222711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৫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854037" y="27570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৬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972791" y="2240968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৭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990110" y="2739734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৮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252604" y="2240968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৯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64727" y="280554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১০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712527" y="2227115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১১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712527" y="2815923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১২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4077" y="3318165"/>
            <a:ext cx="8906740" cy="1285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539095" y="418407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৯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539096" y="375285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৮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539095" y="3408219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৭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206837" y="422217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১২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206837" y="381692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১১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220691" y="3387437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১০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260765" y="422217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260765" y="382039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281546" y="336319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925041" y="4222172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৬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888674" y="3820391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৫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888674" y="3352800"/>
            <a:ext cx="762000" cy="381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৪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ounded Rectangle 56"/>
              <p:cNvSpPr/>
              <p:nvPr/>
            </p:nvSpPr>
            <p:spPr>
              <a:xfrm>
                <a:off x="193964" y="4620490"/>
                <a:ext cx="8569036" cy="471055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400" dirty="0" smtClean="0">
                    <a:solidFill>
                      <a:srgbClr val="FF0000"/>
                    </a:solidFill>
                  </a:rPr>
                  <a:t>১। প্রতি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ফাইলে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একটা রাখলে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লাইন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হবে একটা । ( ১</a:t>
                </a:r>
                <a14:m>
                  <m:oMath xmlns:m="http://schemas.openxmlformats.org/officeDocument/2006/math">
                    <m:r>
                      <a:rPr lang="bn-IN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bn-IN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১২</m:t>
                    </m:r>
                    <m:r>
                      <a:rPr lang="bn-IN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)=</m:t>
                    </m:r>
                    <m:r>
                      <a:rPr lang="bn-IN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১২</m:t>
                    </m:r>
                    <m:r>
                      <a:rPr lang="bn-IN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Rounded 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4620490"/>
                <a:ext cx="8569036" cy="471055"/>
              </a:xfrm>
              <a:prstGeom prst="roundRect">
                <a:avLst/>
              </a:prstGeom>
              <a:blipFill rotWithShape="1">
                <a:blip r:embed="rId2"/>
                <a:stretch>
                  <a:fillRect l="-496" t="-7407" r="-1206" b="-24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ounded Rectangle 57"/>
              <p:cNvSpPr/>
              <p:nvPr/>
            </p:nvSpPr>
            <p:spPr>
              <a:xfrm>
                <a:off x="187037" y="5077688"/>
                <a:ext cx="8569036" cy="471055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400" dirty="0" smtClean="0">
                    <a:solidFill>
                      <a:srgbClr val="FF0000"/>
                    </a:solidFill>
                  </a:rPr>
                  <a:t>১। প্রতি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ফাইলে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দুইটা রাখলে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লাইন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bn-IN" sz="2400" dirty="0" smtClean="0">
                    <a:solidFill>
                      <a:srgbClr val="FF0000"/>
                    </a:solidFill>
                  </a:rPr>
                  <a:t>হবে ছয়টা ।  (২ </a:t>
                </a:r>
                <a14:m>
                  <m:oMath xmlns:m="http://schemas.openxmlformats.org/officeDocument/2006/math">
                    <m:r>
                      <a:rPr lang="bn-IN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2400" dirty="0" smtClean="0">
                    <a:solidFill>
                      <a:srgbClr val="FF0000"/>
                    </a:solidFill>
                  </a:rPr>
                  <a:t>৬)+ ১২ 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Rounded 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37" y="5077688"/>
                <a:ext cx="8569036" cy="471055"/>
              </a:xfrm>
              <a:prstGeom prst="roundRect">
                <a:avLst/>
              </a:prstGeom>
              <a:blipFill rotWithShape="1">
                <a:blip r:embed="rId3"/>
                <a:stretch>
                  <a:fillRect t="-7407" r="-142" b="-24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ounded Rectangle 58"/>
              <p:cNvSpPr/>
              <p:nvPr/>
            </p:nvSpPr>
            <p:spPr>
              <a:xfrm>
                <a:off x="197427" y="5548743"/>
                <a:ext cx="8569036" cy="471055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2800" dirty="0" smtClean="0">
                    <a:solidFill>
                      <a:srgbClr val="FF0000"/>
                    </a:solidFill>
                  </a:rPr>
                  <a:t>১। প্রতি </a:t>
                </a:r>
                <a:r>
                  <a:rPr lang="bn-IN" sz="2800" dirty="0" smtClean="0">
                    <a:solidFill>
                      <a:srgbClr val="FF0000"/>
                    </a:solidFill>
                  </a:rPr>
                  <a:t>ফাইলে</a:t>
                </a:r>
                <a:r>
                  <a:rPr lang="bn-IN" sz="2800" dirty="0" smtClean="0">
                    <a:solidFill>
                      <a:srgbClr val="FF0000"/>
                    </a:solidFill>
                  </a:rPr>
                  <a:t> রাখলে লাইন  </a:t>
                </a:r>
                <a:r>
                  <a:rPr lang="bn-IN" sz="2800" dirty="0" smtClean="0">
                    <a:solidFill>
                      <a:srgbClr val="FF0000"/>
                    </a:solidFill>
                  </a:rPr>
                  <a:t>হবে একটা ।  (৩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bn-IN" sz="2800" dirty="0" smtClean="0">
                    <a:solidFill>
                      <a:srgbClr val="FF0000"/>
                    </a:solidFill>
                  </a:rPr>
                  <a:t>৪ )= ১২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9" name="Rounded 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27" y="5548743"/>
                <a:ext cx="8569036" cy="471055"/>
              </a:xfrm>
              <a:prstGeom prst="roundRect">
                <a:avLst/>
              </a:prstGeom>
              <a:blipFill rotWithShape="1">
                <a:blip r:embed="rId4"/>
                <a:stretch>
                  <a:fillRect l="-709" t="-14815" r="-1348" b="-38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346363" y="6019798"/>
            <a:ext cx="8243455" cy="5334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১২ এর গুণনীয়ক হল     ১,২,৩,৪,৬,১২, । 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1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0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5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714</Words>
  <Application>Microsoft Office PowerPoint</Application>
  <PresentationFormat>On-screen Show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56</cp:revision>
  <dcterms:created xsi:type="dcterms:W3CDTF">2006-08-16T00:00:00Z</dcterms:created>
  <dcterms:modified xsi:type="dcterms:W3CDTF">2020-09-22T07:16:34Z</dcterms:modified>
</cp:coreProperties>
</file>