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6" r:id="rId3"/>
    <p:sldId id="272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8" r:id="rId12"/>
    <p:sldId id="263" r:id="rId13"/>
    <p:sldId id="264" r:id="rId14"/>
    <p:sldId id="269" r:id="rId15"/>
    <p:sldId id="271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D8C"/>
    <a:srgbClr val="30DE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660"/>
  </p:normalViewPr>
  <p:slideViewPr>
    <p:cSldViewPr>
      <p:cViewPr varScale="1">
        <p:scale>
          <a:sx n="65" d="100"/>
          <a:sy n="65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D3181-BF5B-494C-A027-11D62B7693A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CAEFD-3B15-4A97-A30D-65B4ABEF7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CAEFD-3B15-4A97-A30D-65B4ABEF7B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14E8-145D-4346-AA9F-54BD8D1DAD1B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F562-87C9-45AC-B288-F96296F37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05200"/>
            <a:ext cx="7620000" cy="31242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245476" y="2457299"/>
            <a:ext cx="63219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9600" b="1" u="sng" dirty="0">
              <a:ln>
                <a:solidFill>
                  <a:prstClr val="white"/>
                </a:solidFill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81000"/>
            <a:ext cx="7620000" cy="3046988"/>
          </a:xfrm>
          <a:prstGeom prst="rect">
            <a:avLst/>
          </a:prstGeom>
          <a:solidFill>
            <a:srgbClr val="0000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9600" b="1" u="sng" dirty="0">
                <a:ln>
                  <a:solidFill>
                    <a:prstClr val="white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9600" b="1" u="sng" dirty="0">
              <a:ln>
                <a:solidFill>
                  <a:prstClr val="white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847928"/>
      </p:ext>
    </p:extLst>
  </p:cSld>
  <p:clrMapOvr>
    <a:masterClrMapping/>
  </p:clrMapOvr>
  <p:transition spd="slow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s-IN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সাওমের সামাজিক গুরুত্ব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অভাবীদের প্রতি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সহানুভুতি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 প্রকাশ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অন্যায় কাজ পরিহার।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সমাজে শান্তি বিরাজ।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ভ্রাতৃত্ববোধ সৃষ্টি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সামাজিক 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মজবুত করে।</a:t>
            </a:r>
          </a:p>
        </p:txBody>
      </p:sp>
      <p:sp>
        <p:nvSpPr>
          <p:cNvPr id="5" name="Bevel 4"/>
          <p:cNvSpPr/>
          <p:nvPr/>
        </p:nvSpPr>
        <p:spPr>
          <a:xfrm>
            <a:off x="899592" y="1772816"/>
            <a:ext cx="432048" cy="2880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899592" y="3140968"/>
            <a:ext cx="432048" cy="2880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899592" y="3933056"/>
            <a:ext cx="432048" cy="2880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vel 7"/>
          <p:cNvSpPr/>
          <p:nvPr/>
        </p:nvSpPr>
        <p:spPr>
          <a:xfrm>
            <a:off x="899592" y="4653136"/>
            <a:ext cx="432048" cy="2880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vel 8"/>
          <p:cNvSpPr/>
          <p:nvPr/>
        </p:nvSpPr>
        <p:spPr>
          <a:xfrm>
            <a:off x="971600" y="2492896"/>
            <a:ext cx="432048" cy="2880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7200" i="1" dirty="0" smtClean="0">
                <a:latin typeface="NikoshBAN" pitchFamily="2" charset="0"/>
                <a:cs typeface="NikoshBAN" pitchFamily="2" charset="0"/>
              </a:rPr>
              <a:t>সাওমের শিক্ষা</a:t>
            </a:r>
            <a:endParaRPr lang="en-US" sz="7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সাওমের নৈতিক শিক্ষা</a:t>
            </a:r>
          </a:p>
          <a:p>
            <a:pPr>
              <a:buNone/>
            </a:pP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		সাওমের সামাজিক শিক্ষা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39552" y="1916832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9552" y="3068960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6600" b="1" dirty="0" smtClean="0">
                <a:latin typeface="NikoshBAN" pitchFamily="2" charset="0"/>
                <a:cs typeface="NikoshBAN" pitchFamily="2" charset="0"/>
              </a:rPr>
              <a:t>সাওমের নৈতিক শিক্ষা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তাকওয়া অর্জনের শিক্ষা 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আল্লাহর প্রতি ভালোবাসা সৃষ্টি 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লোভ লালসা থেকে মুক্তি লাভের শিক্ষা 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GB" sz="4000" dirty="0" err="1" smtClean="0">
                <a:latin typeface="NikoshBAN" pitchFamily="2" charset="0"/>
                <a:cs typeface="NikoshBAN" pitchFamily="2" charset="0"/>
              </a:rPr>
              <a:t>মন্দ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কাজ থেকে মুক্তি লাভের শিক্ষা 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দৈহিক ও মানষিক প্রশান্তি অর্জনের শিক্ষা 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রাগ , ক্ষোভ থেকে মুক্তি লাভের শিক্ষা দেয়।</a:t>
            </a:r>
            <a:endParaRPr lang="en-GB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899592" y="1844824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899592" y="2564904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899592" y="3212976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899592" y="3933056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899592" y="5445224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899592" y="4725144"/>
            <a:ext cx="360040" cy="3600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সাওমের সামাজিক শিক্ষা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পারস্পরিক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সহানুভ</a:t>
            </a:r>
            <a:r>
              <a:rPr lang="en-GB" sz="4000" dirty="0" smtClean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তি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ও সহমর্মিতার শিক্ষা 	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অনাহারীর যন্ত্রনা উপলব্ধি করার শিক্ষা 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দান সদকা করতে উদ্বুদ্ধ করে।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সমাজে ধনী গরিবের ভেদাভেদ দূর করার শিক্ষা 	দেয়।</a:t>
            </a:r>
          </a:p>
          <a:p>
            <a:pPr>
              <a:buNone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		নিজেকে ভালো মানুষে পরিনত করার শিক্ষা 	দেয়।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467544" y="1412776"/>
            <a:ext cx="432048" cy="288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467544" y="2780928"/>
            <a:ext cx="432048" cy="288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467544" y="3501008"/>
            <a:ext cx="432048" cy="288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467544" y="4221088"/>
            <a:ext cx="432048" cy="288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467544" y="5589240"/>
            <a:ext cx="432048" cy="2880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as-IN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dirty="0" smtClean="0">
                <a:latin typeface="NikoshBAN" pitchFamily="2" charset="0"/>
                <a:cs typeface="NikoshBAN" pitchFamily="2" charset="0"/>
              </a:rPr>
              <a:t> 		</a:t>
            </a: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১.সাওমের আভিধানিক অর্থ কী?</a:t>
            </a:r>
          </a:p>
          <a:p>
            <a:pPr>
              <a:buNone/>
            </a:pP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		২.সাওম কাদের উপর ফরজ?</a:t>
            </a:r>
          </a:p>
          <a:p>
            <a:pPr>
              <a:buNone/>
            </a:pPr>
            <a:r>
              <a:rPr lang="as-IN" sz="4400" dirty="0" smtClean="0">
                <a:latin typeface="NikoshBAN" pitchFamily="2" charset="0"/>
                <a:cs typeface="NikoshBAN" pitchFamily="2" charset="0"/>
              </a:rPr>
              <a:t>		৩.আরবি কোন মাসে সাওম পালন 		করতে হয়?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8" indent="-342900">
              <a:buNone/>
            </a:pPr>
            <a:endParaRPr lang="en-GB" sz="6600" dirty="0" smtClean="0">
              <a:latin typeface="NikoshBAN" pitchFamily="2" charset="0"/>
              <a:cs typeface="NikoshBAN" pitchFamily="2" charset="0"/>
            </a:endParaRPr>
          </a:p>
          <a:p>
            <a:pPr marL="342900" lvl="8" indent="-342900">
              <a:buNone/>
            </a:pP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	মানব জীবনে সাওম পালনের    	গুরুত্ব ১০টি বাক্যে লেখ।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Quad Arrow 6"/>
          <p:cNvSpPr/>
          <p:nvPr/>
        </p:nvSpPr>
        <p:spPr>
          <a:xfrm>
            <a:off x="899592" y="3068960"/>
            <a:ext cx="360040" cy="43204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81050" y="908720"/>
            <a:ext cx="7391350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9600" dirty="0" smtClean="0"/>
              <a:t>                                        </a:t>
            </a:r>
            <a:br>
              <a:rPr lang="en-GB" sz="9600" dirty="0" smtClean="0"/>
            </a:br>
            <a:r>
              <a:rPr lang="en-GB" sz="9600" dirty="0" smtClean="0"/>
              <a:t/>
            </a:r>
            <a:br>
              <a:rPr lang="en-GB" sz="9600" dirty="0" smtClean="0"/>
            </a:br>
            <a:r>
              <a:rPr lang="en-GB" sz="9600" dirty="0" smtClean="0"/>
              <a:t/>
            </a:r>
            <a:br>
              <a:rPr lang="en-GB" sz="9600" dirty="0" smtClean="0"/>
            </a:br>
            <a:r>
              <a:rPr lang="ar-SA" sz="15300" dirty="0" smtClean="0"/>
              <a:t>الله حافظ</a:t>
            </a:r>
            <a:r>
              <a:rPr lang="en-GB" sz="15300" dirty="0" smtClean="0"/>
              <a:t/>
            </a:r>
            <a:br>
              <a:rPr lang="en-GB" sz="15300" dirty="0" smtClean="0"/>
            </a:br>
            <a:r>
              <a:rPr lang="ar-SA" sz="9600" dirty="0" smtClean="0"/>
              <a:t/>
            </a:r>
            <a:br>
              <a:rPr lang="ar-SA" sz="9600" dirty="0" smtClean="0"/>
            </a:br>
            <a:r>
              <a:rPr lang="ar-SA" sz="9600" dirty="0" smtClean="0"/>
              <a:t/>
            </a:r>
            <a:br>
              <a:rPr lang="ar-SA" sz="9600" dirty="0" smtClean="0"/>
            </a:br>
            <a:r>
              <a:rPr lang="ar-SA" sz="9600" dirty="0" smtClean="0"/>
              <a:t> 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s-IN" sz="7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Moitree_0008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556792"/>
            <a:ext cx="4320480" cy="432048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মিজানুর রহমান </a:t>
            </a:r>
          </a:p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>
              <a:buNone/>
            </a:pP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এ এ টি এম বহুমূখী উচ্চ বিদ্যালয় </a:t>
            </a:r>
            <a:r>
              <a:rPr lang="as-IN" sz="4300" dirty="0" smtClean="0">
                <a:latin typeface="NikoshBAN" pitchFamily="2" charset="0"/>
                <a:cs typeface="NikoshBAN" pitchFamily="2" charset="0"/>
              </a:rPr>
              <a:t>শমশেরনগর,কমলগঞ্জ, মৌলভীবাজার </a:t>
            </a:r>
            <a:r>
              <a:rPr lang="en-GB" sz="43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as-IN" sz="4800" dirty="0" err="1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83152" cy="4320480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as-IN" sz="7200" dirty="0" smtClean="0">
                <a:solidFill>
                  <a:srgbClr val="FF0000"/>
                </a:solidFill>
                <a:latin typeface="SutonnyMJ" pitchFamily="2" charset="0"/>
              </a:rPr>
              <a:t>এসো</a:t>
            </a:r>
            <a:r>
              <a:rPr lang="en-GB" sz="7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GB" sz="7200" dirty="0" err="1" smtClean="0">
                <a:solidFill>
                  <a:srgbClr val="FF0000"/>
                </a:solidFill>
                <a:latin typeface="SutonnyMJ" pitchFamily="2" charset="0"/>
              </a:rPr>
              <a:t>আমরা</a:t>
            </a:r>
            <a:r>
              <a:rPr lang="as-IN" sz="7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as-IN" sz="7200" dirty="0" smtClean="0">
                <a:solidFill>
                  <a:srgbClr val="FF0000"/>
                </a:solidFill>
                <a:latin typeface="SutonnyMJ" pitchFamily="2" charset="0"/>
              </a:rPr>
              <a:t>একটি ছবি দেখি</a:t>
            </a:r>
            <a:endParaRPr lang="en-US" sz="7200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Ifter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568952" cy="619268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s-IN" sz="4800" b="1" dirty="0" smtClean="0">
                <a:latin typeface="SutonnyMJ" pitchFamily="2" charset="0"/>
              </a:rPr>
              <a:t>আজ আমাদের পাঠের বিষয়</a:t>
            </a:r>
            <a:endParaRPr lang="en-US" sz="4800" b="1" dirty="0">
              <a:latin typeface="SutonnyMJ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as-IN" sz="5400" dirty="0" smtClean="0">
                <a:latin typeface="SutonnyMJ" pitchFamily="2" charset="0"/>
              </a:rPr>
              <a:t>নবম শ্রেণি</a:t>
            </a:r>
          </a:p>
          <a:p>
            <a:pPr algn="ctr">
              <a:buNone/>
            </a:pPr>
            <a:r>
              <a:rPr lang="as-IN" sz="5400" dirty="0" smtClean="0">
                <a:latin typeface="SutonnyMJ" pitchFamily="2" charset="0"/>
              </a:rPr>
              <a:t>তৃতীয় অধ্যায় </a:t>
            </a:r>
          </a:p>
          <a:p>
            <a:pPr algn="ctr">
              <a:buNone/>
            </a:pPr>
            <a:r>
              <a:rPr lang="as-IN" sz="5400" dirty="0" smtClean="0">
                <a:latin typeface="SutonnyMJ" pitchFamily="2" charset="0"/>
              </a:rPr>
              <a:t>পাঠ -৩ </a:t>
            </a:r>
          </a:p>
          <a:p>
            <a:pPr algn="ctr">
              <a:buNone/>
            </a:pPr>
            <a:r>
              <a:rPr lang="as-IN" sz="5400" dirty="0" smtClean="0">
                <a:latin typeface="SutonnyMJ" pitchFamily="2" charset="0"/>
              </a:rPr>
              <a:t> সাওম</a:t>
            </a:r>
          </a:p>
          <a:p>
            <a:endParaRPr lang="en-US" sz="2400" dirty="0"/>
          </a:p>
        </p:txBody>
      </p:sp>
      <p:pic>
        <p:nvPicPr>
          <p:cNvPr id="10" name="Content Placeholder 9" descr="Screenshot_2018-06-22-19-30-14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412776"/>
            <a:ext cx="4275160" cy="5073427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s-IN" sz="7200" dirty="0" smtClean="0">
                <a:latin typeface="SutonnyMJ" pitchFamily="2" charset="0"/>
              </a:rPr>
              <a:t>শিখনফল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as-IN" sz="4400" dirty="0" smtClean="0">
                <a:latin typeface="SutonnyMJ" pitchFamily="2" charset="0"/>
              </a:rPr>
              <a:t>১.সাওম কাকে বলে তা বলতে পারবে।</a:t>
            </a:r>
          </a:p>
          <a:p>
            <a:pPr>
              <a:buNone/>
            </a:pPr>
            <a:r>
              <a:rPr lang="as-IN" sz="4400" dirty="0" smtClean="0">
                <a:latin typeface="SutonnyMJ" pitchFamily="2" charset="0"/>
              </a:rPr>
              <a:t>২.সাওমের গুরুত্ব বর্ননা করতে পারবে।</a:t>
            </a:r>
          </a:p>
          <a:p>
            <a:pPr>
              <a:buNone/>
            </a:pPr>
            <a:r>
              <a:rPr lang="as-IN" sz="4400" dirty="0" smtClean="0">
                <a:latin typeface="SutonnyMJ" pitchFamily="2" charset="0"/>
              </a:rPr>
              <a:t>৩.সাওমের শিক্ষা বর্ণনা করতে পারবে।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r>
              <a:rPr lang="as-IN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সাওম কাকে বলে?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সাওম আরবি শব্দ। এর ফার্সি প্রতিশব্দ হলো রোযা। এর আভিধানিক অর্থ হলো বিরত থাকা । ইসলামি শরিয়তের পরিভাষায় সাওম হলো 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সুবহে সাদিক থেকে সূর্যাস্ত পর্যন্ত আল্লাহর সন্তুষ্টি লাভের আশায় নিয়তের সাথে পানাহার ও ইন্দ্রিয় তৃপ্তি থেকে বিরত থাকা।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600" dirty="0" smtClean="0">
                <a:latin typeface="SutonnyMJ" pitchFamily="2" charset="0"/>
              </a:rPr>
              <a:t/>
            </a:r>
            <a:br>
              <a:rPr lang="en-GB" sz="3600" dirty="0" smtClean="0">
                <a:latin typeface="SutonnyMJ" pitchFamily="2" charset="0"/>
              </a:rPr>
            </a:b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600" dirty="0" err="1" smtClean="0"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as-IN" sz="6600" dirty="0" smtClean="0">
                <a:latin typeface="NikoshBAN" pitchFamily="2" charset="0"/>
                <a:cs typeface="NikoshBAN" pitchFamily="2" charset="0"/>
              </a:rPr>
              <a:t>  গুরুত্ব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SutonnyMJ" pitchFamily="2" charset="0"/>
              </a:rPr>
              <a:t>   </a:t>
            </a:r>
          </a:p>
          <a:p>
            <a:pPr algn="ctr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গুরুত্ব</a:t>
            </a:r>
          </a:p>
          <a:p>
            <a:pPr algn="ctr">
              <a:buNone/>
            </a:pPr>
            <a:r>
              <a:rPr lang="as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as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সাওমের সামাজিক গুরুত্ব</a:t>
            </a:r>
            <a:endParaRPr lang="en-US" sz="6000" dirty="0"/>
          </a:p>
        </p:txBody>
      </p:sp>
      <p:sp>
        <p:nvSpPr>
          <p:cNvPr id="8" name="Chevron 7"/>
          <p:cNvSpPr/>
          <p:nvPr/>
        </p:nvSpPr>
        <p:spPr>
          <a:xfrm>
            <a:off x="1259632" y="3933056"/>
            <a:ext cx="576064" cy="648072"/>
          </a:xfrm>
          <a:prstGeom prst="chevro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403648" y="2924944"/>
            <a:ext cx="576064" cy="648072"/>
          </a:xfrm>
          <a:prstGeom prst="chevro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5400" dirty="0" err="1" smtClean="0"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 র্ধমীয় গুরুত্ব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49685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সাওমের প্রতিদান সম্পর্কে হাদিসে কুদসিতে রয়েছে, আল্লাহ তায়ালা বলেন</a:t>
            </a:r>
          </a:p>
          <a:p>
            <a:pPr>
              <a:buNone/>
            </a:pPr>
            <a:r>
              <a:rPr lang="ar-SA" sz="2800" dirty="0" smtClean="0">
                <a:latin typeface="NikoshBAN" pitchFamily="2" charset="0"/>
              </a:rPr>
              <a:t>الصوم لي وانا اجزي به            </a:t>
            </a:r>
          </a:p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অর্থঃ “ সাওম আমার জন্য আর আমি নিজেই এর প্রতিদান দিব।”</a:t>
            </a:r>
          </a:p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(বুখারী)</a:t>
            </a:r>
          </a:p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 		মৈালিক ফরজ কাজ ।</a:t>
            </a:r>
          </a:p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		আল্লাহর নৈকট্য লাভের সুযোগ।</a:t>
            </a:r>
          </a:p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		গুনাহ মাফ হওয়ার সুযোগ।</a:t>
            </a:r>
          </a:p>
          <a:p>
            <a:pPr>
              <a:buNone/>
            </a:pP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		অধিক সওয়াব লাভের সুযোগ।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971600" y="3789040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971600" y="4293096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rot="5400000">
            <a:off x="971600" y="4797152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971600" y="5229200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185</Words>
  <Application>Microsoft Office PowerPoint</Application>
  <PresentationFormat>On-screen Show (4:3)</PresentationFormat>
  <Paragraphs>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শিক্ষক পরিচিতি</vt:lpstr>
      <vt:lpstr> এসো আমরা একটি ছবি দেখি</vt:lpstr>
      <vt:lpstr>Slide 4</vt:lpstr>
      <vt:lpstr>আজ আমাদের পাঠের বিষয়</vt:lpstr>
      <vt:lpstr>শিখনফল</vt:lpstr>
      <vt:lpstr>সাওম কাকে বলে?</vt:lpstr>
      <vt:lpstr>  সাওমের  গুরুত্ব  </vt:lpstr>
      <vt:lpstr>সাওমের র্ধমীয় গুরুত্ব</vt:lpstr>
      <vt:lpstr>সাওমের সামাজিক গুরুত্ব</vt:lpstr>
      <vt:lpstr>সাওমের শিক্ষা</vt:lpstr>
      <vt:lpstr>সাওমের নৈতিক শিক্ষা</vt:lpstr>
      <vt:lpstr>সাওমের সামাজিক শিক্ষা</vt:lpstr>
      <vt:lpstr>মূল্যায়ন</vt:lpstr>
      <vt:lpstr>বাড়ির কাজ</vt:lpstr>
      <vt:lpstr>                                           الله حافظ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wkÿK cwiwPwZ</dc:title>
  <dc:creator>MIZANUR RAHMAN</dc:creator>
  <cp:lastModifiedBy> MIZANUR RAHMAN</cp:lastModifiedBy>
  <cp:revision>58</cp:revision>
  <dcterms:created xsi:type="dcterms:W3CDTF">2020-09-20T04:47:48Z</dcterms:created>
  <dcterms:modified xsi:type="dcterms:W3CDTF">2020-09-22T06:08:34Z</dcterms:modified>
</cp:coreProperties>
</file>