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8"/>
  </p:notesMasterIdLst>
  <p:sldIdLst>
    <p:sldId id="601" r:id="rId2"/>
    <p:sldId id="585" r:id="rId3"/>
    <p:sldId id="586" r:id="rId4"/>
    <p:sldId id="483" r:id="rId5"/>
    <p:sldId id="477" r:id="rId6"/>
    <p:sldId id="265" r:id="rId7"/>
    <p:sldId id="587" r:id="rId8"/>
    <p:sldId id="488" r:id="rId9"/>
    <p:sldId id="268" r:id="rId10"/>
    <p:sldId id="568" r:id="rId11"/>
    <p:sldId id="569" r:id="rId12"/>
    <p:sldId id="570" r:id="rId13"/>
    <p:sldId id="588" r:id="rId14"/>
    <p:sldId id="589" r:id="rId15"/>
    <p:sldId id="590" r:id="rId16"/>
    <p:sldId id="591" r:id="rId17"/>
    <p:sldId id="592" r:id="rId18"/>
    <p:sldId id="273" r:id="rId19"/>
    <p:sldId id="595" r:id="rId20"/>
    <p:sldId id="593" r:id="rId21"/>
    <p:sldId id="594" r:id="rId22"/>
    <p:sldId id="596" r:id="rId23"/>
    <p:sldId id="597" r:id="rId24"/>
    <p:sldId id="598" r:id="rId25"/>
    <p:sldId id="599" r:id="rId26"/>
    <p:sldId id="600" r:id="rId2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364" autoAdjust="0"/>
  </p:normalViewPr>
  <p:slideViewPr>
    <p:cSldViewPr snapToGrid="0">
      <p:cViewPr varScale="1">
        <p:scale>
          <a:sx n="61" d="100"/>
          <a:sy n="61" d="100"/>
        </p:scale>
        <p:origin x="606" y="7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4D31-6BB4-4BF4-AABF-5D494F91F60B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37FED-E842-4C5E-B392-4CCB10675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2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37FED-E842-4C5E-B392-4CCB106759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9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167" y="207263"/>
            <a:ext cx="9656064" cy="735787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734" y="1000026"/>
            <a:ext cx="8222742" cy="331622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6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363" y="4385587"/>
            <a:ext cx="7233485" cy="1573254"/>
          </a:xfrm>
        </p:spPr>
        <p:txBody>
          <a:bodyPr>
            <a:normAutofit/>
          </a:bodyPr>
          <a:lstStyle>
            <a:lvl1pPr marL="0" indent="0" algn="ctr">
              <a:spcBef>
                <a:spcPts val="1100"/>
              </a:spcBef>
              <a:buNone/>
              <a:defRPr sz="1980">
                <a:solidFill>
                  <a:srgbClr val="FFFFFF"/>
                </a:solidFill>
              </a:defRPr>
            </a:lvl1pPr>
            <a:lvl2pPr marL="377190" indent="0" algn="ctr">
              <a:buNone/>
              <a:defRPr sz="1980"/>
            </a:lvl2pPr>
            <a:lvl3pPr marL="754380" indent="0" algn="ctr">
              <a:buNone/>
              <a:defRPr sz="1980"/>
            </a:lvl3pPr>
            <a:lvl4pPr marL="1131570" indent="0" algn="ctr">
              <a:buNone/>
              <a:defRPr sz="1650"/>
            </a:lvl4pPr>
            <a:lvl5pPr marL="1508760" indent="0" algn="ctr">
              <a:buNone/>
              <a:defRPr sz="1650"/>
            </a:lvl5pPr>
            <a:lvl6pPr marL="1885950" indent="0" algn="ctr">
              <a:buNone/>
              <a:defRPr sz="1650"/>
            </a:lvl6pPr>
            <a:lvl7pPr marL="2263140" indent="0" algn="ctr">
              <a:buNone/>
              <a:defRPr sz="1650"/>
            </a:lvl7pPr>
            <a:lvl8pPr marL="2640330" indent="0" algn="ctr">
              <a:buNone/>
              <a:defRPr sz="1650"/>
            </a:lvl8pPr>
            <a:lvl9pPr marL="3017520" indent="0" algn="ctr">
              <a:buNone/>
              <a:defRPr sz="16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32395" y="4231640"/>
            <a:ext cx="678942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5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63600"/>
            <a:ext cx="1917383" cy="61315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863600"/>
            <a:ext cx="6129338" cy="613156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00" y="1330052"/>
            <a:ext cx="8222742" cy="3316224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691" y="4708456"/>
            <a:ext cx="7234504" cy="1545647"/>
          </a:xfrm>
        </p:spPr>
        <p:txBody>
          <a:bodyPr anchor="t">
            <a:normAutofit/>
          </a:bodyPr>
          <a:lstStyle>
            <a:lvl1pPr marL="0" indent="0" algn="ctr">
              <a:buNone/>
              <a:defRPr sz="1980">
                <a:solidFill>
                  <a:schemeClr val="accent1"/>
                </a:solidFill>
              </a:defRPr>
            </a:lvl1pPr>
            <a:lvl2pPr marL="37719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34491" y="4556462"/>
            <a:ext cx="67894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5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331719"/>
            <a:ext cx="3922776" cy="4559808"/>
          </a:xfrm>
        </p:spPr>
        <p:txBody>
          <a:bodyPr/>
          <a:lstStyle>
            <a:lvl1pPr>
              <a:defRPr sz="1815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0780" y="2331720"/>
            <a:ext cx="3922776" cy="4559808"/>
          </a:xfrm>
        </p:spPr>
        <p:txBody>
          <a:bodyPr/>
          <a:lstStyle>
            <a:lvl1pPr>
              <a:defRPr sz="1815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3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268379"/>
            <a:ext cx="3922776" cy="88087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3084347"/>
            <a:ext cx="3922776" cy="3834384"/>
          </a:xfrm>
        </p:spPr>
        <p:txBody>
          <a:bodyPr/>
          <a:lstStyle>
            <a:lvl1pPr>
              <a:defRPr sz="1815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2068" y="2265570"/>
            <a:ext cx="3922776" cy="88087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2068" y="3081898"/>
            <a:ext cx="3922776" cy="3834384"/>
          </a:xfrm>
        </p:spPr>
        <p:txBody>
          <a:bodyPr/>
          <a:lstStyle>
            <a:lvl1pPr>
              <a:defRPr sz="1815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3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0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8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243584"/>
            <a:ext cx="3118104" cy="196900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245" y="1243584"/>
            <a:ext cx="4564602" cy="528523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3212592"/>
            <a:ext cx="3118104" cy="33162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0"/>
              </a:spcBef>
              <a:buNone/>
              <a:defRPr sz="1403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7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243584"/>
            <a:ext cx="3118104" cy="196900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21018" y="1212494"/>
            <a:ext cx="4683473" cy="5264507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31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3212592"/>
            <a:ext cx="3118104" cy="32644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0"/>
              </a:spcBef>
              <a:buNone/>
              <a:defRPr sz="1403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8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168" y="207264"/>
            <a:ext cx="9656064" cy="735787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690880"/>
            <a:ext cx="8147304" cy="1537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7" y="2331720"/>
            <a:ext cx="8145118" cy="457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2" y="7053674"/>
            <a:ext cx="192148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C49CC8C0-A509-47A3-A9AB-81FEF863A1E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8048" y="7053674"/>
            <a:ext cx="3892164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864" y="7053674"/>
            <a:ext cx="14076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8E212AE3-5FD5-4A77-BF96-4F7183B1C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1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8595" indent="-150876" algn="l" defTabSz="754380" rtl="0" eaLnBrk="1" latinLnBrk="0" hangingPunct="1">
        <a:lnSpc>
          <a:spcPct val="90000"/>
        </a:lnSpc>
        <a:spcBef>
          <a:spcPts val="11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7190" indent="-150876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98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03504" indent="-150876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76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29818" indent="-150876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12132" indent="-150876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10000" indent="-188595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30000" indent="-188595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88595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0000" indent="-188595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SzPct val="80000"/>
        <a:buFont typeface="Corbel" pitchFamily="34" charset="0"/>
        <a:buChar char="•"/>
        <a:defRPr sz="154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" y="5644770"/>
            <a:ext cx="9909810" cy="1921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298" y="175880"/>
            <a:ext cx="9909810" cy="1921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1458" y="3051638"/>
            <a:ext cx="5817478" cy="1921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3089" y="2799387"/>
            <a:ext cx="5912068" cy="1921376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845663" y="2937874"/>
            <a:ext cx="6355080" cy="1866279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8000" dirty="0"/>
              <a:t>আজকের পাঠে সবাইকে স্বাগতম </a:t>
            </a:r>
          </a:p>
        </p:txBody>
      </p:sp>
    </p:spTree>
    <p:extLst>
      <p:ext uri="{BB962C8B-B14F-4D97-AF65-F5344CB8AC3E}">
        <p14:creationId xmlns:p14="http://schemas.microsoft.com/office/powerpoint/2010/main" val="8159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E4DE858-548D-4587-BFCA-F7B035AD3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73" y="1623849"/>
            <a:ext cx="5092261" cy="5549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23987" y="409903"/>
            <a:ext cx="2803897" cy="961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i="1" dirty="0" err="1"/>
              <a:t>ভাষাঃ</a:t>
            </a:r>
            <a:r>
              <a:rPr lang="en-US" sz="1485" dirty="0"/>
              <a:t> </a:t>
            </a:r>
          </a:p>
        </p:txBody>
      </p:sp>
      <p:sp>
        <p:nvSpPr>
          <p:cNvPr id="2" name="Flowchart: Process 1"/>
          <p:cNvSpPr/>
          <p:nvPr/>
        </p:nvSpPr>
        <p:spPr>
          <a:xfrm>
            <a:off x="5628290" y="1623849"/>
            <a:ext cx="4110070" cy="5549461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/>
              <a:t>ছবিটিতে</a:t>
            </a:r>
            <a:r>
              <a:rPr lang="en-US" sz="4400" i="1" dirty="0"/>
              <a:t> </a:t>
            </a:r>
            <a:r>
              <a:rPr lang="en-US" sz="4400" i="1" dirty="0" err="1"/>
              <a:t>গারো</a:t>
            </a:r>
            <a:r>
              <a:rPr lang="en-US" sz="4400" i="1" dirty="0"/>
              <a:t> </a:t>
            </a:r>
            <a:r>
              <a:rPr lang="en-US" sz="4400" i="1" dirty="0" err="1"/>
              <a:t>ভাষায়</a:t>
            </a:r>
            <a:r>
              <a:rPr lang="en-US" sz="4400" i="1" dirty="0"/>
              <a:t> </a:t>
            </a:r>
            <a:r>
              <a:rPr lang="en-US" sz="4400" i="1" dirty="0" err="1"/>
              <a:t>ব্যবহৃত</a:t>
            </a:r>
            <a:r>
              <a:rPr lang="en-US" sz="4400" i="1" dirty="0"/>
              <a:t> </a:t>
            </a:r>
            <a:r>
              <a:rPr lang="en-US" sz="4400" i="1" dirty="0" err="1"/>
              <a:t>বর্ণমালা</a:t>
            </a:r>
            <a:r>
              <a:rPr lang="en-US" sz="4400" i="1" dirty="0"/>
              <a:t>। </a:t>
            </a:r>
            <a:r>
              <a:rPr lang="en-US" sz="4400" i="1" dirty="0" err="1"/>
              <a:t>গারোদের</a:t>
            </a:r>
            <a:r>
              <a:rPr lang="en-US" sz="4400" i="1" dirty="0"/>
              <a:t> </a:t>
            </a:r>
            <a:r>
              <a:rPr lang="en-US" sz="4400" i="1" dirty="0" err="1"/>
              <a:t>ভাষার</a:t>
            </a:r>
            <a:r>
              <a:rPr lang="en-US" sz="4400" i="1" dirty="0"/>
              <a:t> </a:t>
            </a:r>
            <a:r>
              <a:rPr lang="en-US" sz="4400" i="1" dirty="0" err="1"/>
              <a:t>নাম</a:t>
            </a:r>
            <a:r>
              <a:rPr lang="en-US" sz="4400" i="1" dirty="0"/>
              <a:t> </a:t>
            </a:r>
            <a:r>
              <a:rPr lang="en-US" sz="4400" i="1" dirty="0" err="1"/>
              <a:t>আচিক</a:t>
            </a:r>
            <a:r>
              <a:rPr lang="en-US" sz="4400" i="1" dirty="0"/>
              <a:t> </a:t>
            </a:r>
            <a:r>
              <a:rPr lang="en-US" sz="4400" i="1" dirty="0" err="1"/>
              <a:t>বা</a:t>
            </a:r>
            <a:r>
              <a:rPr lang="en-US" sz="4400" i="1" dirty="0"/>
              <a:t> </a:t>
            </a:r>
            <a:r>
              <a:rPr lang="en-US" sz="4400" i="1" dirty="0" err="1"/>
              <a:t>গারো</a:t>
            </a:r>
            <a:r>
              <a:rPr lang="en-US" sz="4400" i="1" dirty="0"/>
              <a:t> </a:t>
            </a:r>
            <a:r>
              <a:rPr lang="en-US" sz="4400" i="1" dirty="0" err="1"/>
              <a:t>ভাষা</a:t>
            </a:r>
            <a:r>
              <a:rPr lang="en-US" sz="4400" i="1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5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dffex.jpg">
            <a:extLst>
              <a:ext uri="{FF2B5EF4-FFF2-40B4-BE49-F238E27FC236}">
                <a16:creationId xmlns:a16="http://schemas.microsoft.com/office/drawing/2014/main" id="{38B26DC7-B37C-44BD-A94D-7AB6E7B5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03" y="1608083"/>
            <a:ext cx="4310687" cy="5675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F800E7-24B7-4352-B873-FBB497202E41}"/>
              </a:ext>
            </a:extLst>
          </p:cNvPr>
          <p:cNvSpPr txBox="1"/>
          <p:nvPr/>
        </p:nvSpPr>
        <p:spPr>
          <a:xfrm>
            <a:off x="2401171" y="372657"/>
            <a:ext cx="50306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48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8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0014" y="1608083"/>
            <a:ext cx="4918841" cy="56755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/>
              <a:t>গারোদের</a:t>
            </a:r>
            <a:r>
              <a:rPr lang="en-US" sz="4400" i="1" dirty="0"/>
              <a:t> </a:t>
            </a:r>
            <a:r>
              <a:rPr lang="en-US" sz="4400" i="1" dirty="0" err="1"/>
              <a:t>আদি</a:t>
            </a:r>
            <a:r>
              <a:rPr lang="en-US" sz="4400" i="1" dirty="0"/>
              <a:t> </a:t>
            </a:r>
            <a:r>
              <a:rPr lang="en-US" sz="4400" i="1" dirty="0" err="1"/>
              <a:t>ধর্মের</a:t>
            </a:r>
            <a:r>
              <a:rPr lang="en-US" sz="4400" i="1" dirty="0"/>
              <a:t> </a:t>
            </a:r>
            <a:r>
              <a:rPr lang="en-US" sz="4400" i="1" dirty="0" err="1"/>
              <a:t>নাম</a:t>
            </a:r>
            <a:r>
              <a:rPr lang="en-US" sz="4400" i="1" dirty="0"/>
              <a:t> </a:t>
            </a:r>
            <a:r>
              <a:rPr lang="en-US" sz="4400" i="1" dirty="0" err="1"/>
              <a:t>সাংসারেক।বর্তমানে</a:t>
            </a:r>
            <a:r>
              <a:rPr lang="en-US" sz="4400" i="1" dirty="0"/>
              <a:t> </a:t>
            </a:r>
            <a:r>
              <a:rPr lang="en-US" sz="4400" i="1" dirty="0" err="1"/>
              <a:t>বেশির</a:t>
            </a:r>
            <a:r>
              <a:rPr lang="en-US" sz="4400" i="1" dirty="0"/>
              <a:t> </a:t>
            </a:r>
            <a:r>
              <a:rPr lang="en-US" sz="4400" i="1" dirty="0" err="1"/>
              <a:t>ভাগ</a:t>
            </a:r>
            <a:r>
              <a:rPr lang="en-US" sz="4400" i="1" dirty="0"/>
              <a:t> </a:t>
            </a:r>
            <a:r>
              <a:rPr lang="en-US" sz="4400" i="1" dirty="0" err="1"/>
              <a:t>গারো</a:t>
            </a:r>
            <a:r>
              <a:rPr lang="en-US" sz="4400" i="1" dirty="0"/>
              <a:t> </a:t>
            </a:r>
            <a:r>
              <a:rPr lang="en-US" sz="4400" i="1" dirty="0" err="1"/>
              <a:t>খ্রিষ্ট</a:t>
            </a:r>
            <a:r>
              <a:rPr lang="en-US" sz="4400" i="1" dirty="0"/>
              <a:t> </a:t>
            </a:r>
            <a:r>
              <a:rPr lang="en-US" sz="4400" i="1" dirty="0" err="1"/>
              <a:t>ধর্মাবলম্বী</a:t>
            </a:r>
            <a:r>
              <a:rPr lang="en-US" sz="4400" i="1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623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B716D9E-8FAA-42E2-8066-8B5D8E6A03BD}"/>
              </a:ext>
            </a:extLst>
          </p:cNvPr>
          <p:cNvSpPr txBox="1"/>
          <p:nvPr/>
        </p:nvSpPr>
        <p:spPr>
          <a:xfrm>
            <a:off x="2214661" y="398467"/>
            <a:ext cx="5463146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 ব্যবস্থা</a:t>
            </a:r>
            <a:r>
              <a:rPr lang="en-US" sz="60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6" y="1718441"/>
            <a:ext cx="4695365" cy="5738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293667" y="1718440"/>
            <a:ext cx="4344187" cy="57386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/>
              <a:t>গারো</a:t>
            </a:r>
            <a:r>
              <a:rPr lang="en-US" sz="4800" b="1" i="1" dirty="0"/>
              <a:t> </a:t>
            </a:r>
            <a:r>
              <a:rPr lang="en-US" sz="4800" b="1" i="1" dirty="0" err="1"/>
              <a:t>সমাজ</a:t>
            </a:r>
            <a:r>
              <a:rPr lang="en-US" sz="4800" b="1" i="1" dirty="0"/>
              <a:t> </a:t>
            </a:r>
            <a:r>
              <a:rPr lang="en-US" sz="4800" b="1" i="1" dirty="0" err="1"/>
              <a:t>মাতৃতান্ত্রিক।মা</a:t>
            </a:r>
            <a:r>
              <a:rPr lang="en-US" sz="4800" b="1" i="1" dirty="0"/>
              <a:t> </a:t>
            </a:r>
            <a:r>
              <a:rPr lang="en-US" sz="4800" b="1" i="1" dirty="0" err="1"/>
              <a:t>হলেন</a:t>
            </a:r>
            <a:r>
              <a:rPr lang="en-US" sz="4800" b="1" i="1" dirty="0"/>
              <a:t> </a:t>
            </a:r>
            <a:r>
              <a:rPr lang="en-US" sz="4800" b="1" i="1" dirty="0" err="1"/>
              <a:t>পরিবার</a:t>
            </a:r>
            <a:r>
              <a:rPr lang="en-US" sz="4800" b="1" i="1" dirty="0"/>
              <a:t> </a:t>
            </a:r>
            <a:r>
              <a:rPr lang="en-US" sz="4800" b="1" i="1" dirty="0" err="1"/>
              <a:t>প্রধান</a:t>
            </a:r>
            <a:r>
              <a:rPr lang="en-US" sz="4800" b="1" i="1" dirty="0"/>
              <a:t>। </a:t>
            </a:r>
            <a:r>
              <a:rPr lang="en-US" sz="4800" b="1" i="1" dirty="0" err="1"/>
              <a:t>মায়ের</a:t>
            </a:r>
            <a:r>
              <a:rPr lang="en-US" sz="4800" b="1" i="1" dirty="0"/>
              <a:t> </a:t>
            </a:r>
            <a:r>
              <a:rPr lang="en-US" sz="4800" b="1" i="1" dirty="0" err="1"/>
              <a:t>সূত্র</a:t>
            </a:r>
            <a:r>
              <a:rPr lang="en-US" sz="4800" b="1" i="1" dirty="0"/>
              <a:t> </a:t>
            </a:r>
            <a:r>
              <a:rPr lang="en-US" sz="4800" b="1" i="1" dirty="0" err="1"/>
              <a:t>ধরেই</a:t>
            </a:r>
            <a:r>
              <a:rPr lang="en-US" sz="4800" b="1" i="1" dirty="0"/>
              <a:t> </a:t>
            </a:r>
            <a:r>
              <a:rPr lang="en-US" sz="4800" b="1" i="1" dirty="0" err="1"/>
              <a:t>দল</a:t>
            </a:r>
            <a:r>
              <a:rPr lang="en-US" sz="4800" b="1" i="1" dirty="0"/>
              <a:t> ,</a:t>
            </a:r>
            <a:r>
              <a:rPr lang="en-US" sz="4800" b="1" i="1" dirty="0" err="1"/>
              <a:t>গোত্র</a:t>
            </a:r>
            <a:r>
              <a:rPr lang="en-US" sz="4800" b="1" i="1" dirty="0"/>
              <a:t> ও </a:t>
            </a:r>
            <a:r>
              <a:rPr lang="en-US" sz="4800" b="1" i="1" dirty="0" err="1"/>
              <a:t>বংশ</a:t>
            </a:r>
            <a:r>
              <a:rPr lang="en-US" sz="4800" b="1" i="1" dirty="0"/>
              <a:t> </a:t>
            </a:r>
            <a:r>
              <a:rPr lang="en-US" sz="4800" b="1" i="1" dirty="0" err="1"/>
              <a:t>গড়ে</a:t>
            </a:r>
            <a:r>
              <a:rPr lang="en-US" sz="4800" b="1" i="1" dirty="0"/>
              <a:t> </a:t>
            </a:r>
            <a:r>
              <a:rPr lang="en-US" sz="4800" b="1" i="1" dirty="0" err="1"/>
              <a:t>ওঠে</a:t>
            </a:r>
            <a:r>
              <a:rPr lang="en-US" sz="4800" b="1" i="1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856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776" y="338761"/>
            <a:ext cx="5076497" cy="9138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 err="1"/>
              <a:t>খাদ্য</a:t>
            </a:r>
            <a:r>
              <a:rPr lang="en-US" sz="6000" b="1" i="1" dirty="0"/>
              <a:t> </a:t>
            </a:r>
            <a:r>
              <a:rPr lang="en-US" sz="6000" b="1" i="1" dirty="0" err="1"/>
              <a:t>ব্যবস্থাঃ</a:t>
            </a:r>
            <a:r>
              <a:rPr lang="en-US" sz="6000" b="1" i="1" dirty="0"/>
              <a:t> </a:t>
            </a:r>
          </a:p>
        </p:txBody>
      </p:sp>
      <p:pic>
        <p:nvPicPr>
          <p:cNvPr id="3" name="Picture 2" descr="2016021311ff2036.png">
            <a:extLst>
              <a:ext uri="{FF2B5EF4-FFF2-40B4-BE49-F238E27FC236}">
                <a16:creationId xmlns:a16="http://schemas.microsoft.com/office/drawing/2014/main" id="{5D4A67C2-71C2-4176-A9C1-6F0EC79335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64" y="1434663"/>
            <a:ext cx="4875486" cy="2562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2jj8.jpg">
            <a:extLst>
              <a:ext uri="{FF2B5EF4-FFF2-40B4-BE49-F238E27FC236}">
                <a16:creationId xmlns:a16="http://schemas.microsoft.com/office/drawing/2014/main" id="{F602ACF3-503F-4FDC-945F-7098AFC9E7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390" y="1434664"/>
            <a:ext cx="4296497" cy="2562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tt.jpg">
            <a:extLst>
              <a:ext uri="{FF2B5EF4-FFF2-40B4-BE49-F238E27FC236}">
                <a16:creationId xmlns:a16="http://schemas.microsoft.com/office/drawing/2014/main" id="{5A94195C-51BD-4D55-807D-48A339981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64" y="4120512"/>
            <a:ext cx="4875486" cy="2359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hhges.jpg">
            <a:extLst>
              <a:ext uri="{FF2B5EF4-FFF2-40B4-BE49-F238E27FC236}">
                <a16:creationId xmlns:a16="http://schemas.microsoft.com/office/drawing/2014/main" id="{A7C23B33-7976-493D-BB48-4D52185C82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6390" y="4120513"/>
            <a:ext cx="4296497" cy="2359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5162" y="6780553"/>
            <a:ext cx="9377723" cy="5977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/>
              <a:t>তাদের</a:t>
            </a:r>
            <a:r>
              <a:rPr lang="en-US" sz="3200" i="1" dirty="0"/>
              <a:t> </a:t>
            </a:r>
            <a:r>
              <a:rPr lang="en-US" sz="3200" i="1" dirty="0" err="1"/>
              <a:t>প্রধান</a:t>
            </a:r>
            <a:r>
              <a:rPr lang="en-US" sz="3200" i="1" dirty="0"/>
              <a:t> </a:t>
            </a:r>
            <a:r>
              <a:rPr lang="en-US" sz="3200" i="1" dirty="0" err="1"/>
              <a:t>খাবার</a:t>
            </a:r>
            <a:r>
              <a:rPr lang="en-US" sz="3200" i="1" dirty="0"/>
              <a:t> </a:t>
            </a:r>
            <a:r>
              <a:rPr lang="en-US" sz="3200" i="1" dirty="0" err="1"/>
              <a:t>ভাত,মাছ,মাংশ</a:t>
            </a:r>
            <a:r>
              <a:rPr lang="en-US" sz="3200" i="1" dirty="0"/>
              <a:t> ও </a:t>
            </a:r>
            <a:r>
              <a:rPr lang="en-US" sz="3200" i="1" dirty="0" err="1"/>
              <a:t>শাকসবজি</a:t>
            </a:r>
            <a:r>
              <a:rPr lang="en-US" sz="3200" i="1" dirty="0"/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8289" y="325360"/>
            <a:ext cx="5013434" cy="10462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 err="1"/>
              <a:t>খাদ্য</a:t>
            </a:r>
            <a:r>
              <a:rPr lang="en-US" sz="6000" b="1" i="1" dirty="0"/>
              <a:t> </a:t>
            </a:r>
            <a:r>
              <a:rPr lang="en-US" sz="6000" b="1" i="1" dirty="0" err="1"/>
              <a:t>ব্যবস্থাঃ</a:t>
            </a:r>
            <a:endParaRPr lang="en-US" sz="6000" b="1" i="1" dirty="0"/>
          </a:p>
        </p:txBody>
      </p:sp>
      <p:pic>
        <p:nvPicPr>
          <p:cNvPr id="3" name="Picture 2" descr="ffvvf.PNG">
            <a:extLst>
              <a:ext uri="{FF2B5EF4-FFF2-40B4-BE49-F238E27FC236}">
                <a16:creationId xmlns:a16="http://schemas.microsoft.com/office/drawing/2014/main" id="{DF32FA8D-ABD4-445D-BE1B-51247F5C9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1623848"/>
            <a:ext cx="4370202" cy="4177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BG201608  20123733.jpg">
            <a:extLst>
              <a:ext uri="{FF2B5EF4-FFF2-40B4-BE49-F238E27FC236}">
                <a16:creationId xmlns:a16="http://schemas.microsoft.com/office/drawing/2014/main" id="{A0392063-2F28-439D-83FD-161FA148C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491" y="1623848"/>
            <a:ext cx="4753302" cy="4177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7190" y="6053958"/>
            <a:ext cx="9221645" cy="14013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/>
              <a:t>এটি</a:t>
            </a:r>
            <a:r>
              <a:rPr lang="en-US" sz="3200" b="1" i="1" dirty="0"/>
              <a:t> </a:t>
            </a:r>
            <a:r>
              <a:rPr lang="en-US" sz="3200" b="1" i="1" dirty="0" err="1"/>
              <a:t>গারোদের</a:t>
            </a:r>
            <a:r>
              <a:rPr lang="en-US" sz="3200" b="1" i="1" dirty="0"/>
              <a:t> </a:t>
            </a:r>
            <a:r>
              <a:rPr lang="en-US" sz="3200" b="1" i="1" dirty="0" err="1"/>
              <a:t>একটি</a:t>
            </a:r>
            <a:r>
              <a:rPr lang="en-US" sz="3200" b="1" i="1" dirty="0"/>
              <a:t> </a:t>
            </a:r>
            <a:r>
              <a:rPr lang="en-US" sz="3200" b="1" i="1" dirty="0" err="1"/>
              <a:t>ঐতিহ্যবাহী</a:t>
            </a:r>
            <a:r>
              <a:rPr lang="en-US" sz="3200" b="1" i="1" dirty="0"/>
              <a:t>  </a:t>
            </a:r>
            <a:r>
              <a:rPr lang="en-US" sz="3200" b="1" i="1" dirty="0" err="1"/>
              <a:t>খাবার</a:t>
            </a:r>
            <a:r>
              <a:rPr lang="en-US" sz="3200" b="1" i="1" dirty="0"/>
              <a:t>। </a:t>
            </a:r>
            <a:r>
              <a:rPr lang="en-US" sz="3200" b="1" i="1" dirty="0" err="1"/>
              <a:t>বাঁশের</a:t>
            </a:r>
            <a:r>
              <a:rPr lang="en-US" sz="3200" b="1" i="1" dirty="0"/>
              <a:t> </a:t>
            </a:r>
            <a:r>
              <a:rPr lang="en-US" sz="3200" b="1" i="1" dirty="0" err="1"/>
              <a:t>কোড়ল</a:t>
            </a:r>
            <a:r>
              <a:rPr lang="en-US" sz="3200" b="1" i="1" dirty="0"/>
              <a:t> </a:t>
            </a:r>
            <a:r>
              <a:rPr lang="en-US" sz="3200" b="1" i="1" dirty="0" err="1"/>
              <a:t>দিয়ে</a:t>
            </a:r>
            <a:r>
              <a:rPr lang="en-US" sz="3200" b="1" i="1" dirty="0"/>
              <a:t> এ </a:t>
            </a:r>
            <a:r>
              <a:rPr lang="en-US" sz="3200" b="1" i="1" dirty="0" err="1"/>
              <a:t>খবারটি</a:t>
            </a:r>
            <a:r>
              <a:rPr lang="en-US" sz="3200" b="1" i="1" dirty="0"/>
              <a:t> </a:t>
            </a:r>
            <a:r>
              <a:rPr lang="en-US" sz="3200" b="1" i="1" dirty="0" err="1"/>
              <a:t>তৈরি</a:t>
            </a:r>
            <a:r>
              <a:rPr lang="en-US" sz="3200" b="1" i="1" dirty="0"/>
              <a:t> </a:t>
            </a:r>
            <a:r>
              <a:rPr lang="en-US" sz="3200" b="1" i="1" dirty="0" err="1"/>
              <a:t>করা</a:t>
            </a:r>
            <a:r>
              <a:rPr lang="en-US" sz="3200" b="1" i="1" dirty="0"/>
              <a:t> </a:t>
            </a:r>
            <a:r>
              <a:rPr lang="en-US" sz="3200" b="1" i="1" dirty="0" err="1"/>
              <a:t>হয়</a:t>
            </a:r>
            <a:r>
              <a:rPr lang="en-US" sz="3200" b="1" i="1" dirty="0"/>
              <a:t>।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0726" y="391970"/>
            <a:ext cx="5360670" cy="11688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 err="1"/>
              <a:t>গারোদের</a:t>
            </a:r>
            <a:r>
              <a:rPr lang="en-US" sz="5400" b="1" i="1" dirty="0"/>
              <a:t> </a:t>
            </a:r>
            <a:r>
              <a:rPr lang="en-US" sz="5400" b="1" i="1" dirty="0" err="1"/>
              <a:t>বাড়ীঃ</a:t>
            </a:r>
            <a:endParaRPr lang="en-US" sz="5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3" y="1813034"/>
            <a:ext cx="3115069" cy="5565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01" y="1813034"/>
            <a:ext cx="2748521" cy="5565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425237" y="1813034"/>
            <a:ext cx="3290657" cy="55652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/>
              <a:t>নদীর</a:t>
            </a:r>
            <a:r>
              <a:rPr lang="en-US" sz="3200" b="1" i="1" dirty="0"/>
              <a:t> </a:t>
            </a:r>
            <a:r>
              <a:rPr lang="en-US" sz="3200" b="1" i="1" dirty="0" err="1"/>
              <a:t>তীরে</a:t>
            </a:r>
            <a:r>
              <a:rPr lang="en-US" sz="3200" b="1" i="1" dirty="0"/>
              <a:t> </a:t>
            </a:r>
            <a:r>
              <a:rPr lang="en-US" sz="3200" b="1" i="1" dirty="0" err="1"/>
              <a:t>লম্বা</a:t>
            </a:r>
            <a:r>
              <a:rPr lang="en-US" sz="3200" b="1" i="1" dirty="0"/>
              <a:t> </a:t>
            </a:r>
            <a:r>
              <a:rPr lang="en-US" sz="3200" b="1" i="1" dirty="0" err="1"/>
              <a:t>এক</a:t>
            </a:r>
            <a:r>
              <a:rPr lang="en-US" sz="3200" b="1" i="1" dirty="0"/>
              <a:t> </a:t>
            </a:r>
            <a:r>
              <a:rPr lang="en-US" sz="3200" b="1" i="1" dirty="0" err="1"/>
              <a:t>ধরনের</a:t>
            </a:r>
            <a:r>
              <a:rPr lang="en-US" sz="3200" b="1" i="1" dirty="0"/>
              <a:t> </a:t>
            </a:r>
            <a:r>
              <a:rPr lang="en-US" sz="3200" b="1" i="1" dirty="0" err="1"/>
              <a:t>বাড়ি</a:t>
            </a:r>
            <a:r>
              <a:rPr lang="en-US" sz="3200" b="1" i="1" dirty="0"/>
              <a:t> </a:t>
            </a:r>
            <a:r>
              <a:rPr lang="en-US" sz="3200" b="1" i="1" dirty="0" err="1"/>
              <a:t>তৈরি</a:t>
            </a:r>
            <a:r>
              <a:rPr lang="en-US" sz="3200" b="1" i="1" dirty="0"/>
              <a:t> </a:t>
            </a:r>
            <a:r>
              <a:rPr lang="en-US" sz="3200" b="1" i="1" dirty="0" err="1"/>
              <a:t>করতো</a:t>
            </a:r>
            <a:r>
              <a:rPr lang="en-US" sz="3200" b="1" i="1" dirty="0"/>
              <a:t> </a:t>
            </a:r>
            <a:r>
              <a:rPr lang="en-US" sz="3200" b="1" i="1" dirty="0" err="1"/>
              <a:t>যা</a:t>
            </a:r>
            <a:r>
              <a:rPr lang="en-US" sz="3200" b="1" i="1" dirty="0"/>
              <a:t>  </a:t>
            </a:r>
            <a:r>
              <a:rPr lang="en-US" sz="3200" b="1" i="1" dirty="0" err="1"/>
              <a:t>নকমান্দি</a:t>
            </a:r>
            <a:r>
              <a:rPr lang="en-US" sz="3200" b="1" i="1" dirty="0"/>
              <a:t> </a:t>
            </a:r>
            <a:r>
              <a:rPr lang="en-US" sz="3200" b="1" i="1" dirty="0" err="1"/>
              <a:t>নামে</a:t>
            </a:r>
            <a:r>
              <a:rPr lang="en-US" sz="3200" b="1" i="1" dirty="0"/>
              <a:t> </a:t>
            </a:r>
            <a:r>
              <a:rPr lang="en-US" sz="3200" b="1" i="1" dirty="0" err="1"/>
              <a:t>পরিচিত</a:t>
            </a:r>
            <a:r>
              <a:rPr lang="en-US" sz="3200" b="1" i="1" dirty="0"/>
              <a:t>। </a:t>
            </a:r>
            <a:r>
              <a:rPr lang="en-US" sz="3200" b="1" i="1" dirty="0" err="1"/>
              <a:t>বর্তমানে</a:t>
            </a:r>
            <a:r>
              <a:rPr lang="en-US" sz="3200" b="1" i="1" dirty="0"/>
              <a:t> </a:t>
            </a:r>
            <a:r>
              <a:rPr lang="en-US" sz="3200" b="1" i="1" dirty="0" err="1"/>
              <a:t>করোগেটেড</a:t>
            </a:r>
            <a:r>
              <a:rPr lang="en-US" sz="3200" b="1" i="1" dirty="0"/>
              <a:t> </a:t>
            </a:r>
            <a:r>
              <a:rPr lang="en-US" sz="3200" b="1" i="1" dirty="0" err="1"/>
              <a:t>টিন</a:t>
            </a:r>
            <a:r>
              <a:rPr lang="en-US" sz="3200" b="1" i="1" dirty="0"/>
              <a:t> ও </a:t>
            </a:r>
            <a:r>
              <a:rPr lang="en-US" sz="3200" b="1" i="1" dirty="0" err="1"/>
              <a:t>অন্যান্য</a:t>
            </a:r>
            <a:r>
              <a:rPr lang="en-US" sz="3200" b="1" i="1" dirty="0"/>
              <a:t> </a:t>
            </a:r>
            <a:r>
              <a:rPr lang="en-US" sz="3200" b="1" i="1" dirty="0" err="1"/>
              <a:t>উপকরণ</a:t>
            </a:r>
            <a:r>
              <a:rPr lang="en-US" sz="3200" b="1" i="1" dirty="0"/>
              <a:t>  </a:t>
            </a:r>
            <a:r>
              <a:rPr lang="en-US" sz="3200" b="1" i="1" dirty="0" err="1"/>
              <a:t>দিয়ে</a:t>
            </a:r>
            <a:r>
              <a:rPr lang="en-US" sz="3200" b="1" i="1" dirty="0"/>
              <a:t> </a:t>
            </a:r>
            <a:r>
              <a:rPr lang="en-US" sz="3200" b="1" i="1" dirty="0" err="1"/>
              <a:t>বাড়ি</a:t>
            </a:r>
            <a:r>
              <a:rPr lang="en-US" sz="3200" b="1" i="1" dirty="0"/>
              <a:t> </a:t>
            </a:r>
            <a:r>
              <a:rPr lang="en-US" sz="3200" b="1" i="1" dirty="0" err="1"/>
              <a:t>তৈরি</a:t>
            </a:r>
            <a:r>
              <a:rPr lang="en-US" sz="3200" b="1" i="1" dirty="0"/>
              <a:t> </a:t>
            </a:r>
            <a:r>
              <a:rPr lang="en-US" sz="3200" b="1" i="1" dirty="0" err="1"/>
              <a:t>করে</a:t>
            </a:r>
            <a:r>
              <a:rPr lang="en-US" sz="3200" b="1" i="1" dirty="0"/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173" y="400446"/>
            <a:ext cx="5517930" cy="75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/>
              <a:t>গারোদের</a:t>
            </a:r>
            <a:r>
              <a:rPr lang="en-US" sz="4400" b="1" i="1" dirty="0"/>
              <a:t> </a:t>
            </a:r>
            <a:r>
              <a:rPr lang="en-US" sz="4400" b="1" i="1" dirty="0" err="1"/>
              <a:t>পোশাকঃ</a:t>
            </a:r>
            <a:r>
              <a:rPr lang="en-US" sz="4400" b="1" i="1" dirty="0"/>
              <a:t> </a:t>
            </a:r>
          </a:p>
        </p:txBody>
      </p:sp>
      <p:pic>
        <p:nvPicPr>
          <p:cNvPr id="4" name="Picture 3" descr="147956257gg3.jpg">
            <a:extLst>
              <a:ext uri="{FF2B5EF4-FFF2-40B4-BE49-F238E27FC236}">
                <a16:creationId xmlns:a16="http://schemas.microsoft.com/office/drawing/2014/main" id="{C5A92AF3-1304-4541-BF5E-8F3A7EDCE0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939" y="1292773"/>
            <a:ext cx="3238632" cy="4240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7" y="1292773"/>
            <a:ext cx="3368697" cy="4240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ealdetailsff1.jpg">
            <a:extLst>
              <a:ext uri="{FF2B5EF4-FFF2-40B4-BE49-F238E27FC236}">
                <a16:creationId xmlns:a16="http://schemas.microsoft.com/office/drawing/2014/main" id="{2D78F190-5D2C-4EF2-A65B-F2B180E8D6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644" y="1292774"/>
            <a:ext cx="2367192" cy="220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ffages.jpg">
            <a:extLst>
              <a:ext uri="{FF2B5EF4-FFF2-40B4-BE49-F238E27FC236}">
                <a16:creationId xmlns:a16="http://schemas.microsoft.com/office/drawing/2014/main" id="{28DC9B6D-7E4E-4971-8EC4-76AEC10AD5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649" y="3608727"/>
            <a:ext cx="2367192" cy="1924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51177" y="5801711"/>
            <a:ext cx="9273671" cy="15832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/>
              <a:t>গারো</a:t>
            </a:r>
            <a:r>
              <a:rPr lang="en-US" sz="4000" b="1" i="1" dirty="0"/>
              <a:t>  </a:t>
            </a:r>
            <a:r>
              <a:rPr lang="en-US" sz="4000" b="1" i="1" dirty="0" err="1"/>
              <a:t>নারীদের</a:t>
            </a:r>
            <a:r>
              <a:rPr lang="en-US" sz="4000" b="1" i="1" dirty="0"/>
              <a:t>  </a:t>
            </a:r>
            <a:r>
              <a:rPr lang="en-US" sz="4000" b="1" i="1" dirty="0" err="1"/>
              <a:t>ঐতিহ্যবাহী</a:t>
            </a:r>
            <a:r>
              <a:rPr lang="en-US" sz="4000" b="1" i="1" dirty="0"/>
              <a:t> </a:t>
            </a:r>
            <a:r>
              <a:rPr lang="en-US" sz="4000" b="1" i="1" dirty="0" err="1"/>
              <a:t>পোশাকের</a:t>
            </a:r>
            <a:r>
              <a:rPr lang="en-US" sz="4000" b="1" i="1" dirty="0"/>
              <a:t> </a:t>
            </a:r>
            <a:r>
              <a:rPr lang="en-US" sz="4000" b="1" i="1" dirty="0" err="1"/>
              <a:t>নাম</a:t>
            </a:r>
            <a:r>
              <a:rPr lang="en-US" sz="4000" b="1" i="1" dirty="0"/>
              <a:t> </a:t>
            </a:r>
            <a:r>
              <a:rPr lang="en-US" sz="4000" b="1" i="1" dirty="0" err="1"/>
              <a:t>দকবান্দা</a:t>
            </a:r>
            <a:r>
              <a:rPr lang="en-US" sz="4000" b="1" i="1" dirty="0"/>
              <a:t> ও </a:t>
            </a:r>
            <a:r>
              <a:rPr lang="en-US" sz="4000" b="1" i="1" dirty="0" err="1"/>
              <a:t>দকসারি</a:t>
            </a:r>
            <a:r>
              <a:rPr lang="en-US" sz="4000" b="1" i="1" dirty="0"/>
              <a:t>। </a:t>
            </a:r>
            <a:r>
              <a:rPr lang="en-US" sz="4000" b="1" i="1" dirty="0" err="1"/>
              <a:t>পুরুষেরা</a:t>
            </a:r>
            <a:r>
              <a:rPr lang="en-US" sz="4000" b="1" i="1" dirty="0"/>
              <a:t> </a:t>
            </a:r>
            <a:r>
              <a:rPr lang="en-US" sz="4000" b="1" i="1" dirty="0" err="1"/>
              <a:t>শার্ট,লুঙ্গি,ধুতি</a:t>
            </a:r>
            <a:r>
              <a:rPr lang="en-US" sz="4000" b="1" i="1" dirty="0"/>
              <a:t> </a:t>
            </a:r>
            <a:r>
              <a:rPr lang="en-US" sz="4000" b="1" i="1" dirty="0" err="1"/>
              <a:t>ইত্যাদি</a:t>
            </a:r>
            <a:r>
              <a:rPr lang="en-US" sz="4000" b="1" i="1" dirty="0"/>
              <a:t> </a:t>
            </a:r>
            <a:r>
              <a:rPr lang="en-US" sz="4000" b="1" i="1" dirty="0" err="1"/>
              <a:t>পরিধান</a:t>
            </a:r>
            <a:r>
              <a:rPr lang="en-US" sz="4000" b="1" i="1" dirty="0"/>
              <a:t> </a:t>
            </a:r>
            <a:r>
              <a:rPr lang="en-US" sz="4000" b="1" i="1" dirty="0" err="1"/>
              <a:t>করে</a:t>
            </a:r>
            <a:r>
              <a:rPr lang="en-US" sz="4000" b="1" i="1" dirty="0"/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89714" y="425669"/>
            <a:ext cx="2809415" cy="11175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 err="1"/>
              <a:t>উৎসবঃ</a:t>
            </a:r>
            <a:endParaRPr lang="en-US" sz="54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521AB-AF06-4B65-B101-F165C9DDD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647" y="1781503"/>
            <a:ext cx="3105550" cy="5565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503276" y="1781503"/>
            <a:ext cx="3251638" cy="55652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40" b="1" i="1" dirty="0" err="1"/>
              <a:t>তাদের</a:t>
            </a:r>
            <a:r>
              <a:rPr lang="en-US" sz="2640" b="1" i="1" dirty="0"/>
              <a:t> </a:t>
            </a:r>
            <a:r>
              <a:rPr lang="en-US" sz="2640" b="1" i="1" dirty="0" err="1"/>
              <a:t>ঐতিহ্যবাহী</a:t>
            </a:r>
            <a:r>
              <a:rPr lang="en-US" sz="2640" b="1" i="1" dirty="0"/>
              <a:t> </a:t>
            </a:r>
            <a:r>
              <a:rPr lang="en-US" sz="2640" b="1" i="1" dirty="0" err="1"/>
              <a:t>উৎসবের</a:t>
            </a:r>
            <a:r>
              <a:rPr lang="en-US" sz="2640" b="1" i="1" dirty="0"/>
              <a:t> </a:t>
            </a:r>
            <a:r>
              <a:rPr lang="en-US" sz="2640" b="1" i="1" dirty="0" err="1"/>
              <a:t>নাম</a:t>
            </a:r>
            <a:r>
              <a:rPr lang="en-US" sz="2640" b="1" i="1" dirty="0"/>
              <a:t> </a:t>
            </a:r>
            <a:r>
              <a:rPr lang="en-US" sz="2640" b="1" i="1" dirty="0" err="1"/>
              <a:t>ওয়ানগালা</a:t>
            </a:r>
            <a:r>
              <a:rPr lang="en-US" sz="2640" b="1" i="1" dirty="0"/>
              <a:t>। </a:t>
            </a:r>
            <a:r>
              <a:rPr lang="en-US" sz="2640" b="1" i="1" dirty="0" err="1"/>
              <a:t>এসময়</a:t>
            </a:r>
            <a:r>
              <a:rPr lang="en-US" sz="2640" b="1" i="1" dirty="0"/>
              <a:t> </a:t>
            </a:r>
            <a:r>
              <a:rPr lang="en-US" sz="2640" b="1" i="1" dirty="0" err="1"/>
              <a:t>তারা</a:t>
            </a:r>
            <a:r>
              <a:rPr lang="en-US" sz="2640" b="1" i="1" dirty="0"/>
              <a:t> </a:t>
            </a:r>
            <a:r>
              <a:rPr lang="en-US" sz="2640" b="1" i="1" dirty="0" err="1"/>
              <a:t>সূর্য</a:t>
            </a:r>
            <a:r>
              <a:rPr lang="en-US" sz="2640" b="1" i="1" dirty="0"/>
              <a:t> </a:t>
            </a:r>
            <a:r>
              <a:rPr lang="en-US" sz="2640" b="1" i="1" dirty="0" err="1"/>
              <a:t>দেবতা</a:t>
            </a:r>
            <a:r>
              <a:rPr lang="en-US" sz="2640" b="1" i="1" dirty="0"/>
              <a:t> </a:t>
            </a:r>
            <a:r>
              <a:rPr lang="en-US" sz="2640" b="1" i="1" dirty="0" err="1"/>
              <a:t>সালজং</a:t>
            </a:r>
            <a:r>
              <a:rPr lang="en-US" sz="2640" b="1" i="1" dirty="0"/>
              <a:t> </a:t>
            </a:r>
            <a:r>
              <a:rPr lang="en-US" sz="2640" b="1" i="1" dirty="0" err="1"/>
              <a:t>এর</a:t>
            </a:r>
            <a:r>
              <a:rPr lang="en-US" sz="2640" b="1" i="1" dirty="0"/>
              <a:t> </a:t>
            </a:r>
            <a:r>
              <a:rPr lang="en-US" sz="2640" b="1" i="1" dirty="0" err="1"/>
              <a:t>প্রতি</a:t>
            </a:r>
            <a:r>
              <a:rPr lang="en-US" sz="2640" b="1" i="1" dirty="0"/>
              <a:t> </a:t>
            </a:r>
            <a:r>
              <a:rPr lang="en-US" sz="2640" b="1" i="1" dirty="0" err="1"/>
              <a:t>কৃতজ্ঞতা</a:t>
            </a:r>
            <a:r>
              <a:rPr lang="en-US" sz="2640" b="1" i="1" dirty="0"/>
              <a:t> </a:t>
            </a:r>
            <a:r>
              <a:rPr lang="en-US" sz="2640" b="1" i="1" dirty="0" err="1"/>
              <a:t>স্বরূপ</a:t>
            </a:r>
            <a:r>
              <a:rPr lang="en-US" sz="2640" b="1" i="1" dirty="0"/>
              <a:t> </a:t>
            </a:r>
            <a:r>
              <a:rPr lang="en-US" sz="2640" b="1" i="1" dirty="0" err="1"/>
              <a:t>নতুন</a:t>
            </a:r>
            <a:r>
              <a:rPr lang="en-US" sz="2640" b="1" i="1" dirty="0"/>
              <a:t> </a:t>
            </a:r>
            <a:r>
              <a:rPr lang="en-US" sz="2640" b="1" i="1" dirty="0" err="1"/>
              <a:t>শস্য</a:t>
            </a:r>
            <a:r>
              <a:rPr lang="en-US" sz="2640" b="1" i="1" dirty="0"/>
              <a:t> </a:t>
            </a:r>
            <a:r>
              <a:rPr lang="en-US" sz="2640" b="1" i="1" dirty="0" err="1"/>
              <a:t>উৎসর্গ</a:t>
            </a:r>
            <a:r>
              <a:rPr lang="en-US" sz="2640" b="1" i="1" dirty="0"/>
              <a:t> </a:t>
            </a:r>
            <a:r>
              <a:rPr lang="en-US" sz="2640" b="1" i="1" dirty="0" err="1"/>
              <a:t>করে</a:t>
            </a:r>
            <a:r>
              <a:rPr lang="en-US" sz="2640" b="1" i="1" dirty="0"/>
              <a:t>। </a:t>
            </a:r>
            <a:r>
              <a:rPr lang="en-US" sz="2640" b="1" i="1" dirty="0" err="1"/>
              <a:t>উৎসবটি</a:t>
            </a:r>
            <a:r>
              <a:rPr lang="en-US" sz="2640" b="1" i="1" dirty="0"/>
              <a:t> </a:t>
            </a:r>
            <a:r>
              <a:rPr lang="en-US" sz="2640" b="1" i="1" dirty="0" err="1"/>
              <a:t>অক্টোবর</a:t>
            </a:r>
            <a:r>
              <a:rPr lang="en-US" sz="2640" b="1" i="1" dirty="0"/>
              <a:t> </a:t>
            </a:r>
            <a:r>
              <a:rPr lang="en-US" sz="2640" b="1" i="1" dirty="0" err="1"/>
              <a:t>বা</a:t>
            </a:r>
            <a:r>
              <a:rPr lang="en-US" sz="2640" b="1" i="1" dirty="0"/>
              <a:t> </a:t>
            </a:r>
            <a:r>
              <a:rPr lang="en-US" sz="2640" b="1" i="1" dirty="0" err="1"/>
              <a:t>নভেম্বর</a:t>
            </a:r>
            <a:r>
              <a:rPr lang="en-US" sz="2640" b="1" i="1" dirty="0"/>
              <a:t> </a:t>
            </a:r>
            <a:r>
              <a:rPr lang="en-US" sz="2640" b="1" i="1" dirty="0" err="1"/>
              <a:t>মাসে</a:t>
            </a:r>
            <a:r>
              <a:rPr lang="en-US" sz="2640" b="1" i="1" dirty="0"/>
              <a:t> </a:t>
            </a:r>
            <a:r>
              <a:rPr lang="en-US" sz="2640" b="1" i="1" dirty="0" err="1"/>
              <a:t>হয়ে</a:t>
            </a:r>
            <a:r>
              <a:rPr lang="en-US" sz="2640" b="1" i="1" dirty="0"/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8CE442-33A5-44EB-8A41-3D44E9080A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30" y="1781503"/>
            <a:ext cx="2731238" cy="5565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1880" y="2827681"/>
            <a:ext cx="1734894" cy="1892542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770" tIns="60770" rIns="60770" bIns="60770" numCol="1" spcCol="1270" anchor="ctr" anchorCtr="0">
              <a:noAutofit/>
            </a:bodyPr>
            <a:lstStyle/>
            <a:p>
              <a:pPr algn="ctr" defTabSz="21269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3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গারো</a:t>
              </a:r>
              <a:r>
                <a:rPr lang="en-US" sz="363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3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3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3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00550" y="247341"/>
            <a:ext cx="1909700" cy="2072593"/>
            <a:chOff x="3094967" y="-144402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146" tIns="25146" rIns="25146" bIns="25146" numCol="1" spcCol="1270" anchor="ctr" anchorCtr="0">
              <a:noAutofit/>
            </a:bodyPr>
            <a:lstStyle/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গারোদের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ভাষার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আচিক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25814" y="5399993"/>
            <a:ext cx="2404788" cy="2022816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146" tIns="25146" rIns="25146" bIns="25146" numCol="1" spcCol="1270" anchor="ctr" anchorCtr="0">
              <a:noAutofit/>
            </a:bodyPr>
            <a:lstStyle/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ভাত, মাংস, শুঁটকি মাছ,ও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বাঁশের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কোড়ল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83389" y="735628"/>
            <a:ext cx="2111397" cy="2251414"/>
            <a:chOff x="2999280" y="4048076"/>
            <a:chExt cx="2020175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2999280" y="4048076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485" dirty="0"/>
            </a:p>
          </p:txBody>
        </p:sp>
        <p:sp>
          <p:nvSpPr>
            <p:cNvPr id="13" name="Oval 10"/>
            <p:cNvSpPr/>
            <p:nvPr/>
          </p:nvSpPr>
          <p:spPr>
            <a:xfrm>
              <a:off x="3295128" y="4302179"/>
              <a:ext cx="1428479" cy="12269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146" tIns="25146" rIns="25146" bIns="25146" numCol="1" spcCol="1270" anchor="ctr" anchorCtr="0">
              <a:noAutofit/>
            </a:bodyPr>
            <a:lstStyle/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সংসারেক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বর্তমানে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খ্রিষ্টধর্মের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অনুসারী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67034" y="593250"/>
            <a:ext cx="2117560" cy="2373629"/>
            <a:chOff x="1000342" y="1944719"/>
            <a:chExt cx="1781090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000342" y="1944719"/>
              <a:ext cx="1781090" cy="1704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146" tIns="25146" rIns="25146" bIns="25146" numCol="1" spcCol="1270" anchor="ctr" anchorCtr="0">
              <a:noAutofit/>
            </a:bodyPr>
            <a:lstStyle/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উৎসব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ওয়ানগালা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দেবতা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সালজং</a:t>
              </a:r>
              <a:endParaRPr lang="en-US" sz="2000" dirty="0"/>
            </a:p>
          </p:txBody>
        </p:sp>
      </p:grpSp>
      <p:sp>
        <p:nvSpPr>
          <p:cNvPr id="17" name="Left Arrow 16"/>
          <p:cNvSpPr/>
          <p:nvPr/>
        </p:nvSpPr>
        <p:spPr>
          <a:xfrm rot="20610359">
            <a:off x="3709675" y="3861157"/>
            <a:ext cx="726198" cy="7719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8" name="Left Arrow 17"/>
          <p:cNvSpPr/>
          <p:nvPr/>
        </p:nvSpPr>
        <p:spPr>
          <a:xfrm rot="5400000">
            <a:off x="5057125" y="2234019"/>
            <a:ext cx="604534" cy="614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9" name="Left Arrow 18"/>
          <p:cNvSpPr/>
          <p:nvPr/>
        </p:nvSpPr>
        <p:spPr>
          <a:xfrm rot="11361163">
            <a:off x="6225992" y="3612145"/>
            <a:ext cx="813145" cy="65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0" name="Left Arrow 19"/>
          <p:cNvSpPr/>
          <p:nvPr/>
        </p:nvSpPr>
        <p:spPr>
          <a:xfrm rot="17017342">
            <a:off x="4492874" y="4763518"/>
            <a:ext cx="714394" cy="5897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grpSp>
        <p:nvGrpSpPr>
          <p:cNvPr id="21" name="Group 20"/>
          <p:cNvGrpSpPr/>
          <p:nvPr/>
        </p:nvGrpSpPr>
        <p:grpSpPr>
          <a:xfrm>
            <a:off x="1426366" y="3082309"/>
            <a:ext cx="2260455" cy="2829760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146" tIns="25146" rIns="25146" bIns="25146" numCol="1" spcCol="1270" anchor="ctr" anchorCtr="0">
              <a:noAutofit/>
            </a:bodyPr>
            <a:lstStyle/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ঐতিহ্যবাহী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পোশাক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দকবান্দা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দকসারি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49502" y="3082309"/>
            <a:ext cx="2063706" cy="2292305"/>
            <a:chOff x="6068043" y="183977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6068043" y="183977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Oval 8"/>
            <p:cNvSpPr/>
            <p:nvPr/>
          </p:nvSpPr>
          <p:spPr>
            <a:xfrm>
              <a:off x="6303720" y="2151545"/>
              <a:ext cx="1426662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146" tIns="25146" rIns="25146" bIns="25146" numCol="1" spcCol="1270" anchor="ctr" anchorCtr="0">
              <a:noAutofit/>
            </a:bodyPr>
            <a:lstStyle/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98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980" dirty="0">
                <a:latin typeface="NikoshBAN" pitchFamily="2" charset="0"/>
                <a:cs typeface="NikoshBAN" pitchFamily="2" charset="0"/>
              </a:endParaRPr>
            </a:p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সমাজ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মাতৃতান্ত্রিক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/>
            </a:p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8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49307" y="5067624"/>
            <a:ext cx="1926748" cy="2224379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146" tIns="25146" rIns="25146" bIns="25146" numCol="1" spcCol="1270" anchor="ctr" anchorCtr="0">
              <a:noAutofit/>
            </a:bodyPr>
            <a:lstStyle/>
            <a:p>
              <a:pPr algn="ctr" defTabSz="88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নকমান্দি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/>
            </a:p>
          </p:txBody>
        </p:sp>
      </p:grpSp>
      <p:sp>
        <p:nvSpPr>
          <p:cNvPr id="30" name="Left Arrow 29"/>
          <p:cNvSpPr/>
          <p:nvPr/>
        </p:nvSpPr>
        <p:spPr>
          <a:xfrm rot="8109409">
            <a:off x="6007572" y="2510937"/>
            <a:ext cx="697023" cy="6334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31" name="Left Arrow 30"/>
          <p:cNvSpPr/>
          <p:nvPr/>
        </p:nvSpPr>
        <p:spPr>
          <a:xfrm rot="13934133">
            <a:off x="5603973" y="4694123"/>
            <a:ext cx="769237" cy="6246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32" name="Left Arrow 31"/>
          <p:cNvSpPr/>
          <p:nvPr/>
        </p:nvSpPr>
        <p:spPr>
          <a:xfrm rot="2045348">
            <a:off x="3895866" y="2561762"/>
            <a:ext cx="767515" cy="7224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34" name="Rounded Rectangle 33"/>
          <p:cNvSpPr/>
          <p:nvPr/>
        </p:nvSpPr>
        <p:spPr>
          <a:xfrm rot="16890676">
            <a:off x="-1195264" y="2493190"/>
            <a:ext cx="4760757" cy="75438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/>
              <a:t>পর্যালোচনাঃ</a:t>
            </a:r>
            <a:r>
              <a:rPr lang="en-US" sz="14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9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2890" y="291351"/>
            <a:ext cx="1944282" cy="17602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i="1" dirty="0" err="1"/>
              <a:t>একক</a:t>
            </a:r>
            <a:endParaRPr lang="en-US" sz="3300" b="1" i="1" dirty="0"/>
          </a:p>
          <a:p>
            <a:pPr algn="ctr"/>
            <a:r>
              <a:rPr lang="en-US" sz="3300" b="1" i="1" dirty="0" err="1"/>
              <a:t>কাজঃ</a:t>
            </a:r>
            <a:r>
              <a:rPr lang="en-US" sz="3300" b="1" i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2124" y="431467"/>
            <a:ext cx="7291945" cy="75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/>
              <a:t>প্রশ্ন</a:t>
            </a:r>
            <a:r>
              <a:rPr lang="en-US" sz="4000" b="1" i="1" dirty="0"/>
              <a:t> </a:t>
            </a:r>
            <a:r>
              <a:rPr lang="en-US" sz="4000" b="1" i="1" dirty="0" err="1"/>
              <a:t>গুলোর</a:t>
            </a:r>
            <a:r>
              <a:rPr lang="en-US" sz="4000" b="1" i="1" dirty="0"/>
              <a:t> </a:t>
            </a:r>
            <a:r>
              <a:rPr lang="en-US" sz="4000" b="1" i="1" dirty="0" err="1"/>
              <a:t>উত্তর</a:t>
            </a:r>
            <a:r>
              <a:rPr lang="en-US" sz="4000" b="1" i="1" dirty="0"/>
              <a:t> </a:t>
            </a:r>
            <a:r>
              <a:rPr lang="en-US" sz="4000" b="1" i="1" dirty="0" err="1"/>
              <a:t>খাতায়</a:t>
            </a:r>
            <a:r>
              <a:rPr lang="en-US" sz="4000" b="1" i="1" dirty="0"/>
              <a:t> </a:t>
            </a:r>
            <a:r>
              <a:rPr lang="en-US" sz="4000" b="1" i="1" dirty="0" err="1"/>
              <a:t>লিখঃ</a:t>
            </a:r>
            <a:r>
              <a:rPr lang="en-US" sz="4000" b="1" i="1" dirty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330" y="2051571"/>
            <a:ext cx="9349740" cy="5405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/>
              <a:t>১। </a:t>
            </a:r>
            <a:r>
              <a:rPr lang="en-US" sz="4000" b="1" dirty="0" err="1"/>
              <a:t>গারো</a:t>
            </a:r>
            <a:r>
              <a:rPr lang="en-US" sz="4000" b="1" dirty="0"/>
              <a:t> </a:t>
            </a:r>
            <a:r>
              <a:rPr lang="en-US" sz="4000" b="1" dirty="0" err="1"/>
              <a:t>নৃ-গোষ্ঠীর</a:t>
            </a:r>
            <a:r>
              <a:rPr lang="en-US" sz="4000" b="1" dirty="0"/>
              <a:t> </a:t>
            </a:r>
            <a:r>
              <a:rPr lang="en-US" sz="4000" b="1" dirty="0" err="1"/>
              <a:t>আদি</a:t>
            </a:r>
            <a:r>
              <a:rPr lang="en-US" sz="4000" b="1" dirty="0"/>
              <a:t> </a:t>
            </a:r>
            <a:r>
              <a:rPr lang="en-US" sz="4000" b="1" dirty="0" err="1"/>
              <a:t>ধর্মের</a:t>
            </a:r>
            <a:r>
              <a:rPr lang="en-US" sz="4000" b="1" dirty="0"/>
              <a:t> </a:t>
            </a:r>
            <a:r>
              <a:rPr lang="en-US" sz="4000" b="1" dirty="0" err="1"/>
              <a:t>নাম</a:t>
            </a:r>
            <a:r>
              <a:rPr lang="en-US" sz="4000" b="1" dirty="0"/>
              <a:t> </a:t>
            </a:r>
            <a:r>
              <a:rPr lang="en-US" sz="4000" b="1" dirty="0" err="1"/>
              <a:t>কি</a:t>
            </a:r>
            <a:r>
              <a:rPr lang="en-US" sz="4000" b="1" dirty="0"/>
              <a:t>? </a:t>
            </a:r>
            <a:r>
              <a:rPr lang="en-US" sz="4000" b="1" dirty="0" err="1"/>
              <a:t>বর্তমানে</a:t>
            </a:r>
            <a:r>
              <a:rPr lang="en-US" sz="4000" b="1" dirty="0"/>
              <a:t> </a:t>
            </a:r>
            <a:r>
              <a:rPr lang="en-US" sz="4000" b="1" dirty="0" err="1"/>
              <a:t>বেশির</a:t>
            </a:r>
            <a:r>
              <a:rPr lang="en-US" sz="4000" b="1" dirty="0"/>
              <a:t> </a:t>
            </a:r>
            <a:r>
              <a:rPr lang="en-US" sz="4000" b="1" dirty="0" err="1"/>
              <a:t>ভাগ</a:t>
            </a:r>
            <a:r>
              <a:rPr lang="en-US" sz="4000" b="1" dirty="0"/>
              <a:t> </a:t>
            </a:r>
            <a:r>
              <a:rPr lang="en-US" sz="4000" b="1" dirty="0" err="1"/>
              <a:t>গারো</a:t>
            </a:r>
            <a:r>
              <a:rPr lang="en-US" sz="4000" b="1" dirty="0"/>
              <a:t> </a:t>
            </a:r>
            <a:r>
              <a:rPr lang="en-US" sz="4000" b="1" dirty="0" err="1"/>
              <a:t>কোন</a:t>
            </a:r>
            <a:r>
              <a:rPr lang="en-US" sz="4000" b="1" dirty="0"/>
              <a:t> </a:t>
            </a:r>
            <a:r>
              <a:rPr lang="en-US" sz="4000" b="1" dirty="0" err="1"/>
              <a:t>ধর্মাবলম্বী</a:t>
            </a:r>
            <a:r>
              <a:rPr lang="en-US" sz="4000" b="1" dirty="0"/>
              <a:t> ? </a:t>
            </a:r>
          </a:p>
          <a:p>
            <a:r>
              <a:rPr lang="en-US" sz="4000" b="1" dirty="0"/>
              <a:t>                    </a:t>
            </a:r>
            <a:r>
              <a:rPr lang="en-US" sz="4000" b="1" dirty="0" err="1"/>
              <a:t>সাংসারেক</a:t>
            </a:r>
            <a:r>
              <a:rPr lang="en-US" sz="4000" b="1" dirty="0"/>
              <a:t>। </a:t>
            </a:r>
            <a:r>
              <a:rPr lang="en-US" sz="4000" b="1" dirty="0" err="1"/>
              <a:t>খ্রিষ্ট</a:t>
            </a:r>
            <a:r>
              <a:rPr lang="en-US" sz="4000" b="1" dirty="0"/>
              <a:t> </a:t>
            </a:r>
            <a:r>
              <a:rPr lang="en-US" sz="4000" b="1" dirty="0" err="1"/>
              <a:t>ধর্মাবলম্বী</a:t>
            </a:r>
            <a:r>
              <a:rPr lang="en-US" sz="4000" b="1" dirty="0"/>
              <a:t> ।    </a:t>
            </a:r>
          </a:p>
          <a:p>
            <a:endParaRPr lang="en-US" sz="4000" b="1" dirty="0"/>
          </a:p>
          <a:p>
            <a:r>
              <a:rPr lang="en-US" sz="4000" b="1" dirty="0"/>
              <a:t>২। </a:t>
            </a:r>
            <a:r>
              <a:rPr lang="en-US" sz="4000" b="1" dirty="0" err="1"/>
              <a:t>গারোদের</a:t>
            </a:r>
            <a:r>
              <a:rPr lang="en-US" sz="4000" b="1" dirty="0"/>
              <a:t> </a:t>
            </a:r>
            <a:r>
              <a:rPr lang="en-US" sz="4000" b="1" dirty="0" err="1"/>
              <a:t>ভাষার</a:t>
            </a:r>
            <a:r>
              <a:rPr lang="en-US" sz="4000" b="1" dirty="0"/>
              <a:t> </a:t>
            </a:r>
            <a:r>
              <a:rPr lang="en-US" sz="4000" b="1" dirty="0" err="1"/>
              <a:t>নাম</a:t>
            </a:r>
            <a:r>
              <a:rPr lang="en-US" sz="4000" b="1" dirty="0"/>
              <a:t> </a:t>
            </a:r>
            <a:r>
              <a:rPr lang="en-US" sz="4000" b="1" dirty="0" err="1"/>
              <a:t>কী</a:t>
            </a:r>
            <a:r>
              <a:rPr lang="en-US" sz="4000" b="1" dirty="0"/>
              <a:t> ?</a:t>
            </a:r>
          </a:p>
          <a:p>
            <a:r>
              <a:rPr lang="en-US" sz="4000" b="1" dirty="0"/>
              <a:t>                     </a:t>
            </a:r>
            <a:r>
              <a:rPr lang="en-US" sz="4000" b="1" dirty="0" err="1"/>
              <a:t>আচিক</a:t>
            </a:r>
            <a:r>
              <a:rPr lang="en-US" sz="4000" b="1" dirty="0"/>
              <a:t> </a:t>
            </a:r>
            <a:r>
              <a:rPr lang="en-US" sz="4000" b="1" dirty="0" err="1"/>
              <a:t>বা</a:t>
            </a:r>
            <a:r>
              <a:rPr lang="en-US" sz="4000" b="1" dirty="0"/>
              <a:t> </a:t>
            </a:r>
            <a:r>
              <a:rPr lang="en-US" sz="4000" b="1" dirty="0" err="1"/>
              <a:t>গারো</a:t>
            </a:r>
            <a:r>
              <a:rPr lang="en-US" sz="4000" b="1" dirty="0"/>
              <a:t> </a:t>
            </a:r>
            <a:r>
              <a:rPr lang="en-US" sz="4000" b="1" dirty="0" err="1"/>
              <a:t>ভাষা</a:t>
            </a:r>
            <a:r>
              <a:rPr lang="en-US" sz="4000" b="1" dirty="0"/>
              <a:t>।  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604937" y="4445834"/>
            <a:ext cx="807187" cy="616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" name="Right Arrow 5"/>
          <p:cNvSpPr/>
          <p:nvPr/>
        </p:nvSpPr>
        <p:spPr>
          <a:xfrm>
            <a:off x="1687899" y="6261990"/>
            <a:ext cx="807187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" name="Rectangle 6"/>
          <p:cNvSpPr/>
          <p:nvPr/>
        </p:nvSpPr>
        <p:spPr>
          <a:xfrm>
            <a:off x="1393473" y="4304380"/>
            <a:ext cx="7640167" cy="7584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" name="Rectangle 7"/>
          <p:cNvSpPr/>
          <p:nvPr/>
        </p:nvSpPr>
        <p:spPr>
          <a:xfrm>
            <a:off x="1393473" y="6148552"/>
            <a:ext cx="6615410" cy="7535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</p:spTree>
    <p:extLst>
      <p:ext uri="{BB962C8B-B14F-4D97-AF65-F5344CB8AC3E}">
        <p14:creationId xmlns:p14="http://schemas.microsoft.com/office/powerpoint/2010/main" val="38771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2742410" y="319055"/>
            <a:ext cx="3737217" cy="1730462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60" b="1" dirty="0"/>
              <a:t>শিক্ষক  পরিচিতিঃ </a:t>
            </a:r>
          </a:p>
        </p:txBody>
      </p:sp>
      <p:pic>
        <p:nvPicPr>
          <p:cNvPr id="4" name="Picture 3" descr="received_365983597738444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45" y="2159875"/>
            <a:ext cx="3709035" cy="4981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63896" y="2159874"/>
            <a:ext cx="5254647" cy="4981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30" i="1" dirty="0" err="1"/>
              <a:t>মোছাঃ</a:t>
            </a:r>
            <a:r>
              <a:rPr lang="en-US" sz="3630" i="1" dirty="0"/>
              <a:t> </a:t>
            </a:r>
            <a:r>
              <a:rPr lang="en-US" sz="3630" i="1" dirty="0" err="1"/>
              <a:t>শিবলী</a:t>
            </a:r>
            <a:r>
              <a:rPr lang="en-US" sz="3630" i="1" dirty="0"/>
              <a:t>  </a:t>
            </a:r>
            <a:r>
              <a:rPr lang="en-US" sz="3630" i="1" dirty="0" err="1"/>
              <a:t>আক্তার</a:t>
            </a:r>
            <a:endParaRPr lang="en-US" sz="3630" i="1" dirty="0"/>
          </a:p>
          <a:p>
            <a:pPr algn="ctr"/>
            <a:r>
              <a:rPr lang="en-US" sz="3630" i="1" dirty="0" err="1"/>
              <a:t>সহকারী</a:t>
            </a:r>
            <a:r>
              <a:rPr lang="en-US" sz="3630" i="1" dirty="0"/>
              <a:t>  শিক্ষক</a:t>
            </a:r>
          </a:p>
          <a:p>
            <a:pPr algn="ctr"/>
            <a:r>
              <a:rPr lang="en-US" sz="3630" i="1" dirty="0" err="1"/>
              <a:t>বনগাঁও</a:t>
            </a:r>
            <a:r>
              <a:rPr lang="en-US" sz="3630" i="1" dirty="0"/>
              <a:t> </a:t>
            </a:r>
            <a:r>
              <a:rPr lang="en-US" sz="3630" i="1" dirty="0" err="1"/>
              <a:t>সরকারি</a:t>
            </a:r>
            <a:r>
              <a:rPr lang="en-US" sz="3630" i="1" dirty="0"/>
              <a:t> </a:t>
            </a:r>
            <a:r>
              <a:rPr lang="en-US" sz="3630" i="1" dirty="0" err="1"/>
              <a:t>প্রাথমিক</a:t>
            </a:r>
            <a:r>
              <a:rPr lang="en-US" sz="3630" i="1" dirty="0"/>
              <a:t> </a:t>
            </a:r>
            <a:r>
              <a:rPr lang="en-US" sz="3630" i="1" dirty="0" err="1"/>
              <a:t>বিদ্যালয়</a:t>
            </a:r>
            <a:r>
              <a:rPr lang="en-US" sz="3630" i="1" dirty="0"/>
              <a:t>,</a:t>
            </a:r>
          </a:p>
          <a:p>
            <a:pPr algn="ctr"/>
            <a:r>
              <a:rPr lang="en-US" sz="3630" i="1" dirty="0" err="1"/>
              <a:t>ছাতক</a:t>
            </a:r>
            <a:r>
              <a:rPr lang="en-US" sz="3630" i="1" dirty="0"/>
              <a:t>, </a:t>
            </a:r>
            <a:r>
              <a:rPr lang="en-US" sz="3630" i="1" dirty="0" err="1"/>
              <a:t>সুনামগঞ্জ</a:t>
            </a:r>
            <a:r>
              <a:rPr lang="en-US" sz="3630" i="1" dirty="0"/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168" y="2576874"/>
            <a:ext cx="9481776" cy="48557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960" b="1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bn-BD" sz="3960" b="1" dirty="0" smtClean="0"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3960" b="1" dirty="0">
                <a:latin typeface="NikoshBAN" pitchFamily="2" charset="0"/>
                <a:cs typeface="NikoshBAN" pitchFamily="2" charset="0"/>
              </a:rPr>
              <a:t>ভাষার নাম </a:t>
            </a:r>
            <a:r>
              <a:rPr lang="en-US" sz="3960" b="1" dirty="0">
                <a:latin typeface="NikoshBAN" pitchFamily="2" charset="0"/>
                <a:cs typeface="NikoshBAN" pitchFamily="2" charset="0"/>
              </a:rPr>
              <a:t>………</a:t>
            </a:r>
            <a:r>
              <a:rPr lang="bn-BD" sz="3960" b="1" dirty="0">
                <a:latin typeface="NikoshBAN" pitchFamily="2" charset="0"/>
                <a:cs typeface="NikoshBAN" pitchFamily="2" charset="0"/>
              </a:rPr>
              <a:t>...</a:t>
            </a:r>
            <a:r>
              <a:rPr lang="en-US" sz="396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96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960" b="1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bn-BD" sz="3960" b="1" dirty="0" smtClean="0">
                <a:latin typeface="NikoshBAN" pitchFamily="2" charset="0"/>
                <a:cs typeface="NikoshBAN" pitchFamily="2" charset="0"/>
              </a:rPr>
              <a:t>গারোরা </a:t>
            </a:r>
            <a:r>
              <a:rPr lang="en-US" sz="3960" b="1" dirty="0">
                <a:latin typeface="NikoshBAN" pitchFamily="2" charset="0"/>
                <a:cs typeface="NikoshBAN" pitchFamily="2" charset="0"/>
              </a:rPr>
              <a:t>………</a:t>
            </a:r>
            <a:r>
              <a:rPr lang="bn-BD" sz="3960" b="1" dirty="0">
                <a:latin typeface="NikoshBAN" pitchFamily="2" charset="0"/>
                <a:cs typeface="NikoshBAN" pitchFamily="2" charset="0"/>
              </a:rPr>
              <a:t>…</a:t>
            </a:r>
            <a:r>
              <a:rPr lang="en-US" sz="3960" b="1" dirty="0" smtClean="0">
                <a:latin typeface="NikoshBAN" pitchFamily="2" charset="0"/>
                <a:cs typeface="NikoshBAN" pitchFamily="2" charset="0"/>
              </a:rPr>
              <a:t>….. </a:t>
            </a:r>
            <a:r>
              <a:rPr lang="bn-BD" sz="3960" b="1" dirty="0">
                <a:latin typeface="NikoshBAN" pitchFamily="2" charset="0"/>
                <a:cs typeface="NikoshBAN" pitchFamily="2" charset="0"/>
              </a:rPr>
              <a:t>ধর্ম পালন করে । </a:t>
            </a:r>
          </a:p>
          <a:p>
            <a:r>
              <a:rPr lang="en-US" sz="3960" b="1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bn-BD" sz="3960" b="1" dirty="0" smtClean="0"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3960" b="1" dirty="0">
                <a:latin typeface="NikoshBAN" pitchFamily="2" charset="0"/>
                <a:cs typeface="NikoshBAN" pitchFamily="2" charset="0"/>
              </a:rPr>
              <a:t>উৎসবের নাম </a:t>
            </a:r>
            <a:r>
              <a:rPr lang="bn-BD" sz="3960" b="1" dirty="0" smtClean="0">
                <a:latin typeface="NikoshBAN" pitchFamily="2" charset="0"/>
                <a:cs typeface="NikoshBAN" pitchFamily="2" charset="0"/>
              </a:rPr>
              <a:t>.............</a:t>
            </a:r>
            <a:r>
              <a:rPr lang="en-US" sz="3960" b="1" dirty="0" smtClean="0">
                <a:latin typeface="NikoshBAN" pitchFamily="2" charset="0"/>
                <a:cs typeface="NikoshBAN" pitchFamily="2" charset="0"/>
              </a:rPr>
              <a:t>...</a:t>
            </a:r>
            <a:r>
              <a:rPr lang="bn-BD" sz="396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96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960" b="1" dirty="0" smtClean="0">
                <a:latin typeface="NikoshBAN" pitchFamily="2" charset="0"/>
                <a:cs typeface="NikoshBAN" pitchFamily="2" charset="0"/>
              </a:rPr>
              <a:t>৪) </a:t>
            </a:r>
            <a:r>
              <a:rPr lang="bn-BD" sz="3960" b="1" dirty="0" smtClean="0">
                <a:latin typeface="NikoshBAN" pitchFamily="2" charset="0"/>
                <a:cs typeface="NikoshBAN" pitchFamily="2" charset="0"/>
              </a:rPr>
              <a:t>গারো </a:t>
            </a:r>
            <a:r>
              <a:rPr lang="bn-BD" sz="3960" b="1" dirty="0">
                <a:latin typeface="NikoshBAN" pitchFamily="2" charset="0"/>
                <a:cs typeface="NikoshBAN" pitchFamily="2" charset="0"/>
              </a:rPr>
              <a:t>নারীদের ঐতিহ্যবাহী পোশাকের নাম </a:t>
            </a:r>
            <a:r>
              <a:rPr lang="bn-BD" sz="3960" b="1" dirty="0" smtClean="0">
                <a:latin typeface="NikoshBAN" pitchFamily="2" charset="0"/>
                <a:cs typeface="NikoshBAN" pitchFamily="2" charset="0"/>
              </a:rPr>
              <a:t>..........</a:t>
            </a:r>
            <a:r>
              <a:rPr lang="en-US" sz="3960" b="1" dirty="0" smtClean="0">
                <a:latin typeface="NikoshBAN" pitchFamily="2" charset="0"/>
                <a:cs typeface="NikoshBAN" pitchFamily="2" charset="0"/>
              </a:rPr>
              <a:t>..</a:t>
            </a:r>
            <a:r>
              <a:rPr lang="bn-BD" sz="396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96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96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96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5590" y="1711445"/>
            <a:ext cx="1638826" cy="75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70" i="1" dirty="0" err="1"/>
              <a:t>দকবান্দা</a:t>
            </a:r>
            <a:endParaRPr lang="en-US" sz="2970" i="1" dirty="0"/>
          </a:p>
        </p:txBody>
      </p:sp>
      <p:sp>
        <p:nvSpPr>
          <p:cNvPr id="5" name="Rectangle 4"/>
          <p:cNvSpPr/>
          <p:nvPr/>
        </p:nvSpPr>
        <p:spPr>
          <a:xfrm>
            <a:off x="3899402" y="1711445"/>
            <a:ext cx="1716865" cy="75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70" i="1" dirty="0" err="1"/>
              <a:t>আচিক</a:t>
            </a:r>
            <a:r>
              <a:rPr lang="en-US" sz="1485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1253" y="1711445"/>
            <a:ext cx="1949607" cy="75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70" i="1" dirty="0" err="1"/>
              <a:t>সাংসারেক</a:t>
            </a:r>
            <a:endParaRPr lang="en-US" sz="2970" i="1" dirty="0"/>
          </a:p>
        </p:txBody>
      </p:sp>
      <p:sp>
        <p:nvSpPr>
          <p:cNvPr id="7" name="Rectangle 6"/>
          <p:cNvSpPr/>
          <p:nvPr/>
        </p:nvSpPr>
        <p:spPr>
          <a:xfrm>
            <a:off x="7803931" y="1711445"/>
            <a:ext cx="1937976" cy="75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2893" indent="-282893" algn="ctr"/>
            <a:r>
              <a:rPr lang="en-US" sz="2970" i="1" dirty="0" err="1">
                <a:latin typeface="NikoshBAN" pitchFamily="2" charset="0"/>
                <a:cs typeface="NikoshBAN" pitchFamily="2" charset="0"/>
              </a:rPr>
              <a:t>ওয়ানগালা</a:t>
            </a:r>
            <a:endParaRPr lang="bn-BD" sz="297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6142" y="325065"/>
            <a:ext cx="1833924" cy="2140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70" b="1" i="1" dirty="0" err="1"/>
              <a:t>দলীয়</a:t>
            </a:r>
            <a:endParaRPr lang="en-US" sz="2970" b="1" i="1" dirty="0"/>
          </a:p>
          <a:p>
            <a:pPr algn="ctr"/>
            <a:r>
              <a:rPr lang="en-US" sz="2970" b="1" i="1" dirty="0" err="1"/>
              <a:t>কাজঃ</a:t>
            </a:r>
            <a:endParaRPr lang="en-US" sz="2970" b="1" i="1" dirty="0"/>
          </a:p>
        </p:txBody>
      </p:sp>
      <p:sp>
        <p:nvSpPr>
          <p:cNvPr id="9" name="Rectangle 8"/>
          <p:cNvSpPr/>
          <p:nvPr/>
        </p:nvSpPr>
        <p:spPr>
          <a:xfrm>
            <a:off x="2165590" y="285847"/>
            <a:ext cx="7576317" cy="9535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/>
              <a:t>সঠিক</a:t>
            </a:r>
            <a:r>
              <a:rPr lang="en-US" sz="3600" b="1" i="1" dirty="0"/>
              <a:t> </a:t>
            </a:r>
            <a:r>
              <a:rPr lang="en-US" sz="3600" b="1" i="1" dirty="0" err="1"/>
              <a:t>শব্দ</a:t>
            </a:r>
            <a:r>
              <a:rPr lang="en-US" sz="3600" b="1" i="1" dirty="0"/>
              <a:t> </a:t>
            </a:r>
            <a:r>
              <a:rPr lang="en-US" sz="3600" b="1" i="1" dirty="0" err="1"/>
              <a:t>দিয়ে</a:t>
            </a:r>
            <a:r>
              <a:rPr lang="en-US" sz="3600" b="1" i="1" dirty="0"/>
              <a:t> </a:t>
            </a:r>
            <a:r>
              <a:rPr lang="en-US" sz="3600" b="1" i="1" dirty="0" err="1"/>
              <a:t>শূন্যস্থানপূরণ</a:t>
            </a:r>
            <a:r>
              <a:rPr lang="en-US" sz="3600" b="1" i="1" dirty="0"/>
              <a:t> </a:t>
            </a:r>
            <a:r>
              <a:rPr lang="en-US" sz="3600" b="1" i="1" dirty="0" err="1"/>
              <a:t>করঃ</a:t>
            </a:r>
            <a:endParaRPr lang="en-US" sz="36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5769094" y="3497679"/>
            <a:ext cx="1833923" cy="611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/>
              <a:t>আচিক</a:t>
            </a:r>
            <a:endParaRPr lang="en-US" sz="3300" b="1" dirty="0"/>
          </a:p>
        </p:txBody>
      </p:sp>
      <p:sp>
        <p:nvSpPr>
          <p:cNvPr id="11" name="Rectangle 10"/>
          <p:cNvSpPr/>
          <p:nvPr/>
        </p:nvSpPr>
        <p:spPr>
          <a:xfrm>
            <a:off x="2782414" y="4163673"/>
            <a:ext cx="2483269" cy="57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/>
              <a:t>সাংসারেক</a:t>
            </a:r>
            <a:endParaRPr lang="en-US" sz="3300" b="1" dirty="0"/>
          </a:p>
        </p:txBody>
      </p:sp>
      <p:sp>
        <p:nvSpPr>
          <p:cNvPr id="12" name="Rectangle 11"/>
          <p:cNvSpPr/>
          <p:nvPr/>
        </p:nvSpPr>
        <p:spPr>
          <a:xfrm>
            <a:off x="6416565" y="4751135"/>
            <a:ext cx="2236239" cy="5072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/>
              <a:t>ওয়ানগালা</a:t>
            </a:r>
            <a:endParaRPr lang="en-US" sz="3300" b="1" dirty="0"/>
          </a:p>
        </p:txBody>
      </p:sp>
      <p:sp>
        <p:nvSpPr>
          <p:cNvPr id="13" name="Rectangle 12"/>
          <p:cNvSpPr/>
          <p:nvPr/>
        </p:nvSpPr>
        <p:spPr>
          <a:xfrm>
            <a:off x="3944531" y="6031590"/>
            <a:ext cx="2081049" cy="5823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30" b="1" dirty="0" err="1"/>
              <a:t>দকবান্দা</a:t>
            </a:r>
            <a:endParaRPr lang="en-US" sz="3630" b="1" dirty="0"/>
          </a:p>
        </p:txBody>
      </p:sp>
      <p:sp>
        <p:nvSpPr>
          <p:cNvPr id="14" name="Rectangle 13"/>
          <p:cNvSpPr/>
          <p:nvPr/>
        </p:nvSpPr>
        <p:spPr>
          <a:xfrm>
            <a:off x="2165591" y="1711445"/>
            <a:ext cx="7589324" cy="75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886" y="328908"/>
            <a:ext cx="6943135" cy="837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/>
              <a:t>বইয়ের</a:t>
            </a:r>
            <a:r>
              <a:rPr lang="en-US" sz="4000" b="1" i="1" dirty="0"/>
              <a:t> </a:t>
            </a:r>
            <a:r>
              <a:rPr lang="en-US" sz="4000" b="1" i="1" dirty="0" err="1"/>
              <a:t>সাথে</a:t>
            </a:r>
            <a:r>
              <a:rPr lang="en-US" sz="4000" b="1" i="1" dirty="0"/>
              <a:t> </a:t>
            </a:r>
            <a:r>
              <a:rPr lang="en-US" sz="4000" b="1" i="1" dirty="0" err="1"/>
              <a:t>সংযোগ</a:t>
            </a:r>
            <a:r>
              <a:rPr lang="en-US" sz="4000" b="1" i="1" dirty="0"/>
              <a:t> </a:t>
            </a:r>
            <a:r>
              <a:rPr lang="en-US" sz="4000" b="1" i="1" dirty="0" err="1"/>
              <a:t>স্থাপনঃ</a:t>
            </a:r>
            <a:endParaRPr lang="en-US" sz="4000" b="1" i="1" dirty="0"/>
          </a:p>
        </p:txBody>
      </p:sp>
      <p:pic>
        <p:nvPicPr>
          <p:cNvPr id="4" name="Picture 3" descr="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1" y="1387366"/>
            <a:ext cx="3289097" cy="5990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65F30-C930-474E-B26F-D75B2098FD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874" y="1387364"/>
            <a:ext cx="3248643" cy="599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771900" y="1387365"/>
            <a:ext cx="2588303" cy="59908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30" b="1" i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en-US" sz="3630" b="1" i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BD" sz="3630" b="1" i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৮২ </a:t>
            </a:r>
            <a:r>
              <a:rPr lang="en-US" sz="3630" b="1" i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30" b="1" i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BD" sz="3630" b="1" i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নিরবে পড়।</a:t>
            </a:r>
            <a:endParaRPr lang="en-GB" sz="3630" b="1" i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611558" y="425670"/>
            <a:ext cx="5018951" cy="1024757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 err="1"/>
              <a:t>মূল্যায়নঃ</a:t>
            </a:r>
            <a:r>
              <a:rPr lang="en-US" sz="1485" dirty="0"/>
              <a:t> 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342899" y="1771400"/>
            <a:ext cx="9349742" cy="877207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নিচের</a:t>
            </a:r>
            <a:r>
              <a:rPr lang="en-US" sz="3600" dirty="0"/>
              <a:t> </a:t>
            </a:r>
            <a:r>
              <a:rPr lang="en-US" sz="3600" dirty="0" err="1"/>
              <a:t>প্রশ্ন</a:t>
            </a:r>
            <a:r>
              <a:rPr lang="en-US" sz="3600" dirty="0"/>
              <a:t> </a:t>
            </a:r>
            <a:r>
              <a:rPr lang="en-US" sz="3600" dirty="0" err="1"/>
              <a:t>গুলোর</a:t>
            </a:r>
            <a:r>
              <a:rPr lang="en-US" sz="3600" dirty="0"/>
              <a:t> </a:t>
            </a:r>
            <a:r>
              <a:rPr lang="en-US" sz="3600" dirty="0" err="1"/>
              <a:t>উত্তর</a:t>
            </a:r>
            <a:r>
              <a:rPr lang="en-US" sz="3600" dirty="0"/>
              <a:t> </a:t>
            </a:r>
            <a:r>
              <a:rPr lang="en-US" sz="3600" dirty="0" err="1"/>
              <a:t>নিজ</a:t>
            </a:r>
            <a:r>
              <a:rPr lang="en-US" sz="3600" dirty="0"/>
              <a:t> </a:t>
            </a:r>
            <a:r>
              <a:rPr lang="en-US" sz="3600" dirty="0" err="1"/>
              <a:t>নিজ</a:t>
            </a:r>
            <a:r>
              <a:rPr lang="en-US" sz="3600" dirty="0"/>
              <a:t> </a:t>
            </a:r>
            <a:r>
              <a:rPr lang="en-US" sz="3600" dirty="0" err="1"/>
              <a:t>খাতায়</a:t>
            </a:r>
            <a:r>
              <a:rPr lang="en-US" sz="3600" dirty="0"/>
              <a:t> </a:t>
            </a:r>
            <a:r>
              <a:rPr lang="en-US" sz="3600" dirty="0" err="1"/>
              <a:t>লেখঃ</a:t>
            </a:r>
            <a:endParaRPr lang="en-US" sz="3600" dirty="0"/>
          </a:p>
        </p:txBody>
      </p:sp>
      <p:sp>
        <p:nvSpPr>
          <p:cNvPr id="4" name="Flowchart: Process 3"/>
          <p:cNvSpPr/>
          <p:nvPr/>
        </p:nvSpPr>
        <p:spPr>
          <a:xfrm>
            <a:off x="342899" y="2790497"/>
            <a:ext cx="9349742" cy="461929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i="1" dirty="0"/>
              <a:t>১। </a:t>
            </a:r>
            <a:r>
              <a:rPr lang="en-US" sz="4800" i="1" dirty="0" err="1"/>
              <a:t>গারো</a:t>
            </a:r>
            <a:r>
              <a:rPr lang="en-US" sz="4800" i="1" dirty="0"/>
              <a:t> </a:t>
            </a:r>
            <a:r>
              <a:rPr lang="en-US" sz="4800" i="1" dirty="0" err="1"/>
              <a:t>নৃ-গোষ্ঠী</a:t>
            </a:r>
            <a:r>
              <a:rPr lang="en-US" sz="4800" i="1" dirty="0"/>
              <a:t> </a:t>
            </a:r>
            <a:r>
              <a:rPr lang="en-US" sz="4800" i="1" dirty="0" err="1"/>
              <a:t>কোথায়</a:t>
            </a:r>
            <a:r>
              <a:rPr lang="en-US" sz="4800" i="1" dirty="0"/>
              <a:t> </a:t>
            </a:r>
            <a:r>
              <a:rPr lang="en-US" sz="4800" i="1" dirty="0" err="1"/>
              <a:t>থেকে</a:t>
            </a:r>
            <a:r>
              <a:rPr lang="en-US" sz="4800" i="1" dirty="0"/>
              <a:t> </a:t>
            </a:r>
            <a:r>
              <a:rPr lang="en-US" sz="4800" i="1" dirty="0" err="1"/>
              <a:t>এসেছে</a:t>
            </a:r>
            <a:r>
              <a:rPr lang="en-US" sz="4800" i="1" dirty="0"/>
              <a:t> ?</a:t>
            </a:r>
          </a:p>
          <a:p>
            <a:r>
              <a:rPr lang="en-US" sz="4800" i="1" dirty="0"/>
              <a:t>২। </a:t>
            </a:r>
            <a:r>
              <a:rPr lang="en-US" sz="4800" i="1" dirty="0" err="1"/>
              <a:t>গারোদের</a:t>
            </a:r>
            <a:r>
              <a:rPr lang="en-US" sz="4800" i="1" dirty="0"/>
              <a:t> </a:t>
            </a:r>
            <a:r>
              <a:rPr lang="en-US" sz="4800" i="1" dirty="0" err="1"/>
              <a:t>প্রধান</a:t>
            </a:r>
            <a:r>
              <a:rPr lang="en-US" sz="4800" i="1" dirty="0"/>
              <a:t> </a:t>
            </a:r>
            <a:r>
              <a:rPr lang="en-US" sz="4800" i="1" dirty="0" err="1"/>
              <a:t>খাবার</a:t>
            </a:r>
            <a:r>
              <a:rPr lang="en-US" sz="4800" i="1" dirty="0"/>
              <a:t> </a:t>
            </a:r>
            <a:r>
              <a:rPr lang="en-US" sz="4800" i="1" dirty="0" err="1"/>
              <a:t>কী</a:t>
            </a:r>
            <a:r>
              <a:rPr lang="en-US" sz="4800" i="1" dirty="0"/>
              <a:t> </a:t>
            </a:r>
            <a:r>
              <a:rPr lang="en-US" sz="4800" i="1" dirty="0" err="1"/>
              <a:t>কী</a:t>
            </a:r>
            <a:r>
              <a:rPr lang="en-US" sz="4800" i="1" dirty="0"/>
              <a:t> ?</a:t>
            </a:r>
          </a:p>
          <a:p>
            <a:r>
              <a:rPr lang="en-US" sz="4800" i="1" dirty="0"/>
              <a:t>৩। </a:t>
            </a:r>
            <a:r>
              <a:rPr lang="en-US" sz="4800" i="1" dirty="0" err="1"/>
              <a:t>তাদের</a:t>
            </a:r>
            <a:r>
              <a:rPr lang="en-US" sz="4800" i="1" dirty="0"/>
              <a:t> </a:t>
            </a:r>
            <a:r>
              <a:rPr lang="en-US" sz="4800" i="1" dirty="0" err="1"/>
              <a:t>প্রধান</a:t>
            </a:r>
            <a:r>
              <a:rPr lang="en-US" sz="4800" i="1" dirty="0"/>
              <a:t> </a:t>
            </a:r>
            <a:r>
              <a:rPr lang="en-US" sz="4800" i="1" dirty="0" err="1"/>
              <a:t>দেবতার</a:t>
            </a:r>
            <a:r>
              <a:rPr lang="en-US" sz="4800" i="1" dirty="0"/>
              <a:t> </a:t>
            </a:r>
            <a:r>
              <a:rPr lang="en-US" sz="4800" i="1" dirty="0" err="1"/>
              <a:t>নাম</a:t>
            </a:r>
            <a:r>
              <a:rPr lang="en-US" sz="4800" i="1" dirty="0"/>
              <a:t> </a:t>
            </a:r>
            <a:r>
              <a:rPr lang="en-US" sz="4800" i="1" dirty="0" err="1"/>
              <a:t>কী</a:t>
            </a:r>
            <a:r>
              <a:rPr lang="en-US" sz="4800" i="1" dirty="0"/>
              <a:t> ?</a:t>
            </a:r>
          </a:p>
          <a:p>
            <a:r>
              <a:rPr lang="en-US" sz="4800" i="1" dirty="0"/>
              <a:t>৪। </a:t>
            </a:r>
            <a:r>
              <a:rPr lang="en-US" sz="4800" i="1" dirty="0" err="1"/>
              <a:t>গারো</a:t>
            </a:r>
            <a:r>
              <a:rPr lang="en-US" sz="4800" i="1" dirty="0"/>
              <a:t> </a:t>
            </a:r>
            <a:r>
              <a:rPr lang="en-US" sz="4800" i="1" dirty="0" err="1"/>
              <a:t>সমাজ</a:t>
            </a:r>
            <a:r>
              <a:rPr lang="en-US" sz="4800" i="1" dirty="0"/>
              <a:t> </a:t>
            </a:r>
            <a:r>
              <a:rPr lang="en-US" sz="4800" i="1" dirty="0" err="1"/>
              <a:t>ব্যবস্থা</a:t>
            </a:r>
            <a:r>
              <a:rPr lang="en-US" sz="4800" i="1" dirty="0"/>
              <a:t> </a:t>
            </a:r>
            <a:r>
              <a:rPr lang="en-US" sz="4800" i="1" dirty="0" err="1"/>
              <a:t>কী</a:t>
            </a:r>
            <a:r>
              <a:rPr lang="en-US" sz="4800" i="1" dirty="0"/>
              <a:t> </a:t>
            </a:r>
            <a:r>
              <a:rPr lang="en-US" sz="4800" i="1" dirty="0" err="1"/>
              <a:t>রকম</a:t>
            </a:r>
            <a:r>
              <a:rPr lang="en-US" sz="4800" i="1" dirty="0"/>
              <a:t> ?</a:t>
            </a:r>
            <a:r>
              <a:rPr lang="en-US" sz="3960" dirty="0"/>
              <a:t> </a:t>
            </a:r>
          </a:p>
          <a:p>
            <a:pPr algn="ctr"/>
            <a:r>
              <a:rPr lang="en-US" sz="14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7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36522" y="325360"/>
            <a:ext cx="7362496" cy="791185"/>
          </a:xfrm>
          <a:prstGeom prst="flowChartProcess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000" b="1" i="1" dirty="0" err="1"/>
              <a:t>প্রশ্ন</a:t>
            </a:r>
            <a:r>
              <a:rPr lang="en-US" sz="4000" b="1" i="1" dirty="0"/>
              <a:t> </a:t>
            </a:r>
            <a:r>
              <a:rPr lang="en-US" sz="4000" b="1" i="1" dirty="0" err="1"/>
              <a:t>গুলোর</a:t>
            </a:r>
            <a:r>
              <a:rPr lang="en-US" sz="4000" b="1" i="1" dirty="0"/>
              <a:t> </a:t>
            </a:r>
            <a:r>
              <a:rPr lang="en-US" sz="4000" b="1" i="1" dirty="0" err="1"/>
              <a:t>উত্তর</a:t>
            </a:r>
            <a:r>
              <a:rPr lang="en-US" sz="4000" b="1" i="1" dirty="0"/>
              <a:t> </a:t>
            </a:r>
            <a:r>
              <a:rPr lang="en-US" sz="4000" b="1" i="1" dirty="0" err="1"/>
              <a:t>মিলিয়ে</a:t>
            </a:r>
            <a:r>
              <a:rPr lang="en-US" sz="4000" b="1" i="1" dirty="0"/>
              <a:t> </a:t>
            </a:r>
            <a:r>
              <a:rPr lang="en-US" sz="4000" b="1" i="1" dirty="0" err="1"/>
              <a:t>নাওঃ</a:t>
            </a:r>
            <a:r>
              <a:rPr lang="en-US" sz="4000" b="1" i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1471" y="1292772"/>
            <a:ext cx="9372599" cy="6101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i="1" dirty="0"/>
              <a:t>১। </a:t>
            </a:r>
            <a:r>
              <a:rPr lang="en-US" sz="4400" i="1" dirty="0" err="1"/>
              <a:t>প্রায়</a:t>
            </a:r>
            <a:r>
              <a:rPr lang="en-US" sz="4400" i="1" dirty="0"/>
              <a:t> </a:t>
            </a:r>
            <a:r>
              <a:rPr lang="en-US" sz="4400" i="1" dirty="0" err="1"/>
              <a:t>সাড়ে</a:t>
            </a:r>
            <a:r>
              <a:rPr lang="en-US" sz="4400" i="1" dirty="0"/>
              <a:t> </a:t>
            </a:r>
            <a:r>
              <a:rPr lang="en-US" sz="4400" i="1" dirty="0" err="1"/>
              <a:t>চার</a:t>
            </a:r>
            <a:r>
              <a:rPr lang="en-US" sz="4400" i="1" dirty="0"/>
              <a:t> </a:t>
            </a:r>
            <a:r>
              <a:rPr lang="en-US" sz="4400" i="1" dirty="0" err="1"/>
              <a:t>হাজার</a:t>
            </a:r>
            <a:r>
              <a:rPr lang="en-US" sz="4400" i="1" dirty="0"/>
              <a:t> </a:t>
            </a:r>
            <a:r>
              <a:rPr lang="en-US" sz="4400" i="1" dirty="0" err="1"/>
              <a:t>বছর</a:t>
            </a:r>
            <a:r>
              <a:rPr lang="en-US" sz="4400" i="1" dirty="0"/>
              <a:t> </a:t>
            </a:r>
            <a:r>
              <a:rPr lang="en-US" sz="4400" i="1" dirty="0" err="1"/>
              <a:t>আগে</a:t>
            </a:r>
            <a:r>
              <a:rPr lang="en-US" sz="4400" i="1" dirty="0"/>
              <a:t> </a:t>
            </a:r>
            <a:r>
              <a:rPr lang="en-US" sz="4400" i="1" dirty="0" err="1"/>
              <a:t>চিনের</a:t>
            </a:r>
            <a:r>
              <a:rPr lang="en-US" sz="4400" i="1" dirty="0"/>
              <a:t> </a:t>
            </a:r>
            <a:r>
              <a:rPr lang="en-US" sz="4400" i="1" dirty="0" err="1"/>
              <a:t>তিব্বত</a:t>
            </a:r>
            <a:r>
              <a:rPr lang="en-US" sz="4400" i="1" dirty="0"/>
              <a:t> </a:t>
            </a:r>
            <a:r>
              <a:rPr lang="en-US" sz="4400" i="1" dirty="0" err="1"/>
              <a:t>থেকে</a:t>
            </a:r>
            <a:r>
              <a:rPr lang="en-US" sz="4400" i="1" dirty="0"/>
              <a:t> </a:t>
            </a:r>
            <a:r>
              <a:rPr lang="en-US" sz="4400" i="1" dirty="0" err="1"/>
              <a:t>বাংলাদেশে</a:t>
            </a:r>
            <a:r>
              <a:rPr lang="en-US" sz="4400" i="1" dirty="0"/>
              <a:t> </a:t>
            </a:r>
            <a:r>
              <a:rPr lang="en-US" sz="4400" i="1" dirty="0" err="1"/>
              <a:t>এসেছে</a:t>
            </a:r>
            <a:r>
              <a:rPr lang="en-US" sz="4400" i="1" dirty="0"/>
              <a:t>।</a:t>
            </a:r>
          </a:p>
          <a:p>
            <a:r>
              <a:rPr lang="en-US" sz="4400" i="1" dirty="0"/>
              <a:t>২। </a:t>
            </a:r>
            <a:r>
              <a:rPr lang="en-US" sz="4400" i="1" dirty="0" err="1"/>
              <a:t>প্রধান</a:t>
            </a:r>
            <a:r>
              <a:rPr lang="en-US" sz="4400" i="1" dirty="0"/>
              <a:t> </a:t>
            </a:r>
            <a:r>
              <a:rPr lang="en-US" sz="4400" i="1" dirty="0" err="1"/>
              <a:t>খাবার</a:t>
            </a:r>
            <a:r>
              <a:rPr lang="en-US" sz="4400" i="1" dirty="0"/>
              <a:t> </a:t>
            </a:r>
            <a:r>
              <a:rPr lang="en-US" sz="4400" i="1" dirty="0" err="1"/>
              <a:t>হচ্ছে</a:t>
            </a:r>
            <a:r>
              <a:rPr lang="en-US" sz="4400" i="1" dirty="0"/>
              <a:t> …</a:t>
            </a:r>
            <a:r>
              <a:rPr lang="en-US" sz="4400" i="1" dirty="0" err="1"/>
              <a:t>ভাত,মাছ,মাংশ</a:t>
            </a:r>
            <a:r>
              <a:rPr lang="en-US" sz="4400" i="1" dirty="0"/>
              <a:t> ও </a:t>
            </a:r>
            <a:r>
              <a:rPr lang="en-US" sz="4400" i="1" dirty="0" err="1"/>
              <a:t>বিভিন্ন</a:t>
            </a:r>
            <a:r>
              <a:rPr lang="en-US" sz="4400" i="1" dirty="0"/>
              <a:t> </a:t>
            </a:r>
            <a:r>
              <a:rPr lang="en-US" sz="4400" i="1" dirty="0" err="1"/>
              <a:t>ধরনে</a:t>
            </a:r>
            <a:r>
              <a:rPr lang="en-US" sz="4400" i="1" dirty="0"/>
              <a:t> </a:t>
            </a:r>
            <a:r>
              <a:rPr lang="en-US" sz="4400" i="1" dirty="0" err="1"/>
              <a:t>শাকসবজি</a:t>
            </a:r>
            <a:r>
              <a:rPr lang="en-US" sz="4400" i="1" dirty="0"/>
              <a:t>। </a:t>
            </a:r>
            <a:r>
              <a:rPr lang="en-US" sz="4400" i="1" dirty="0" err="1"/>
              <a:t>তাদের</a:t>
            </a:r>
            <a:r>
              <a:rPr lang="en-US" sz="4400" i="1" dirty="0"/>
              <a:t> </a:t>
            </a:r>
            <a:r>
              <a:rPr lang="en-US" sz="4400" i="1" dirty="0" err="1"/>
              <a:t>ঐতিহ্যবাহী</a:t>
            </a:r>
            <a:r>
              <a:rPr lang="en-US" sz="4400" i="1" dirty="0"/>
              <a:t> </a:t>
            </a:r>
            <a:r>
              <a:rPr lang="en-US" sz="4400" i="1" dirty="0" err="1"/>
              <a:t>একটি</a:t>
            </a:r>
            <a:r>
              <a:rPr lang="en-US" sz="4400" i="1" dirty="0"/>
              <a:t> </a:t>
            </a:r>
            <a:r>
              <a:rPr lang="en-US" sz="4400" i="1" dirty="0" err="1"/>
              <a:t>খাবার</a:t>
            </a:r>
            <a:r>
              <a:rPr lang="en-US" sz="4400" i="1" dirty="0"/>
              <a:t> </a:t>
            </a:r>
            <a:r>
              <a:rPr lang="en-US" sz="4400" i="1" dirty="0" err="1"/>
              <a:t>হচ্ছে</a:t>
            </a:r>
            <a:r>
              <a:rPr lang="en-US" sz="4400" i="1" dirty="0"/>
              <a:t> </a:t>
            </a:r>
            <a:r>
              <a:rPr lang="en-US" sz="4400" i="1" dirty="0" err="1"/>
              <a:t>বাঁশের</a:t>
            </a:r>
            <a:r>
              <a:rPr lang="en-US" sz="4400" i="1" dirty="0"/>
              <a:t> </a:t>
            </a:r>
            <a:r>
              <a:rPr lang="en-US" sz="4400" i="1" dirty="0" err="1"/>
              <a:t>কোড়ল</a:t>
            </a:r>
            <a:r>
              <a:rPr lang="en-US" sz="4400" i="1" dirty="0"/>
              <a:t> </a:t>
            </a:r>
            <a:r>
              <a:rPr lang="en-US" sz="4400" i="1" dirty="0" err="1"/>
              <a:t>দিয়ে</a:t>
            </a:r>
            <a:r>
              <a:rPr lang="en-US" sz="4400" i="1" dirty="0"/>
              <a:t> </a:t>
            </a:r>
            <a:r>
              <a:rPr lang="en-US" sz="4400" i="1" dirty="0" err="1"/>
              <a:t>তৈরি</a:t>
            </a:r>
            <a:r>
              <a:rPr lang="en-US" sz="4400" i="1" dirty="0"/>
              <a:t> </a:t>
            </a:r>
            <a:r>
              <a:rPr lang="en-US" sz="4400" i="1" dirty="0" err="1"/>
              <a:t>খাবার</a:t>
            </a:r>
            <a:r>
              <a:rPr lang="en-US" sz="4400" i="1" dirty="0"/>
              <a:t>।</a:t>
            </a:r>
          </a:p>
          <a:p>
            <a:r>
              <a:rPr lang="en-US" sz="4400" i="1" dirty="0"/>
              <a:t>৩। </a:t>
            </a:r>
            <a:r>
              <a:rPr lang="en-US" sz="4400" i="1" dirty="0" err="1"/>
              <a:t>তাদের</a:t>
            </a:r>
            <a:r>
              <a:rPr lang="en-US" sz="4400" i="1" dirty="0"/>
              <a:t> </a:t>
            </a:r>
            <a:r>
              <a:rPr lang="en-US" sz="4400" i="1" dirty="0" err="1"/>
              <a:t>প্রধান</a:t>
            </a:r>
            <a:r>
              <a:rPr lang="en-US" sz="4400" i="1" dirty="0"/>
              <a:t> </a:t>
            </a:r>
            <a:r>
              <a:rPr lang="en-US" sz="4400" i="1" dirty="0" err="1"/>
              <a:t>দেবতা</a:t>
            </a:r>
            <a:r>
              <a:rPr lang="en-US" sz="4400" i="1" dirty="0"/>
              <a:t> </a:t>
            </a:r>
            <a:r>
              <a:rPr lang="en-US" sz="4400" i="1" dirty="0" err="1"/>
              <a:t>হচ্ছে</a:t>
            </a:r>
            <a:r>
              <a:rPr lang="en-US" sz="4400" i="1" dirty="0"/>
              <a:t> </a:t>
            </a:r>
            <a:r>
              <a:rPr lang="en-US" sz="4400" i="1" dirty="0" err="1"/>
              <a:t>সালজং</a:t>
            </a:r>
            <a:r>
              <a:rPr lang="en-US" sz="4400" i="1" dirty="0"/>
              <a:t>।</a:t>
            </a:r>
          </a:p>
          <a:p>
            <a:r>
              <a:rPr lang="en-US" sz="4400" i="1" dirty="0"/>
              <a:t>৪। </a:t>
            </a:r>
            <a:r>
              <a:rPr lang="en-US" sz="4400" i="1" dirty="0" err="1"/>
              <a:t>গারোদের</a:t>
            </a:r>
            <a:r>
              <a:rPr lang="en-US" sz="4400" i="1" dirty="0"/>
              <a:t> </a:t>
            </a:r>
            <a:r>
              <a:rPr lang="en-US" sz="4400" i="1" dirty="0" err="1"/>
              <a:t>সমাজ</a:t>
            </a:r>
            <a:r>
              <a:rPr lang="en-US" sz="4400" i="1" dirty="0"/>
              <a:t> </a:t>
            </a:r>
            <a:r>
              <a:rPr lang="en-US" sz="4400" i="1" dirty="0" err="1"/>
              <a:t>ব্যবস্থা</a:t>
            </a:r>
            <a:r>
              <a:rPr lang="en-US" sz="4400" i="1" dirty="0"/>
              <a:t> </a:t>
            </a:r>
            <a:r>
              <a:rPr lang="en-US" sz="4400" i="1" dirty="0" err="1"/>
              <a:t>মাতৃতান্ত্রিক</a:t>
            </a:r>
            <a:r>
              <a:rPr lang="en-US" sz="4400" i="1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3444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077992" y="397944"/>
            <a:ext cx="5656668" cy="8632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/>
              <a:t>সঠিক</a:t>
            </a:r>
            <a:r>
              <a:rPr lang="en-US" sz="4400" b="1" i="1" dirty="0"/>
              <a:t> </a:t>
            </a:r>
            <a:r>
              <a:rPr lang="en-US" sz="4400" b="1" i="1" dirty="0" err="1"/>
              <a:t>উত্তরটি</a:t>
            </a:r>
            <a:r>
              <a:rPr lang="en-US" sz="4400" b="1" i="1" dirty="0"/>
              <a:t> </a:t>
            </a:r>
            <a:r>
              <a:rPr lang="en-US" sz="4400" b="1" i="1" dirty="0" err="1"/>
              <a:t>বলঃ</a:t>
            </a:r>
            <a:r>
              <a:rPr lang="en-US" sz="4400" b="1" i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188846"/>
            <a:ext cx="8537027" cy="571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3600" dirty="0"/>
              <a:t>১। </a:t>
            </a:r>
            <a:r>
              <a:rPr lang="en-US" sz="3600" dirty="0" err="1"/>
              <a:t>কোন</a:t>
            </a:r>
            <a:r>
              <a:rPr lang="en-US" sz="3600" dirty="0"/>
              <a:t> </a:t>
            </a:r>
            <a:r>
              <a:rPr lang="en-US" sz="3600" dirty="0" err="1"/>
              <a:t>জনগোষ্ঠী</a:t>
            </a:r>
            <a:r>
              <a:rPr lang="en-US" sz="3600" dirty="0"/>
              <a:t> </a:t>
            </a:r>
            <a:r>
              <a:rPr lang="en-US" sz="3600" dirty="0" err="1"/>
              <a:t>তিব্বত</a:t>
            </a:r>
            <a:r>
              <a:rPr lang="en-US" sz="3600" dirty="0"/>
              <a:t> </a:t>
            </a:r>
            <a:r>
              <a:rPr lang="en-US" sz="3600" dirty="0" err="1"/>
              <a:t>থেকে</a:t>
            </a:r>
            <a:r>
              <a:rPr lang="en-US" sz="3600" dirty="0"/>
              <a:t> </a:t>
            </a:r>
            <a:r>
              <a:rPr lang="en-US" sz="3600" dirty="0" err="1"/>
              <a:t>এসেছে</a:t>
            </a:r>
            <a:r>
              <a:rPr lang="en-US" sz="3600" dirty="0"/>
              <a:t> ? 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512535" y="3219402"/>
            <a:ext cx="1825682" cy="505435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3600" dirty="0"/>
              <a:t>(ক) </a:t>
            </a:r>
            <a:r>
              <a:rPr lang="en-US" sz="3600" dirty="0" err="1"/>
              <a:t>ম্রো</a:t>
            </a:r>
            <a:r>
              <a:rPr lang="en-US" sz="3600" dirty="0"/>
              <a:t>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2615995" y="3219401"/>
            <a:ext cx="2072362" cy="505435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3600" dirty="0"/>
              <a:t>(খ) </a:t>
            </a:r>
            <a:r>
              <a:rPr lang="en-US" sz="3600" dirty="0" err="1"/>
              <a:t>ওরাঁও</a:t>
            </a:r>
            <a:r>
              <a:rPr lang="en-US" sz="3600" dirty="0"/>
              <a:t> 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261454" y="3213018"/>
            <a:ext cx="1931669" cy="505435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600" dirty="0"/>
              <a:t>(গ) </a:t>
            </a:r>
            <a:r>
              <a:rPr lang="en-US" sz="3600" dirty="0" err="1"/>
              <a:t>গারো</a:t>
            </a:r>
            <a:r>
              <a:rPr lang="en-US" sz="3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35876" y="3213018"/>
            <a:ext cx="1836782" cy="505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3600" dirty="0"/>
              <a:t>(ঘ) </a:t>
            </a:r>
            <a:r>
              <a:rPr lang="en-US" sz="3600" dirty="0" err="1"/>
              <a:t>খাসি</a:t>
            </a:r>
            <a:r>
              <a:rPr lang="en-US" sz="3600" dirty="0"/>
              <a:t> 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221468" y="3930290"/>
            <a:ext cx="7486650" cy="608306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4000" dirty="0"/>
              <a:t>২। </a:t>
            </a:r>
            <a:r>
              <a:rPr lang="en-US" sz="4000" dirty="0" err="1"/>
              <a:t>গারোদের</a:t>
            </a:r>
            <a:r>
              <a:rPr lang="en-US" sz="4000" dirty="0"/>
              <a:t> </a:t>
            </a:r>
            <a:r>
              <a:rPr lang="en-US" sz="4000" dirty="0" err="1"/>
              <a:t>ভাষার</a:t>
            </a:r>
            <a:r>
              <a:rPr lang="en-US" sz="4000" dirty="0"/>
              <a:t> </a:t>
            </a:r>
            <a:r>
              <a:rPr lang="en-US" sz="4000" dirty="0" err="1"/>
              <a:t>নাম</a:t>
            </a:r>
            <a:r>
              <a:rPr lang="en-US" sz="4000" dirty="0"/>
              <a:t> </a:t>
            </a:r>
            <a:r>
              <a:rPr lang="en-US" sz="4000" dirty="0" err="1"/>
              <a:t>কী</a:t>
            </a:r>
            <a:r>
              <a:rPr lang="en-US" sz="4000" dirty="0"/>
              <a:t> ? 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488731" y="4757984"/>
            <a:ext cx="2707127" cy="505435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600" dirty="0"/>
              <a:t>(ক) </a:t>
            </a:r>
            <a:r>
              <a:rPr lang="en-US" sz="3600" dirty="0" err="1"/>
              <a:t>মনখেমে</a:t>
            </a:r>
            <a:r>
              <a:rPr lang="en-US" sz="3600" dirty="0"/>
              <a:t> 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3195858" y="4744248"/>
            <a:ext cx="2184071" cy="505435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200" dirty="0"/>
              <a:t>(খ) </a:t>
            </a:r>
            <a:r>
              <a:rPr lang="en-US" sz="3200" dirty="0" err="1"/>
              <a:t>আচিক</a:t>
            </a:r>
            <a:r>
              <a:rPr lang="en-US" sz="3200" dirty="0"/>
              <a:t> 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457823" y="4744248"/>
            <a:ext cx="2740246" cy="505435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600" dirty="0"/>
              <a:t>(গ) </a:t>
            </a:r>
            <a:r>
              <a:rPr lang="en-US" sz="3600" dirty="0" err="1"/>
              <a:t>ককবরক</a:t>
            </a:r>
            <a:r>
              <a:rPr lang="en-US" sz="3600" dirty="0"/>
              <a:t> 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8023856" y="4744247"/>
            <a:ext cx="2034544" cy="505435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600" dirty="0"/>
              <a:t>(ঘ) </a:t>
            </a:r>
            <a:r>
              <a:rPr lang="en-US" sz="3600" dirty="0" err="1"/>
              <a:t>সাদ্রি</a:t>
            </a:r>
            <a:r>
              <a:rPr lang="en-US" sz="3600" dirty="0"/>
              <a:t> 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228600" y="5385936"/>
            <a:ext cx="9355451" cy="640078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3300" dirty="0"/>
              <a:t>৩। </a:t>
            </a:r>
            <a:r>
              <a:rPr lang="en-US" sz="3300" dirty="0" err="1"/>
              <a:t>কোন</a:t>
            </a:r>
            <a:r>
              <a:rPr lang="en-US" sz="3300" dirty="0"/>
              <a:t> </a:t>
            </a:r>
            <a:r>
              <a:rPr lang="en-US" sz="3300" dirty="0" err="1"/>
              <a:t>জনগোষ্ঠীর</a:t>
            </a:r>
            <a:r>
              <a:rPr lang="en-US" sz="3300" dirty="0"/>
              <a:t> </a:t>
            </a:r>
            <a:r>
              <a:rPr lang="en-US" sz="3300" dirty="0" err="1"/>
              <a:t>ঐতিহ্যবাহী</a:t>
            </a:r>
            <a:r>
              <a:rPr lang="en-US" sz="3300" dirty="0"/>
              <a:t> </a:t>
            </a:r>
            <a:r>
              <a:rPr lang="en-US" sz="3300" dirty="0" err="1"/>
              <a:t>পোশাক</a:t>
            </a:r>
            <a:r>
              <a:rPr lang="en-US" sz="3300" dirty="0"/>
              <a:t> </a:t>
            </a:r>
            <a:r>
              <a:rPr lang="en-US" sz="3300" dirty="0" err="1"/>
              <a:t>দকসারি</a:t>
            </a:r>
            <a:r>
              <a:rPr lang="en-US" sz="3300" dirty="0"/>
              <a:t> ? 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512534" y="6173631"/>
            <a:ext cx="2245059" cy="505435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600" dirty="0"/>
              <a:t>(ক) </a:t>
            </a:r>
            <a:r>
              <a:rPr lang="en-US" sz="3600" dirty="0" err="1"/>
              <a:t>গারো</a:t>
            </a:r>
            <a:r>
              <a:rPr lang="en-US" sz="3600" dirty="0"/>
              <a:t> 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2767987" y="6173631"/>
            <a:ext cx="2393612" cy="505435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600" dirty="0"/>
              <a:t>(খ) </a:t>
            </a:r>
            <a:r>
              <a:rPr lang="en-US" sz="3600" dirty="0" err="1"/>
              <a:t>খাসি</a:t>
            </a:r>
            <a:r>
              <a:rPr lang="en-US" sz="3600" dirty="0"/>
              <a:t> 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5261454" y="6173631"/>
            <a:ext cx="2053746" cy="505435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600" dirty="0"/>
              <a:t>(গ) </a:t>
            </a:r>
            <a:r>
              <a:rPr lang="en-US" sz="3600" dirty="0" err="1"/>
              <a:t>ওরাঁও</a:t>
            </a:r>
            <a:r>
              <a:rPr lang="en-US" sz="3600" dirty="0"/>
              <a:t> 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7599229" y="6173631"/>
            <a:ext cx="1873429" cy="505435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600" dirty="0"/>
              <a:t>(ঘ) </a:t>
            </a:r>
            <a:r>
              <a:rPr lang="en-US" sz="3600" dirty="0" err="1"/>
              <a:t>ম্রো</a:t>
            </a:r>
            <a:r>
              <a:rPr lang="en-US" sz="3600" dirty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72" y="2944441"/>
            <a:ext cx="1046164" cy="11920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94" y="4513951"/>
            <a:ext cx="1046164" cy="11920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477"/>
            <a:ext cx="1308538" cy="14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4665" y="378371"/>
            <a:ext cx="4137660" cy="98869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50" b="1" i="1" dirty="0" err="1"/>
              <a:t>বাড়ির</a:t>
            </a:r>
            <a:r>
              <a:rPr lang="en-US" sz="4950" b="1" i="1" dirty="0"/>
              <a:t> </a:t>
            </a:r>
            <a:r>
              <a:rPr lang="en-US" sz="4950" b="1" i="1" dirty="0" err="1"/>
              <a:t>কাজঃ</a:t>
            </a:r>
            <a:r>
              <a:rPr lang="en-US" sz="4950" b="1" i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486" y="3373328"/>
            <a:ext cx="4165448" cy="364232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" name="Isosceles Triangle 5"/>
          <p:cNvSpPr/>
          <p:nvPr/>
        </p:nvSpPr>
        <p:spPr>
          <a:xfrm>
            <a:off x="448283" y="1728490"/>
            <a:ext cx="4517855" cy="1481960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" name="Rectangle 6"/>
          <p:cNvSpPr/>
          <p:nvPr/>
        </p:nvSpPr>
        <p:spPr>
          <a:xfrm>
            <a:off x="2254469" y="4840014"/>
            <a:ext cx="914399" cy="2042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" name="Rectangle 7"/>
          <p:cNvSpPr/>
          <p:nvPr/>
        </p:nvSpPr>
        <p:spPr>
          <a:xfrm>
            <a:off x="3385041" y="4837672"/>
            <a:ext cx="758530" cy="1121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9" name="Rectangle 8"/>
          <p:cNvSpPr/>
          <p:nvPr/>
        </p:nvSpPr>
        <p:spPr>
          <a:xfrm>
            <a:off x="1229710" y="4837672"/>
            <a:ext cx="808586" cy="1121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0" name="Flowchart: Process 9"/>
          <p:cNvSpPr/>
          <p:nvPr/>
        </p:nvSpPr>
        <p:spPr>
          <a:xfrm>
            <a:off x="448283" y="7058246"/>
            <a:ext cx="4517855" cy="240573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1" name="Flowchart: Process 10"/>
          <p:cNvSpPr/>
          <p:nvPr/>
        </p:nvSpPr>
        <p:spPr>
          <a:xfrm>
            <a:off x="5940841" y="1781503"/>
            <a:ext cx="3669030" cy="542333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55" dirty="0"/>
              <a:t># </a:t>
            </a:r>
            <a:r>
              <a:rPr lang="en-US" sz="4455" dirty="0" err="1"/>
              <a:t>গারোদের</a:t>
            </a:r>
            <a:r>
              <a:rPr lang="en-US" sz="4455" dirty="0"/>
              <a:t> </a:t>
            </a:r>
            <a:r>
              <a:rPr lang="en-US" sz="4455" dirty="0" err="1"/>
              <a:t>জীবন</a:t>
            </a:r>
            <a:r>
              <a:rPr lang="en-US" sz="4455" dirty="0"/>
              <a:t> </a:t>
            </a:r>
            <a:r>
              <a:rPr lang="en-US" sz="4455" dirty="0" err="1"/>
              <a:t>ধারা</a:t>
            </a:r>
            <a:r>
              <a:rPr lang="en-US" sz="4455" dirty="0"/>
              <a:t> </a:t>
            </a:r>
            <a:r>
              <a:rPr lang="en-US" sz="4455" dirty="0" err="1"/>
              <a:t>সম্পর্কে</a:t>
            </a:r>
            <a:r>
              <a:rPr lang="en-US" sz="4455" dirty="0"/>
              <a:t> </a:t>
            </a:r>
            <a:r>
              <a:rPr lang="en-US" sz="4455" dirty="0" err="1"/>
              <a:t>পাঁচটি</a:t>
            </a:r>
            <a:r>
              <a:rPr lang="en-US" sz="4455" dirty="0"/>
              <a:t> </a:t>
            </a:r>
            <a:r>
              <a:rPr lang="en-US" sz="4455" dirty="0" err="1"/>
              <a:t>বাক্য</a:t>
            </a:r>
            <a:r>
              <a:rPr lang="en-US" sz="4455" dirty="0"/>
              <a:t> </a:t>
            </a:r>
            <a:r>
              <a:rPr lang="en-US" sz="4455" dirty="0" err="1"/>
              <a:t>লিখবে</a:t>
            </a:r>
            <a:r>
              <a:rPr lang="en-US" sz="4455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987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0058400" cy="7772400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173420"/>
            <a:ext cx="9786447" cy="7457089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074420" y="472966"/>
            <a:ext cx="7578090" cy="1695533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/>
              <a:t>ধন্যবাদ</a:t>
            </a:r>
            <a:r>
              <a:rPr lang="en-US" sz="7200" dirty="0"/>
              <a:t> </a:t>
            </a:r>
            <a:r>
              <a:rPr lang="en-US" sz="7200" dirty="0" err="1"/>
              <a:t>সবাইকে</a:t>
            </a:r>
            <a:r>
              <a:rPr lang="en-US" sz="7200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2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750833" y="284371"/>
            <a:ext cx="8613885" cy="1326667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50" b="1" i="1" dirty="0" err="1"/>
              <a:t>পাঠ</a:t>
            </a:r>
            <a:r>
              <a:rPr lang="en-US" sz="4950" b="1" i="1" dirty="0"/>
              <a:t> পরিচিতিঃ </a:t>
            </a:r>
          </a:p>
        </p:txBody>
      </p:sp>
      <p:pic>
        <p:nvPicPr>
          <p:cNvPr id="3" name="Picture 2" descr="Screenshot (38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6" y="1970690"/>
            <a:ext cx="2949287" cy="531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680854" y="1970690"/>
            <a:ext cx="6048047" cy="531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i="1" dirty="0" err="1"/>
              <a:t>শ্রেণিঃপঞ্চম</a:t>
            </a:r>
            <a:endParaRPr lang="en-US" sz="3300" b="1" i="1" dirty="0"/>
          </a:p>
          <a:p>
            <a:pPr algn="ctr"/>
            <a:r>
              <a:rPr lang="en-US" sz="3300" b="1" i="1" dirty="0" err="1"/>
              <a:t>বিষয়ঃ</a:t>
            </a:r>
            <a:r>
              <a:rPr lang="en-US" sz="3300" b="1" i="1" dirty="0"/>
              <a:t> </a:t>
            </a:r>
            <a:r>
              <a:rPr lang="en-US" sz="3300" b="1" i="1" dirty="0" err="1"/>
              <a:t>বাংলাদেশ</a:t>
            </a:r>
            <a:r>
              <a:rPr lang="en-US" sz="3300" b="1" i="1" dirty="0"/>
              <a:t> ও </a:t>
            </a:r>
            <a:r>
              <a:rPr lang="en-US" sz="3300" b="1" i="1" dirty="0" err="1"/>
              <a:t>বিশ্বপরিচয়</a:t>
            </a:r>
            <a:endParaRPr lang="en-US" sz="3300" b="1" i="1" dirty="0"/>
          </a:p>
          <a:p>
            <a:pPr algn="ctr"/>
            <a:r>
              <a:rPr lang="en-US" sz="3300" b="1" i="1" dirty="0" err="1"/>
              <a:t>অধ্যায়ঃ</a:t>
            </a:r>
            <a:r>
              <a:rPr lang="en-US" sz="3300" b="1" i="1" dirty="0"/>
              <a:t> ১১</a:t>
            </a:r>
          </a:p>
          <a:p>
            <a:pPr algn="ctr"/>
            <a:r>
              <a:rPr lang="en-US" sz="3300" b="1" i="1" dirty="0" err="1"/>
              <a:t>পাঠঃ</a:t>
            </a:r>
            <a:r>
              <a:rPr lang="en-US" sz="3300" b="1" i="1" dirty="0"/>
              <a:t>  </a:t>
            </a:r>
            <a:r>
              <a:rPr lang="en-US" sz="3300" b="1" i="1" dirty="0" err="1"/>
              <a:t>বাংলাদেশের</a:t>
            </a:r>
            <a:r>
              <a:rPr lang="en-US" sz="3300" b="1" i="1" dirty="0"/>
              <a:t> </a:t>
            </a:r>
            <a:r>
              <a:rPr lang="en-US" sz="3300" b="1" i="1" dirty="0" err="1"/>
              <a:t>ক্ষুদ্র-নৃ</a:t>
            </a:r>
            <a:r>
              <a:rPr lang="en-US" sz="3300" b="1" i="1" dirty="0"/>
              <a:t> </a:t>
            </a:r>
            <a:r>
              <a:rPr lang="en-US" sz="3300" b="1" i="1" dirty="0" err="1"/>
              <a:t>গোষ্ঠি</a:t>
            </a:r>
            <a:endParaRPr lang="en-US" sz="3300" b="1" i="1" dirty="0"/>
          </a:p>
          <a:p>
            <a:pPr algn="ctr"/>
            <a:r>
              <a:rPr lang="en-US" sz="3300" b="1" i="1" dirty="0" err="1"/>
              <a:t>পাঠের</a:t>
            </a:r>
            <a:r>
              <a:rPr lang="en-US" sz="3300" b="1" i="1" dirty="0"/>
              <a:t> </a:t>
            </a:r>
            <a:r>
              <a:rPr lang="en-US" sz="3300" b="1" i="1" dirty="0" err="1"/>
              <a:t>শিরোনামঃ</a:t>
            </a:r>
            <a:r>
              <a:rPr lang="en-US" sz="3300" b="1" i="1" dirty="0"/>
              <a:t> </a:t>
            </a:r>
            <a:r>
              <a:rPr lang="en-US" sz="3300" b="1" i="1" dirty="0" err="1"/>
              <a:t>গারো</a:t>
            </a:r>
            <a:r>
              <a:rPr lang="en-US" sz="3300" b="1" i="1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82CC585-FDCC-4064-A437-7DA22C5D1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497" y="1513490"/>
            <a:ext cx="4209394" cy="3871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ED86D0-1690-4C95-BB86-EF9C342FEF2F}"/>
              </a:ext>
            </a:extLst>
          </p:cNvPr>
          <p:cNvSpPr/>
          <p:nvPr/>
        </p:nvSpPr>
        <p:spPr>
          <a:xfrm flipH="1">
            <a:off x="751048" y="5636290"/>
            <a:ext cx="8205558" cy="6310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264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DC8AA-8C4C-4F0D-9E7D-FE8376D46A5A}"/>
              </a:ext>
            </a:extLst>
          </p:cNvPr>
          <p:cNvSpPr txBox="1"/>
          <p:nvPr/>
        </p:nvSpPr>
        <p:spPr>
          <a:xfrm>
            <a:off x="751049" y="6597388"/>
            <a:ext cx="8205557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0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40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endParaRPr lang="en-US" sz="40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1A3C06D5-530E-490F-8F91-EED10437B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677140"/>
              </p:ext>
            </p:extLst>
          </p:nvPr>
        </p:nvGraphicFramePr>
        <p:xfrm>
          <a:off x="1713071" y="2680138"/>
          <a:ext cx="6221016" cy="198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Packager Shell Object" showAsIcon="1" r:id="rId4" imgW="1596240" imgH="491040" progId="Package">
                  <p:embed/>
                </p:oleObj>
              </mc:Choice>
              <mc:Fallback>
                <p:oleObj name="Packager Shell Object" showAsIcon="1" r:id="rId4" imgW="1596240" imgH="491040" progId="Package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071" y="2680138"/>
                        <a:ext cx="6221016" cy="1988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5B213A9-81A2-4967-9F1C-764F66A4D1DA}"/>
              </a:ext>
            </a:extLst>
          </p:cNvPr>
          <p:cNvSpPr txBox="1"/>
          <p:nvPr/>
        </p:nvSpPr>
        <p:spPr>
          <a:xfrm>
            <a:off x="1885951" y="373220"/>
            <a:ext cx="6480809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1-01-17-17-00-04-01943  7900-marma1.jpg">
            <a:extLst>
              <a:ext uri="{FF2B5EF4-FFF2-40B4-BE49-F238E27FC236}">
                <a16:creationId xmlns:a16="http://schemas.microsoft.com/office/drawing/2014/main" id="{85DB415A-A166-4E13-A0C2-05F0BC71E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533" y="3930072"/>
            <a:ext cx="4572676" cy="2549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fffes.jpg">
            <a:extLst>
              <a:ext uri="{FF2B5EF4-FFF2-40B4-BE49-F238E27FC236}">
                <a16:creationId xmlns:a16="http://schemas.microsoft.com/office/drawing/2014/main" id="{E6789B50-6C55-481E-A71E-5D786B5A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533" y="1277008"/>
            <a:ext cx="4572677" cy="2542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Bandarban-Chakhhhkran-PiC_02.jpg">
            <a:extLst>
              <a:ext uri="{FF2B5EF4-FFF2-40B4-BE49-F238E27FC236}">
                <a16:creationId xmlns:a16="http://schemas.microsoft.com/office/drawing/2014/main" id="{D4B7EFD0-E54D-4AC6-9158-F63C4A3C31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01" y="3930074"/>
            <a:ext cx="4588889" cy="2549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B13A1E-9D47-4D1B-8CF8-066B3E795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00" y="1277007"/>
            <a:ext cx="4588890" cy="2542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2EB7DB-3643-4F2B-AA73-FEE5D2621308}"/>
              </a:ext>
            </a:extLst>
          </p:cNvPr>
          <p:cNvSpPr txBox="1"/>
          <p:nvPr/>
        </p:nvSpPr>
        <p:spPr>
          <a:xfrm>
            <a:off x="819610" y="6725360"/>
            <a:ext cx="825915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ক্ষুদ্র নৃ-গোষ্ঠীর ছবি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641A3-1FFA-4806-8CB6-A4B161EAEF3B}"/>
              </a:ext>
            </a:extLst>
          </p:cNvPr>
          <p:cNvSpPr txBox="1"/>
          <p:nvPr/>
        </p:nvSpPr>
        <p:spPr>
          <a:xfrm>
            <a:off x="1811655" y="317161"/>
            <a:ext cx="627506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0220" y="5940597"/>
            <a:ext cx="6823710" cy="10064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94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59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4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59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9155" y="631260"/>
            <a:ext cx="5787915" cy="12850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940" b="1" i="1" dirty="0" err="1"/>
              <a:t>আজকের</a:t>
            </a:r>
            <a:r>
              <a:rPr lang="en-US" sz="5940" b="1" i="1" dirty="0"/>
              <a:t> </a:t>
            </a:r>
            <a:r>
              <a:rPr lang="en-US" sz="5940" b="1" i="1" dirty="0" err="1"/>
              <a:t>পাঠ</a:t>
            </a:r>
            <a:r>
              <a:rPr lang="en-US" sz="5940" b="1" i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1205" y="3121573"/>
            <a:ext cx="6823710" cy="16137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50" dirty="0" err="1"/>
              <a:t>বাংলাদেশের</a:t>
            </a:r>
            <a:r>
              <a:rPr lang="en-US" sz="4950" dirty="0"/>
              <a:t> </a:t>
            </a:r>
            <a:r>
              <a:rPr lang="en-US" sz="4950" dirty="0" err="1"/>
              <a:t>ক্ষুদ্র</a:t>
            </a:r>
            <a:r>
              <a:rPr lang="en-US" sz="4950" dirty="0"/>
              <a:t> </a:t>
            </a:r>
            <a:r>
              <a:rPr lang="en-US" sz="4950" dirty="0" err="1"/>
              <a:t>নৃ-গোষ্ঠী</a:t>
            </a:r>
            <a:r>
              <a:rPr lang="en-US" sz="49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2825970" y="384875"/>
            <a:ext cx="4201116" cy="1522753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50" b="1" i="1" dirty="0" err="1"/>
              <a:t>শিখনফলঃ</a:t>
            </a:r>
            <a:r>
              <a:rPr lang="en-US" sz="1485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964" y="2695903"/>
            <a:ext cx="9095127" cy="44458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960" b="1" i="1" dirty="0" err="1"/>
              <a:t>এই</a:t>
            </a:r>
            <a:r>
              <a:rPr lang="en-US" sz="3960" b="1" i="1" dirty="0"/>
              <a:t>  </a:t>
            </a:r>
            <a:r>
              <a:rPr lang="en-US" sz="3960" b="1" i="1" dirty="0" err="1"/>
              <a:t>পাঠ</a:t>
            </a:r>
            <a:r>
              <a:rPr lang="en-US" sz="3960" b="1" i="1" dirty="0"/>
              <a:t> </a:t>
            </a:r>
            <a:r>
              <a:rPr lang="en-US" sz="3960" b="1" i="1" dirty="0" err="1"/>
              <a:t>শেষে</a:t>
            </a:r>
            <a:r>
              <a:rPr lang="en-US" sz="3960" b="1" i="1" dirty="0"/>
              <a:t>  </a:t>
            </a:r>
            <a:r>
              <a:rPr lang="en-US" sz="3960" b="1" i="1" dirty="0" err="1"/>
              <a:t>শিক্ষার্থীরা</a:t>
            </a:r>
            <a:r>
              <a:rPr lang="en-US" sz="3960" b="1" i="1" dirty="0"/>
              <a:t>…………… </a:t>
            </a:r>
          </a:p>
          <a:p>
            <a:r>
              <a:rPr lang="bn-BD" sz="3960" b="1" i="1" dirty="0"/>
              <a:t>২.১.৮ । গারো সংস্কৃতি বর্ণনা করতে পারবে ।</a:t>
            </a:r>
            <a:endParaRPr lang="en-US" sz="396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8E4496-081D-4295-9DE8-DD6195B87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101" y="1483775"/>
            <a:ext cx="4198672" cy="3699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BA8E28B-D7EE-4C9F-86E6-C1793688E9C0}"/>
              </a:ext>
            </a:extLst>
          </p:cNvPr>
          <p:cNvGrpSpPr/>
          <p:nvPr/>
        </p:nvGrpSpPr>
        <p:grpSpPr>
          <a:xfrm>
            <a:off x="511653" y="1483777"/>
            <a:ext cx="4465027" cy="3699730"/>
            <a:chOff x="1448446" y="3165230"/>
            <a:chExt cx="8679171" cy="41013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DB0D57-18C9-411B-953D-EABFEA2B3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8446" y="3165230"/>
              <a:ext cx="8679171" cy="410132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82814D-6583-404A-9E55-7F4996D4D1CB}"/>
                </a:ext>
              </a:extLst>
            </p:cNvPr>
            <p:cNvSpPr/>
            <p:nvPr/>
          </p:nvSpPr>
          <p:spPr>
            <a:xfrm>
              <a:off x="1473725" y="3673247"/>
              <a:ext cx="618240" cy="2272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তিব্বত</a:t>
              </a:r>
              <a:endParaRPr lang="en-US" sz="132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DF42B20-0280-4253-9060-B7A4631C7510}"/>
              </a:ext>
            </a:extLst>
          </p:cNvPr>
          <p:cNvSpPr txBox="1"/>
          <p:nvPr/>
        </p:nvSpPr>
        <p:spPr>
          <a:xfrm>
            <a:off x="282437" y="5430572"/>
            <a:ext cx="95097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গারো জনগোষ্ঠী</a:t>
            </a:r>
            <a:r>
              <a:rPr lang="en-US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000" b="1" i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তিব্বত </a:t>
            </a:r>
            <a:r>
              <a:rPr lang="en-US" sz="4000" b="1" i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i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ED799-E404-45D4-AFAF-88C192574E8C}"/>
              </a:ext>
            </a:extLst>
          </p:cNvPr>
          <p:cNvSpPr txBox="1"/>
          <p:nvPr/>
        </p:nvSpPr>
        <p:spPr>
          <a:xfrm>
            <a:off x="1860331" y="405713"/>
            <a:ext cx="643233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আদিবাস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0525" y="442811"/>
            <a:ext cx="78985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বাসস্থানঃ</a:t>
            </a:r>
            <a:r>
              <a:rPr lang="bn-IN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10061" y="1835686"/>
            <a:ext cx="3212618" cy="1220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33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10061" y="4808483"/>
            <a:ext cx="3212617" cy="1251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endParaRPr lang="en-US" sz="33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10061" y="3421755"/>
            <a:ext cx="3218812" cy="12195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sz="33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10062" y="6227379"/>
            <a:ext cx="3212617" cy="11193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endParaRPr lang="en-US" sz="33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C:\Users\Walton\Desktop\গারো\1421402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89" y="1639613"/>
            <a:ext cx="5826935" cy="57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1240</TotalTime>
  <Words>591</Words>
  <Application>Microsoft Office PowerPoint</Application>
  <PresentationFormat>Custom</PresentationFormat>
  <Paragraphs>117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Corbel</vt:lpstr>
      <vt:lpstr>NikoshBAN</vt:lpstr>
      <vt:lpstr>Vrinda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Sazzadur Rahman</cp:lastModifiedBy>
  <cp:revision>163</cp:revision>
  <dcterms:created xsi:type="dcterms:W3CDTF">2020-08-04T06:43:47Z</dcterms:created>
  <dcterms:modified xsi:type="dcterms:W3CDTF">2020-09-21T15:31:39Z</dcterms:modified>
</cp:coreProperties>
</file>