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81" r:id="rId5"/>
    <p:sldId id="259" r:id="rId6"/>
    <p:sldId id="263" r:id="rId7"/>
    <p:sldId id="264" r:id="rId8"/>
    <p:sldId id="260" r:id="rId9"/>
    <p:sldId id="279" r:id="rId10"/>
    <p:sldId id="266" r:id="rId11"/>
    <p:sldId id="280" r:id="rId12"/>
    <p:sldId id="282" r:id="rId13"/>
    <p:sldId id="283" r:id="rId14"/>
    <p:sldId id="284" r:id="rId15"/>
    <p:sldId id="287" r:id="rId16"/>
    <p:sldId id="285" r:id="rId17"/>
    <p:sldId id="288" r:id="rId18"/>
    <p:sldId id="289" r:id="rId19"/>
    <p:sldId id="286"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251CB-2E52-4F88-8827-826C08D41382}"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251CB-2E52-4F88-8827-826C08D41382}"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251CB-2E52-4F88-8827-826C08D41382}"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251CB-2E52-4F88-8827-826C08D41382}"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251CB-2E52-4F88-8827-826C08D41382}"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251CB-2E52-4F88-8827-826C08D41382}" type="datetimeFigureOut">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251CB-2E52-4F88-8827-826C08D41382}" type="datetimeFigureOut">
              <a:rPr lang="en-US" smtClean="0"/>
              <a:pPr/>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251CB-2E52-4F88-8827-826C08D41382}" type="datetimeFigureOut">
              <a:rPr lang="en-US" smtClean="0"/>
              <a:pPr/>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251CB-2E52-4F88-8827-826C08D41382}" type="datetimeFigureOut">
              <a:rPr lang="en-US" smtClean="0"/>
              <a:pPr/>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251CB-2E52-4F88-8827-826C08D41382}" type="datetimeFigureOut">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251CB-2E52-4F88-8827-826C08D41382}" type="datetimeFigureOut">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D15E6-CB40-431B-9E54-86E4CEA582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251CB-2E52-4F88-8827-826C08D41382}" type="datetimeFigureOut">
              <a:rPr lang="en-US" smtClean="0"/>
              <a:pPr/>
              <a:t>9/22/2020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D15E6-CB40-431B-9E54-86E4CEA582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533400" y="609600"/>
            <a:ext cx="746760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600" b="1" dirty="0" err="1" smtClean="0">
                <a:solidFill>
                  <a:srgbClr val="002060"/>
                </a:solidFill>
                <a:latin typeface="Nikosh" pitchFamily="2" charset="0"/>
                <a:cs typeface="Nikosh" pitchFamily="2" charset="0"/>
              </a:rPr>
              <a:t>হরিপুর</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আলী</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আকবর</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উচ্চ</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বিদ্যালয়</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অনলাইন</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স্কুলের</a:t>
            </a:r>
            <a:r>
              <a:rPr lang="en-US" sz="3600" b="1" dirty="0" smtClean="0">
                <a:solidFill>
                  <a:srgbClr val="002060"/>
                </a:solidFill>
                <a:latin typeface="Nikosh" pitchFamily="2" charset="0"/>
                <a:cs typeface="Nikosh" pitchFamily="2" charset="0"/>
              </a:rPr>
              <a:t> </a:t>
            </a:r>
          </a:p>
          <a:p>
            <a:pPr algn="ctr"/>
            <a:r>
              <a:rPr lang="en-US" sz="3600" b="1" dirty="0" err="1" smtClean="0">
                <a:solidFill>
                  <a:srgbClr val="002060"/>
                </a:solidFill>
                <a:latin typeface="Nikosh" pitchFamily="2" charset="0"/>
                <a:cs typeface="Nikosh" pitchFamily="2" charset="0"/>
              </a:rPr>
              <a:t>পক্ষ</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থেকে</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সবাইকে</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জানাই</a:t>
            </a:r>
            <a:endParaRPr lang="en-US" sz="3600" b="1" dirty="0">
              <a:solidFill>
                <a:srgbClr val="002060"/>
              </a:solidFill>
              <a:latin typeface="Nikosh" pitchFamily="2" charset="0"/>
              <a:cs typeface="Nikosh" pitchFamily="2" charset="0"/>
            </a:endParaRPr>
          </a:p>
        </p:txBody>
      </p:sp>
      <p:pic>
        <p:nvPicPr>
          <p:cNvPr id="7" name="Picture 6" descr="5911.jpg"/>
          <p:cNvPicPr>
            <a:picLocks noChangeAspect="1"/>
          </p:cNvPicPr>
          <p:nvPr/>
        </p:nvPicPr>
        <p:blipFill>
          <a:blip r:embed="rId3" cstate="print"/>
          <a:stretch>
            <a:fillRect/>
          </a:stretch>
        </p:blipFill>
        <p:spPr>
          <a:xfrm>
            <a:off x="2209800" y="3429000"/>
            <a:ext cx="4572000" cy="1371600"/>
          </a:xfrm>
          <a:prstGeom prst="rect">
            <a:avLst/>
          </a:prstGeom>
        </p:spPr>
      </p:pic>
      <p:pic>
        <p:nvPicPr>
          <p:cNvPr id="8" name="Picture 7" descr="1111.jpg"/>
          <p:cNvPicPr>
            <a:picLocks noChangeAspect="1"/>
          </p:cNvPicPr>
          <p:nvPr/>
        </p:nvPicPr>
        <p:blipFill>
          <a:blip r:embed="rId4"/>
          <a:stretch>
            <a:fillRect/>
          </a:stretch>
        </p:blipFill>
        <p:spPr>
          <a:xfrm>
            <a:off x="0" y="0"/>
            <a:ext cx="4572000" cy="6858000"/>
          </a:xfrm>
          <a:prstGeom prst="rect">
            <a:avLst/>
          </a:prstGeom>
        </p:spPr>
      </p:pic>
      <p:pic>
        <p:nvPicPr>
          <p:cNvPr id="9" name="Picture 8" descr="2222.jpg"/>
          <p:cNvPicPr>
            <a:picLocks noChangeAspect="1"/>
          </p:cNvPicPr>
          <p:nvPr/>
        </p:nvPicPr>
        <p:blipFill>
          <a:blip r:embed="rId5"/>
          <a:stretch>
            <a:fillRect/>
          </a:stretch>
        </p:blipFill>
        <p:spPr>
          <a:xfrm>
            <a:off x="4495800" y="0"/>
            <a:ext cx="46482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nodeType="clickEffect">
                                  <p:stCondLst>
                                    <p:cond delay="0"/>
                                  </p:stCondLst>
                                  <p:childTnLst>
                                    <p:anim calcmode="lin" valueType="num">
                                      <p:cBhvr additive="base">
                                        <p:cTn id="15" dur="2000"/>
                                        <p:tgtEl>
                                          <p:spTgt spid="8"/>
                                        </p:tgtEl>
                                        <p:attrNameLst>
                                          <p:attrName>ppt_x</p:attrName>
                                        </p:attrNameLst>
                                      </p:cBhvr>
                                      <p:tavLst>
                                        <p:tav tm="0">
                                          <p:val>
                                            <p:strVal val="ppt_x"/>
                                          </p:val>
                                        </p:tav>
                                        <p:tav tm="100000">
                                          <p:val>
                                            <p:strVal val="0-ppt_w/2"/>
                                          </p:val>
                                        </p:tav>
                                      </p:tavLst>
                                    </p:anim>
                                    <p:anim calcmode="lin" valueType="num">
                                      <p:cBhvr additive="base">
                                        <p:cTn id="16" dur="2000"/>
                                        <p:tgtEl>
                                          <p:spTgt spid="8"/>
                                        </p:tgtEl>
                                        <p:attrNameLst>
                                          <p:attrName>ppt_y</p:attrName>
                                        </p:attrNameLst>
                                      </p:cBhvr>
                                      <p:tavLst>
                                        <p:tav tm="0">
                                          <p:val>
                                            <p:strVal val="ppt_y"/>
                                          </p:val>
                                        </p:tav>
                                        <p:tav tm="100000">
                                          <p:val>
                                            <p:strVal val="ppt_y"/>
                                          </p:val>
                                        </p:tav>
                                      </p:tavLst>
                                    </p:anim>
                                    <p:set>
                                      <p:cBhvr>
                                        <p:cTn id="17" dur="1" fill="hold">
                                          <p:stCondLst>
                                            <p:cond delay="1999"/>
                                          </p:stCondLst>
                                        </p:cTn>
                                        <p:tgtEl>
                                          <p:spTgt spid="8"/>
                                        </p:tgtEl>
                                        <p:attrNameLst>
                                          <p:attrName>style.visibility</p:attrName>
                                        </p:attrNameLst>
                                      </p:cBhvr>
                                      <p:to>
                                        <p:strVal val="hidden"/>
                                      </p:to>
                                    </p:set>
                                  </p:childTnLst>
                                </p:cTn>
                              </p:par>
                              <p:par>
                                <p:cTn id="18" presetID="2" presetClass="exit" presetSubtype="2" fill="hold" nodeType="withEffect">
                                  <p:stCondLst>
                                    <p:cond delay="0"/>
                                  </p:stCondLst>
                                  <p:childTnLst>
                                    <p:anim calcmode="lin" valueType="num">
                                      <p:cBhvr additive="base">
                                        <p:cTn id="19" dur="2000"/>
                                        <p:tgtEl>
                                          <p:spTgt spid="9"/>
                                        </p:tgtEl>
                                        <p:attrNameLst>
                                          <p:attrName>ppt_x</p:attrName>
                                        </p:attrNameLst>
                                      </p:cBhvr>
                                      <p:tavLst>
                                        <p:tav tm="0">
                                          <p:val>
                                            <p:strVal val="ppt_x"/>
                                          </p:val>
                                        </p:tav>
                                        <p:tav tm="100000">
                                          <p:val>
                                            <p:strVal val="1+ppt_w/2"/>
                                          </p:val>
                                        </p:tav>
                                      </p:tavLst>
                                    </p:anim>
                                    <p:anim calcmode="lin" valueType="num">
                                      <p:cBhvr additive="base">
                                        <p:cTn id="20" dur="2000"/>
                                        <p:tgtEl>
                                          <p:spTgt spid="9"/>
                                        </p:tgtEl>
                                        <p:attrNameLst>
                                          <p:attrName>ppt_y</p:attrName>
                                        </p:attrNameLst>
                                      </p:cBhvr>
                                      <p:tavLst>
                                        <p:tav tm="0">
                                          <p:val>
                                            <p:strVal val="ppt_y"/>
                                          </p:val>
                                        </p:tav>
                                        <p:tav tm="100000">
                                          <p:val>
                                            <p:strVal val="ppt_y"/>
                                          </p:val>
                                        </p:tav>
                                      </p:tavLst>
                                    </p:anim>
                                    <p:set>
                                      <p:cBhvr>
                                        <p:cTn id="21"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13" name="Rounded Rectangle 12"/>
          <p:cNvSpPr/>
          <p:nvPr/>
        </p:nvSpPr>
        <p:spPr>
          <a:xfrm>
            <a:off x="3048000" y="609600"/>
            <a:ext cx="342900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s-IN" sz="2400" b="1" dirty="0" smtClean="0">
                <a:latin typeface="Nikosh" pitchFamily="2" charset="0"/>
                <a:cs typeface="Nikosh" pitchFamily="2" charset="0"/>
              </a:rPr>
              <a:t>ভিডিও ও এনিমেশন</a:t>
            </a:r>
            <a:r>
              <a:rPr lang="as-IN" b="1" dirty="0" smtClean="0"/>
              <a:t>:</a:t>
            </a:r>
            <a:endParaRPr lang="en-US" dirty="0"/>
          </a:p>
        </p:txBody>
      </p:sp>
      <p:sp>
        <p:nvSpPr>
          <p:cNvPr id="14" name="Rounded Rectangle 13"/>
          <p:cNvSpPr/>
          <p:nvPr/>
        </p:nvSpPr>
        <p:spPr>
          <a:xfrm>
            <a:off x="685800" y="2057400"/>
            <a:ext cx="8001000" cy="3048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s-IN" sz="2400" dirty="0" smtClean="0">
                <a:latin typeface="Nikosh" pitchFamily="2" charset="0"/>
                <a:cs typeface="Nikosh" pitchFamily="2" charset="0"/>
              </a:rPr>
              <a:t>বর্তমানে ম</a:t>
            </a:r>
            <a:r>
              <a:rPr lang="en-US" sz="2400" dirty="0" smtClean="0">
                <a:latin typeface="Nikosh" pitchFamily="2" charset="0"/>
                <a:cs typeface="Nikosh" pitchFamily="2" charset="0"/>
              </a:rPr>
              <a:t>ো</a:t>
            </a:r>
            <a:r>
              <a:rPr lang="as-IN" sz="2400" dirty="0" smtClean="0">
                <a:latin typeface="Nikosh" pitchFamily="2" charset="0"/>
                <a:cs typeface="Nikosh" pitchFamily="2" charset="0"/>
              </a:rPr>
              <a:t>বাইল ফোনেও ভিডিও ব্যবস্থা থাকায় ভিডিও কনটেন্টের পরিমাণ বাড়ছে। ইউটিউব বা এই ধরনের ভিডিও শেয়ারিং সাইটের কারণে ইন্টারনেটে ভিডিও কনটেন্টের পরিমাণ দিন দিন বৃদ্ধি পাচ্ছে। এছাড়া বর্তমানে ইন্টারনেটে কোন ঘটনার ভিডিও সরাসরি প্রচারিত হয়ে থাকে। এটিকে বলা হয় ভিডিও স্ট্রিমিং। এমন কনটেন্টও ভিডিও কনটেন্টের আওতাভুক্ত।</a:t>
            </a:r>
            <a:endParaRPr lang="en-US" sz="2400"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124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এসো</a:t>
            </a:r>
            <a:r>
              <a:rPr lang="en-US" dirty="0" smtClean="0"/>
              <a:t> </a:t>
            </a:r>
            <a:r>
              <a:rPr lang="en-US" dirty="0" err="1" smtClean="0"/>
              <a:t>কিছু</a:t>
            </a:r>
            <a:r>
              <a:rPr lang="en-US" dirty="0" smtClean="0"/>
              <a:t>  </a:t>
            </a:r>
            <a:r>
              <a:rPr lang="en-US" dirty="0" err="1" smtClean="0"/>
              <a:t>প্রশ্নের</a:t>
            </a:r>
            <a:r>
              <a:rPr lang="en-US" dirty="0" smtClean="0"/>
              <a:t> </a:t>
            </a:r>
            <a:r>
              <a:rPr lang="en-US" dirty="0" err="1" smtClean="0"/>
              <a:t>উত্তর</a:t>
            </a:r>
            <a:r>
              <a:rPr lang="en-US" dirty="0" smtClean="0"/>
              <a:t> </a:t>
            </a:r>
            <a:r>
              <a:rPr lang="en-US" dirty="0" err="1" smtClean="0"/>
              <a:t>দেখি</a:t>
            </a:r>
            <a:endParaRPr lang="en-US" dirty="0"/>
          </a:p>
        </p:txBody>
      </p:sp>
      <p:sp>
        <p:nvSpPr>
          <p:cNvPr id="4" name="Rounded Rectangle 3"/>
          <p:cNvSpPr/>
          <p:nvPr/>
        </p:nvSpPr>
        <p:spPr>
          <a:xfrm>
            <a:off x="685800" y="914400"/>
            <a:ext cx="3810000" cy="1676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as-IN" sz="1400" b="1" dirty="0" smtClean="0">
                <a:solidFill>
                  <a:schemeClr val="tx1"/>
                </a:solidFill>
              </a:rPr>
              <a:t>কোন তথ্য ডিজিটাল উপাত্ত আকারে থাকলে তাকে কী বলে?</a:t>
            </a:r>
          </a:p>
          <a:p>
            <a:r>
              <a:rPr lang="as-IN" sz="1400" b="1" dirty="0" smtClean="0">
                <a:solidFill>
                  <a:schemeClr val="tx1"/>
                </a:solidFill>
              </a:rPr>
              <a:t>ক) অ্যানালগ কনটেন্ট</a:t>
            </a:r>
          </a:p>
          <a:p>
            <a:r>
              <a:rPr lang="as-IN" sz="1400" b="1" dirty="0" smtClean="0">
                <a:solidFill>
                  <a:schemeClr val="tx1"/>
                </a:solidFill>
              </a:rPr>
              <a:t>খ) ডিজিটাল কনটেন্ট</a:t>
            </a:r>
          </a:p>
          <a:p>
            <a:r>
              <a:rPr lang="as-IN" sz="1400" b="1" dirty="0" smtClean="0">
                <a:solidFill>
                  <a:schemeClr val="tx1"/>
                </a:solidFill>
              </a:rPr>
              <a:t>গ) </a:t>
            </a:r>
            <a:r>
              <a:rPr lang="en-US" sz="1400" b="1" dirty="0" smtClean="0">
                <a:solidFill>
                  <a:schemeClr val="tx1"/>
                </a:solidFill>
              </a:rPr>
              <a:t>FTP</a:t>
            </a:r>
          </a:p>
          <a:p>
            <a:r>
              <a:rPr lang="as-IN" sz="1400" b="1" dirty="0" smtClean="0">
                <a:solidFill>
                  <a:schemeClr val="tx1"/>
                </a:solidFill>
              </a:rPr>
              <a:t>ঘ) </a:t>
            </a:r>
            <a:r>
              <a:rPr lang="en-US" sz="1400" b="1" dirty="0" smtClean="0">
                <a:solidFill>
                  <a:schemeClr val="tx1"/>
                </a:solidFill>
              </a:rPr>
              <a:t>URL</a:t>
            </a:r>
            <a:endParaRPr lang="en-US" sz="1400" b="1" dirty="0">
              <a:solidFill>
                <a:schemeClr val="tx1"/>
              </a:solidFill>
            </a:endParaRPr>
          </a:p>
        </p:txBody>
      </p:sp>
      <p:sp>
        <p:nvSpPr>
          <p:cNvPr id="5" name="TextBox 4"/>
          <p:cNvSpPr txBox="1"/>
          <p:nvPr/>
        </p:nvSpPr>
        <p:spPr>
          <a:xfrm>
            <a:off x="1600200" y="2743200"/>
            <a:ext cx="1981200" cy="381000"/>
          </a:xfrm>
          <a:prstGeom prst="rect">
            <a:avLst/>
          </a:prstGeom>
          <a:noFill/>
        </p:spPr>
        <p:txBody>
          <a:bodyPr wrap="square" rtlCol="0">
            <a:spAutoFit/>
          </a:bodyPr>
          <a:lstStyle/>
          <a:p>
            <a:r>
              <a:rPr lang="as-IN" dirty="0" smtClean="0"/>
              <a:t> </a:t>
            </a:r>
            <a:endParaRPr lang="en-US" dirty="0"/>
          </a:p>
        </p:txBody>
      </p:sp>
      <p:sp>
        <p:nvSpPr>
          <p:cNvPr id="6" name="Rounded Rectangle 5"/>
          <p:cNvSpPr/>
          <p:nvPr/>
        </p:nvSpPr>
        <p:spPr>
          <a:xfrm>
            <a:off x="762000" y="3048000"/>
            <a:ext cx="3733800" cy="2667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as-IN" b="1" dirty="0" smtClean="0">
                <a:solidFill>
                  <a:schemeClr val="tx1"/>
                </a:solidFill>
                <a:latin typeface="Nikosh" pitchFamily="2" charset="0"/>
                <a:cs typeface="Nikosh" pitchFamily="2" charset="0"/>
              </a:rPr>
              <a:t>ভিডিও কনটেন্টের আওতামুক্ত হলো-</a:t>
            </a:r>
          </a:p>
          <a:p>
            <a:r>
              <a:rPr lang="en-US" b="1" dirty="0" err="1" smtClean="0">
                <a:solidFill>
                  <a:schemeClr val="tx1"/>
                </a:solidFill>
                <a:latin typeface="Nikosh" pitchFamily="2" charset="0"/>
                <a:cs typeface="Nikosh" pitchFamily="2" charset="0"/>
              </a:rPr>
              <a:t>i</a:t>
            </a:r>
            <a:r>
              <a:rPr lang="en-US" b="1" dirty="0" smtClean="0">
                <a:solidFill>
                  <a:schemeClr val="tx1"/>
                </a:solidFill>
                <a:latin typeface="Nikosh" pitchFamily="2" charset="0"/>
                <a:cs typeface="Nikosh" pitchFamily="2" charset="0"/>
              </a:rPr>
              <a:t>. </a:t>
            </a:r>
            <a:r>
              <a:rPr lang="as-IN" b="1" dirty="0" smtClean="0">
                <a:solidFill>
                  <a:schemeClr val="tx1"/>
                </a:solidFill>
                <a:latin typeface="Nikosh" pitchFamily="2" charset="0"/>
                <a:cs typeface="Nikosh" pitchFamily="2" charset="0"/>
              </a:rPr>
              <a:t>ভিডিও স্ট্রিমিং</a:t>
            </a:r>
          </a:p>
          <a:p>
            <a:r>
              <a:rPr lang="en-US" b="1" dirty="0" smtClean="0">
                <a:solidFill>
                  <a:schemeClr val="tx1"/>
                </a:solidFill>
                <a:latin typeface="Nikosh" pitchFamily="2" charset="0"/>
                <a:cs typeface="Nikosh" pitchFamily="2" charset="0"/>
              </a:rPr>
              <a:t>ii. </a:t>
            </a:r>
            <a:r>
              <a:rPr lang="as-IN" b="1" dirty="0" smtClean="0">
                <a:solidFill>
                  <a:schemeClr val="tx1"/>
                </a:solidFill>
                <a:latin typeface="Nikosh" pitchFamily="2" charset="0"/>
                <a:cs typeface="Nikosh" pitchFamily="2" charset="0"/>
              </a:rPr>
              <a:t>ব্লগ পোস্ট</a:t>
            </a:r>
          </a:p>
          <a:p>
            <a:r>
              <a:rPr lang="en-US" b="1" dirty="0" smtClean="0">
                <a:solidFill>
                  <a:schemeClr val="tx1"/>
                </a:solidFill>
                <a:latin typeface="Nikosh" pitchFamily="2" charset="0"/>
                <a:cs typeface="Nikosh" pitchFamily="2" charset="0"/>
              </a:rPr>
              <a:t>iii. </a:t>
            </a:r>
            <a:r>
              <a:rPr lang="as-IN" b="1" dirty="0" smtClean="0">
                <a:solidFill>
                  <a:schemeClr val="tx1"/>
                </a:solidFill>
                <a:latin typeface="Nikosh" pitchFamily="2" charset="0"/>
                <a:cs typeface="Nikosh" pitchFamily="2" charset="0"/>
              </a:rPr>
              <a:t>ওয়েবিনারো</a:t>
            </a:r>
          </a:p>
          <a:p>
            <a:r>
              <a:rPr lang="as-IN" b="1" dirty="0" smtClean="0">
                <a:solidFill>
                  <a:schemeClr val="tx1"/>
                </a:solidFill>
                <a:latin typeface="Nikosh" pitchFamily="2" charset="0"/>
                <a:cs typeface="Nikosh" pitchFamily="2" charset="0"/>
              </a:rPr>
              <a:t>নিচের কোনটি সঠিক?</a:t>
            </a:r>
          </a:p>
          <a:p>
            <a:r>
              <a:rPr lang="as-IN" b="1" dirty="0" smtClean="0">
                <a:solidFill>
                  <a:schemeClr val="tx1"/>
                </a:solidFill>
                <a:latin typeface="Nikosh" pitchFamily="2" charset="0"/>
                <a:cs typeface="Nikosh" pitchFamily="2" charset="0"/>
              </a:rPr>
              <a:t>ক) </a:t>
            </a:r>
            <a:r>
              <a:rPr lang="en-US" b="1" dirty="0" err="1" smtClean="0">
                <a:solidFill>
                  <a:schemeClr val="tx1"/>
                </a:solidFill>
                <a:latin typeface="Nikosh" pitchFamily="2" charset="0"/>
                <a:cs typeface="Nikosh" pitchFamily="2" charset="0"/>
              </a:rPr>
              <a:t>i</a:t>
            </a:r>
            <a:r>
              <a:rPr lang="en-US" b="1" dirty="0" smtClean="0">
                <a:solidFill>
                  <a:schemeClr val="tx1"/>
                </a:solidFill>
                <a:latin typeface="Nikosh" pitchFamily="2" charset="0"/>
                <a:cs typeface="Nikosh" pitchFamily="2" charset="0"/>
              </a:rPr>
              <a:t> </a:t>
            </a:r>
            <a:r>
              <a:rPr lang="as-IN" b="1" dirty="0" smtClean="0">
                <a:solidFill>
                  <a:schemeClr val="tx1"/>
                </a:solidFill>
                <a:latin typeface="Nikosh" pitchFamily="2" charset="0"/>
                <a:cs typeface="Nikosh" pitchFamily="2" charset="0"/>
              </a:rPr>
              <a:t>ও </a:t>
            </a:r>
            <a:r>
              <a:rPr lang="en-US" b="1" dirty="0" smtClean="0">
                <a:solidFill>
                  <a:schemeClr val="tx1"/>
                </a:solidFill>
                <a:latin typeface="Nikosh" pitchFamily="2" charset="0"/>
                <a:cs typeface="Nikosh" pitchFamily="2" charset="0"/>
              </a:rPr>
              <a:t>ii</a:t>
            </a:r>
          </a:p>
          <a:p>
            <a:r>
              <a:rPr lang="as-IN" b="1" dirty="0" smtClean="0">
                <a:solidFill>
                  <a:schemeClr val="tx1"/>
                </a:solidFill>
                <a:latin typeface="Nikosh" pitchFamily="2" charset="0"/>
                <a:cs typeface="Nikosh" pitchFamily="2" charset="0"/>
              </a:rPr>
              <a:t>খ) </a:t>
            </a:r>
            <a:r>
              <a:rPr lang="en-US" b="1" dirty="0" err="1" smtClean="0">
                <a:solidFill>
                  <a:schemeClr val="tx1"/>
                </a:solidFill>
                <a:latin typeface="Nikosh" pitchFamily="2" charset="0"/>
                <a:cs typeface="Nikosh" pitchFamily="2" charset="0"/>
              </a:rPr>
              <a:t>i</a:t>
            </a:r>
            <a:r>
              <a:rPr lang="en-US" b="1" dirty="0" smtClean="0">
                <a:solidFill>
                  <a:schemeClr val="tx1"/>
                </a:solidFill>
                <a:latin typeface="Nikosh" pitchFamily="2" charset="0"/>
                <a:cs typeface="Nikosh" pitchFamily="2" charset="0"/>
              </a:rPr>
              <a:t> </a:t>
            </a:r>
            <a:r>
              <a:rPr lang="as-IN" b="1" dirty="0" smtClean="0">
                <a:solidFill>
                  <a:schemeClr val="tx1"/>
                </a:solidFill>
                <a:latin typeface="Nikosh" pitchFamily="2" charset="0"/>
                <a:cs typeface="Nikosh" pitchFamily="2" charset="0"/>
              </a:rPr>
              <a:t>ও </a:t>
            </a:r>
            <a:r>
              <a:rPr lang="en-US" b="1" dirty="0" smtClean="0">
                <a:solidFill>
                  <a:schemeClr val="tx1"/>
                </a:solidFill>
                <a:latin typeface="Nikosh" pitchFamily="2" charset="0"/>
                <a:cs typeface="Nikosh" pitchFamily="2" charset="0"/>
              </a:rPr>
              <a:t>iii</a:t>
            </a:r>
          </a:p>
          <a:p>
            <a:r>
              <a:rPr lang="as-IN" b="1" dirty="0" smtClean="0">
                <a:solidFill>
                  <a:schemeClr val="tx1"/>
                </a:solidFill>
                <a:latin typeface="Nikosh" pitchFamily="2" charset="0"/>
                <a:cs typeface="Nikosh" pitchFamily="2" charset="0"/>
              </a:rPr>
              <a:t>গ) </a:t>
            </a:r>
            <a:r>
              <a:rPr lang="en-US" b="1" dirty="0" smtClean="0">
                <a:solidFill>
                  <a:schemeClr val="tx1"/>
                </a:solidFill>
                <a:latin typeface="Nikosh" pitchFamily="2" charset="0"/>
                <a:cs typeface="Nikosh" pitchFamily="2" charset="0"/>
              </a:rPr>
              <a:t>ii </a:t>
            </a:r>
            <a:r>
              <a:rPr lang="as-IN" b="1" dirty="0" smtClean="0">
                <a:solidFill>
                  <a:schemeClr val="tx1"/>
                </a:solidFill>
                <a:latin typeface="Nikosh" pitchFamily="2" charset="0"/>
                <a:cs typeface="Nikosh" pitchFamily="2" charset="0"/>
              </a:rPr>
              <a:t>ও </a:t>
            </a:r>
            <a:r>
              <a:rPr lang="en-US" b="1" dirty="0" smtClean="0">
                <a:solidFill>
                  <a:schemeClr val="tx1"/>
                </a:solidFill>
                <a:latin typeface="Nikosh" pitchFamily="2" charset="0"/>
                <a:cs typeface="Nikosh" pitchFamily="2" charset="0"/>
              </a:rPr>
              <a:t>iii</a:t>
            </a:r>
          </a:p>
          <a:p>
            <a:r>
              <a:rPr lang="as-IN" b="1" dirty="0" smtClean="0">
                <a:solidFill>
                  <a:schemeClr val="tx1"/>
                </a:solidFill>
                <a:latin typeface="Nikosh" pitchFamily="2" charset="0"/>
                <a:cs typeface="Nikosh" pitchFamily="2" charset="0"/>
              </a:rPr>
              <a:t>ঘ) </a:t>
            </a:r>
            <a:r>
              <a:rPr lang="en-US" b="1" dirty="0" err="1" smtClean="0">
                <a:solidFill>
                  <a:schemeClr val="tx1"/>
                </a:solidFill>
                <a:latin typeface="Nikosh" pitchFamily="2" charset="0"/>
                <a:cs typeface="Nikosh" pitchFamily="2" charset="0"/>
              </a:rPr>
              <a:t>i</a:t>
            </a:r>
            <a:r>
              <a:rPr lang="en-US" b="1" dirty="0" smtClean="0">
                <a:solidFill>
                  <a:schemeClr val="tx1"/>
                </a:solidFill>
                <a:latin typeface="Nikosh" pitchFamily="2" charset="0"/>
                <a:cs typeface="Nikosh" pitchFamily="2" charset="0"/>
              </a:rPr>
              <a:t> , ii </a:t>
            </a:r>
            <a:r>
              <a:rPr lang="as-IN" b="1" dirty="0" smtClean="0">
                <a:solidFill>
                  <a:schemeClr val="tx1"/>
                </a:solidFill>
                <a:latin typeface="Nikosh" pitchFamily="2" charset="0"/>
                <a:cs typeface="Nikosh" pitchFamily="2" charset="0"/>
              </a:rPr>
              <a:t>ও </a:t>
            </a:r>
            <a:r>
              <a:rPr lang="en-US" b="1" dirty="0" smtClean="0">
                <a:solidFill>
                  <a:schemeClr val="tx1"/>
                </a:solidFill>
                <a:latin typeface="Nikosh" pitchFamily="2" charset="0"/>
                <a:cs typeface="Nikosh" pitchFamily="2" charset="0"/>
              </a:rPr>
              <a:t>iii</a:t>
            </a:r>
            <a:endParaRPr lang="en-US" b="1" dirty="0">
              <a:solidFill>
                <a:schemeClr val="tx1"/>
              </a:solidFill>
              <a:latin typeface="Nikosh" pitchFamily="2" charset="0"/>
              <a:cs typeface="Nikosh" pitchFamily="2" charset="0"/>
            </a:endParaRPr>
          </a:p>
        </p:txBody>
      </p:sp>
      <p:sp>
        <p:nvSpPr>
          <p:cNvPr id="7" name="TextBox 6"/>
          <p:cNvSpPr txBox="1"/>
          <p:nvPr/>
        </p:nvSpPr>
        <p:spPr>
          <a:xfrm>
            <a:off x="1676400" y="5791200"/>
            <a:ext cx="1905000" cy="369332"/>
          </a:xfrm>
          <a:prstGeom prst="rect">
            <a:avLst/>
          </a:prstGeom>
          <a:noFill/>
        </p:spPr>
        <p:txBody>
          <a:bodyPr wrap="square" rtlCol="0">
            <a:spAutoFit/>
          </a:bodyPr>
          <a:lstStyle/>
          <a:p>
            <a:r>
              <a:rPr lang="as-IN" dirty="0" smtClean="0"/>
              <a:t>সঠিক উত্তর: (</a:t>
            </a:r>
            <a:r>
              <a:rPr lang="en-US" dirty="0" smtClean="0"/>
              <a:t>গ</a:t>
            </a:r>
            <a:endParaRPr lang="en-US" dirty="0"/>
          </a:p>
        </p:txBody>
      </p:sp>
      <p:sp>
        <p:nvSpPr>
          <p:cNvPr id="8" name="Rounded Rectangle 7"/>
          <p:cNvSpPr/>
          <p:nvPr/>
        </p:nvSpPr>
        <p:spPr>
          <a:xfrm>
            <a:off x="5181600" y="1143000"/>
            <a:ext cx="3505200" cy="1524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as-IN" sz="1600" b="1" dirty="0" smtClean="0">
                <a:solidFill>
                  <a:schemeClr val="tx1"/>
                </a:solidFill>
              </a:rPr>
              <a:t>কোনটি ভিডিও শেয়ারিং সাইট?</a:t>
            </a:r>
          </a:p>
          <a:p>
            <a:r>
              <a:rPr lang="as-IN" sz="1600" b="1" dirty="0" smtClean="0">
                <a:solidFill>
                  <a:schemeClr val="tx1"/>
                </a:solidFill>
              </a:rPr>
              <a:t>ক) গুগল</a:t>
            </a:r>
          </a:p>
          <a:p>
            <a:r>
              <a:rPr lang="as-IN" sz="1600" b="1" dirty="0" smtClean="0">
                <a:solidFill>
                  <a:schemeClr val="tx1"/>
                </a:solidFill>
              </a:rPr>
              <a:t>খ) ইউটিউব</a:t>
            </a:r>
          </a:p>
          <a:p>
            <a:r>
              <a:rPr lang="as-IN" sz="1600" b="1" dirty="0" smtClean="0">
                <a:solidFill>
                  <a:schemeClr val="tx1"/>
                </a:solidFill>
              </a:rPr>
              <a:t>গ) ই-কমার্স</a:t>
            </a:r>
          </a:p>
          <a:p>
            <a:r>
              <a:rPr lang="as-IN" sz="1600" b="1" dirty="0" smtClean="0">
                <a:solidFill>
                  <a:schemeClr val="tx1"/>
                </a:solidFill>
              </a:rPr>
              <a:t>ঘ) ই-বুক</a:t>
            </a:r>
            <a:endParaRPr lang="as-IN" sz="1600" b="1" dirty="0">
              <a:solidFill>
                <a:schemeClr val="tx1"/>
              </a:solidFill>
            </a:endParaRPr>
          </a:p>
        </p:txBody>
      </p:sp>
      <p:sp>
        <p:nvSpPr>
          <p:cNvPr id="9" name="TextBox 8"/>
          <p:cNvSpPr txBox="1"/>
          <p:nvPr/>
        </p:nvSpPr>
        <p:spPr>
          <a:xfrm>
            <a:off x="6019800" y="2819400"/>
            <a:ext cx="1828800" cy="369332"/>
          </a:xfrm>
          <a:prstGeom prst="rect">
            <a:avLst/>
          </a:prstGeom>
          <a:noFill/>
        </p:spPr>
        <p:txBody>
          <a:bodyPr wrap="square" rtlCol="0">
            <a:spAutoFit/>
          </a:bodyPr>
          <a:lstStyle/>
          <a:p>
            <a:r>
              <a:rPr lang="as-IN" dirty="0" smtClean="0"/>
              <a:t>সঠিক উত্তর: (</a:t>
            </a:r>
            <a:r>
              <a:rPr lang="en-US" dirty="0" smtClean="0"/>
              <a:t>খ</a:t>
            </a:r>
            <a:r>
              <a:rPr lang="as-IN" dirty="0" smtClean="0"/>
              <a:t>)</a:t>
            </a:r>
            <a:endParaRPr lang="en-US" dirty="0"/>
          </a:p>
        </p:txBody>
      </p:sp>
      <p:sp>
        <p:nvSpPr>
          <p:cNvPr id="10" name="Rounded Rectangle 9"/>
          <p:cNvSpPr/>
          <p:nvPr/>
        </p:nvSpPr>
        <p:spPr>
          <a:xfrm>
            <a:off x="5029200" y="3200400"/>
            <a:ext cx="36576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1600" b="1" dirty="0" smtClean="0">
                <a:solidFill>
                  <a:schemeClr val="tx1"/>
                </a:solidFill>
                <a:latin typeface="Nikosh" pitchFamily="2" charset="0"/>
                <a:cs typeface="Nikosh" pitchFamily="2" charset="0"/>
              </a:rPr>
              <a:t>যার কারণে ভিডিও কনটেন্টের পরিমাণ বৃদ্ধি পাচ্ছে তা হলো-</a:t>
            </a:r>
          </a:p>
          <a:p>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a:t>
            </a:r>
            <a:r>
              <a:rPr lang="as-IN" sz="1600" b="1" dirty="0" smtClean="0">
                <a:solidFill>
                  <a:schemeClr val="tx1"/>
                </a:solidFill>
                <a:latin typeface="Nikosh" pitchFamily="2" charset="0"/>
                <a:cs typeface="Nikosh" pitchFamily="2" charset="0"/>
              </a:rPr>
              <a:t>মোবাইল</a:t>
            </a:r>
          </a:p>
          <a:p>
            <a:r>
              <a:rPr lang="en-US" sz="1600" b="1" dirty="0" smtClean="0">
                <a:solidFill>
                  <a:schemeClr val="tx1"/>
                </a:solidFill>
                <a:latin typeface="Nikosh" pitchFamily="2" charset="0"/>
                <a:cs typeface="Nikosh" pitchFamily="2" charset="0"/>
              </a:rPr>
              <a:t>ii. </a:t>
            </a:r>
            <a:r>
              <a:rPr lang="as-IN" sz="1600" b="1" dirty="0" smtClean="0">
                <a:solidFill>
                  <a:schemeClr val="tx1"/>
                </a:solidFill>
                <a:latin typeface="Nikosh" pitchFamily="2" charset="0"/>
                <a:cs typeface="Nikosh" pitchFamily="2" charset="0"/>
              </a:rPr>
              <a:t>ইনফো-গ্রাফিক্স </a:t>
            </a:r>
          </a:p>
          <a:p>
            <a:r>
              <a:rPr lang="en-US" sz="1600" b="1" dirty="0" smtClean="0">
                <a:solidFill>
                  <a:schemeClr val="tx1"/>
                </a:solidFill>
                <a:latin typeface="Nikosh" pitchFamily="2" charset="0"/>
                <a:cs typeface="Nikosh" pitchFamily="2" charset="0"/>
              </a:rPr>
              <a:t>iii. </a:t>
            </a:r>
            <a:r>
              <a:rPr lang="as-IN" sz="1600" b="1" dirty="0" smtClean="0">
                <a:solidFill>
                  <a:schemeClr val="tx1"/>
                </a:solidFill>
                <a:latin typeface="Nikosh" pitchFamily="2" charset="0"/>
                <a:cs typeface="Nikosh" pitchFamily="2" charset="0"/>
              </a:rPr>
              <a:t>ই-বুক</a:t>
            </a:r>
          </a:p>
          <a:p>
            <a:r>
              <a:rPr lang="as-IN" sz="1600" b="1" dirty="0" smtClean="0">
                <a:solidFill>
                  <a:schemeClr val="tx1"/>
                </a:solidFill>
                <a:latin typeface="Nikosh" pitchFamily="2" charset="0"/>
                <a:cs typeface="Nikosh" pitchFamily="2" charset="0"/>
              </a:rPr>
              <a:t>নিচের কোনটি সঠিক?</a:t>
            </a:r>
          </a:p>
          <a:p>
            <a:r>
              <a:rPr lang="as-IN" sz="1600" b="1" dirty="0" smtClean="0">
                <a:solidFill>
                  <a:schemeClr val="tx1"/>
                </a:solidFill>
                <a:latin typeface="Nikosh" pitchFamily="2" charset="0"/>
                <a:cs typeface="Nikosh" pitchFamily="2" charset="0"/>
              </a:rPr>
              <a:t>ক) </a:t>
            </a:r>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a:t>
            </a:r>
          </a:p>
          <a:p>
            <a:r>
              <a:rPr lang="as-IN" sz="1600" b="1" dirty="0" smtClean="0">
                <a:solidFill>
                  <a:schemeClr val="tx1"/>
                </a:solidFill>
                <a:latin typeface="Nikosh" pitchFamily="2" charset="0"/>
                <a:cs typeface="Nikosh" pitchFamily="2" charset="0"/>
              </a:rPr>
              <a:t>খ) </a:t>
            </a:r>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iii</a:t>
            </a:r>
          </a:p>
          <a:p>
            <a:r>
              <a:rPr lang="as-IN" sz="1600" b="1" dirty="0" smtClean="0">
                <a:solidFill>
                  <a:schemeClr val="tx1"/>
                </a:solidFill>
                <a:latin typeface="Nikosh" pitchFamily="2" charset="0"/>
                <a:cs typeface="Nikosh" pitchFamily="2" charset="0"/>
              </a:rPr>
              <a:t>গ) </a:t>
            </a:r>
            <a:r>
              <a:rPr lang="en-US" sz="1600" b="1" dirty="0" smtClean="0">
                <a:solidFill>
                  <a:schemeClr val="tx1"/>
                </a:solidFill>
                <a:latin typeface="Nikosh" pitchFamily="2" charset="0"/>
                <a:cs typeface="Nikosh" pitchFamily="2" charset="0"/>
              </a:rPr>
              <a:t>ii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iii</a:t>
            </a:r>
          </a:p>
          <a:p>
            <a:r>
              <a:rPr lang="as-IN" sz="1600" b="1" dirty="0" smtClean="0">
                <a:solidFill>
                  <a:schemeClr val="tx1"/>
                </a:solidFill>
                <a:latin typeface="Nikosh" pitchFamily="2" charset="0"/>
                <a:cs typeface="Nikosh" pitchFamily="2" charset="0"/>
              </a:rPr>
              <a:t>ঘ) </a:t>
            </a:r>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 ii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iii</a:t>
            </a:r>
            <a:endParaRPr lang="en-US" sz="1600" b="1" dirty="0">
              <a:solidFill>
                <a:schemeClr val="tx1"/>
              </a:solidFill>
              <a:latin typeface="Nikosh" pitchFamily="2" charset="0"/>
              <a:cs typeface="Nikosh" pitchFamily="2" charset="0"/>
            </a:endParaRPr>
          </a:p>
        </p:txBody>
      </p:sp>
      <p:sp>
        <p:nvSpPr>
          <p:cNvPr id="11" name="TextBox 10"/>
          <p:cNvSpPr txBox="1"/>
          <p:nvPr/>
        </p:nvSpPr>
        <p:spPr>
          <a:xfrm>
            <a:off x="5943600" y="5791200"/>
            <a:ext cx="1981200" cy="369332"/>
          </a:xfrm>
          <a:prstGeom prst="rect">
            <a:avLst/>
          </a:prstGeom>
          <a:noFill/>
        </p:spPr>
        <p:txBody>
          <a:bodyPr wrap="square" rtlCol="0">
            <a:spAutoFit/>
          </a:bodyPr>
          <a:lstStyle/>
          <a:p>
            <a:r>
              <a:rPr lang="as-IN" dirty="0" smtClean="0"/>
              <a:t> সঠিক উত্তর: (</a:t>
            </a:r>
            <a:r>
              <a:rPr lang="en-US" dirty="0" smtClean="0"/>
              <a:t>ক</a:t>
            </a:r>
            <a:endParaRPr lang="en-US" dirty="0"/>
          </a:p>
        </p:txBody>
      </p:sp>
      <p:sp>
        <p:nvSpPr>
          <p:cNvPr id="12" name="Rectangle 11"/>
          <p:cNvSpPr/>
          <p:nvPr/>
        </p:nvSpPr>
        <p:spPr>
          <a:xfrm>
            <a:off x="1828800" y="2667000"/>
            <a:ext cx="1768433" cy="369332"/>
          </a:xfrm>
          <a:prstGeom prst="rect">
            <a:avLst/>
          </a:prstGeom>
        </p:spPr>
        <p:txBody>
          <a:bodyPr wrap="none">
            <a:spAutoFit/>
          </a:bodyPr>
          <a:lstStyle/>
          <a:p>
            <a:r>
              <a:rPr lang="as-IN" dirty="0" smtClean="0"/>
              <a:t>সঠিক উত্তর: (খ)</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2004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a:t>
            </a:r>
            <a:endParaRPr lang="en-US" sz="3600" b="1" dirty="0">
              <a:latin typeface="Nikosh" pitchFamily="2" charset="0"/>
              <a:cs typeface="Nikosh" pitchFamily="2" charset="0"/>
            </a:endParaRPr>
          </a:p>
        </p:txBody>
      </p:sp>
      <p:sp>
        <p:nvSpPr>
          <p:cNvPr id="4" name="Rounded Rectangle 3"/>
          <p:cNvSpPr/>
          <p:nvPr/>
        </p:nvSpPr>
        <p:spPr>
          <a:xfrm>
            <a:off x="533400" y="1524000"/>
            <a:ext cx="80772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b="1" dirty="0" smtClean="0">
                <a:latin typeface="Nikosh" pitchFamily="2" charset="0"/>
                <a:cs typeface="Nikosh" pitchFamily="2" charset="0"/>
              </a:rPr>
              <a:t>ই-বুক মানে (</a:t>
            </a:r>
            <a:r>
              <a:rPr lang="en-US" sz="2800" b="1" dirty="0" err="1" smtClean="0">
                <a:latin typeface="Nikosh" pitchFamily="2" charset="0"/>
                <a:cs typeface="Nikosh" pitchFamily="2" charset="0"/>
              </a:rPr>
              <a:t>Ebook</a:t>
            </a:r>
            <a:r>
              <a:rPr lang="en-US" sz="2800" b="1" dirty="0" smtClean="0">
                <a:latin typeface="Nikosh" pitchFamily="2" charset="0"/>
                <a:cs typeface="Nikosh" pitchFamily="2" charset="0"/>
              </a:rPr>
              <a:t>) </a:t>
            </a:r>
            <a:r>
              <a:rPr lang="as-IN" sz="2800" b="1" dirty="0" smtClean="0">
                <a:latin typeface="Nikosh" pitchFamily="2" charset="0"/>
                <a:cs typeface="Nikosh" pitchFamily="2" charset="0"/>
              </a:rPr>
              <a:t>একটি ইলেক্ট্রনিক বুক (</a:t>
            </a:r>
            <a:r>
              <a:rPr lang="en-US" sz="2800" b="1" dirty="0" smtClean="0">
                <a:latin typeface="Nikosh" pitchFamily="2" charset="0"/>
                <a:cs typeface="Nikosh" pitchFamily="2" charset="0"/>
              </a:rPr>
              <a:t>Electric </a:t>
            </a:r>
            <a:r>
              <a:rPr lang="en-US" sz="2800" b="1" dirty="0" err="1" smtClean="0">
                <a:latin typeface="Nikosh" pitchFamily="2" charset="0"/>
                <a:cs typeface="Nikosh" pitchFamily="2" charset="0"/>
              </a:rPr>
              <a:t>Ebooks</a:t>
            </a:r>
            <a:r>
              <a:rPr lang="en-US" sz="2800" b="1" dirty="0" smtClean="0">
                <a:latin typeface="Nikosh" pitchFamily="2" charset="0"/>
                <a:cs typeface="Nikosh" pitchFamily="2" charset="0"/>
              </a:rPr>
              <a:t>) </a:t>
            </a:r>
            <a:r>
              <a:rPr lang="as-IN" sz="2800" b="1" dirty="0" smtClean="0">
                <a:latin typeface="Nikosh" pitchFamily="2" charset="0"/>
                <a:cs typeface="Nikosh" pitchFamily="2" charset="0"/>
              </a:rPr>
              <a:t>হল একটি বই যার প্রকাশনা করা হয়েছে ডিজিটাল আকারে (যাকে ই-বুক, ইবুক, ডিজিটাল বুক বা ই-সংস্করনও বলা হয়), যাতে সাধারন বইয়ের মতই লেখা, ছবি, চিত্রলেখ ইত্যাদি রাখা হয়েছে এবং এগুলো কম্পিউটার বা অন্যান্য ইলেক্ট্রনিক যন্ত্রে পড়া যায়।</a:t>
            </a:r>
            <a:endParaRPr lang="en-US" sz="2800" b="1" dirty="0">
              <a:latin typeface="Nikosh" pitchFamily="2" charset="0"/>
              <a:cs typeface="Nikosh" pitchFamily="2" charset="0"/>
            </a:endParaRPr>
          </a:p>
        </p:txBody>
      </p:sp>
      <p:pic>
        <p:nvPicPr>
          <p:cNvPr id="5" name="Picture 4" descr="download-29.png"/>
          <p:cNvPicPr>
            <a:picLocks noChangeAspect="1"/>
          </p:cNvPicPr>
          <p:nvPr/>
        </p:nvPicPr>
        <p:blipFill>
          <a:blip r:embed="rId3"/>
          <a:stretch>
            <a:fillRect/>
          </a:stretch>
        </p:blipFill>
        <p:spPr>
          <a:xfrm>
            <a:off x="1652587" y="3962400"/>
            <a:ext cx="5838825"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2004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এর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প্রকারভেদ</a:t>
            </a:r>
            <a:endParaRPr lang="en-US" sz="3600" b="1" dirty="0">
              <a:latin typeface="Nikosh" pitchFamily="2" charset="0"/>
              <a:cs typeface="Nikosh" pitchFamily="2" charset="0"/>
            </a:endParaRPr>
          </a:p>
        </p:txBody>
      </p:sp>
      <p:sp>
        <p:nvSpPr>
          <p:cNvPr id="6" name="Rounded Rectangle 5"/>
          <p:cNvSpPr/>
          <p:nvPr/>
        </p:nvSpPr>
        <p:spPr>
          <a:xfrm>
            <a:off x="838200" y="1371600"/>
            <a:ext cx="7620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dirty="0" smtClean="0"/>
              <a:t>বর্তমানে ই-বুকের বিভিন্ন প্রকারভেদ দেখা যায়।</a:t>
            </a:r>
            <a:endParaRPr lang="en-US" dirty="0" smtClean="0"/>
          </a:p>
          <a:p>
            <a:pPr algn="ctr"/>
            <a:r>
              <a:rPr lang="en-US" dirty="0" err="1" smtClean="0"/>
              <a:t>আজ</a:t>
            </a:r>
            <a:r>
              <a:rPr lang="en-US" dirty="0" smtClean="0"/>
              <a:t> </a:t>
            </a:r>
            <a:r>
              <a:rPr lang="en-US" dirty="0" err="1" smtClean="0"/>
              <a:t>আমরা</a:t>
            </a:r>
            <a:r>
              <a:rPr lang="en-US" dirty="0" smtClean="0"/>
              <a:t> </a:t>
            </a:r>
            <a:r>
              <a:rPr lang="en-US" dirty="0" err="1" smtClean="0"/>
              <a:t>জানবো</a:t>
            </a:r>
            <a:r>
              <a:rPr lang="en-US" dirty="0" smtClean="0"/>
              <a:t> </a:t>
            </a:r>
            <a:r>
              <a:rPr lang="en-US" dirty="0" err="1" smtClean="0"/>
              <a:t>কিছু</a:t>
            </a:r>
            <a:r>
              <a:rPr lang="en-US" dirty="0" smtClean="0"/>
              <a:t> </a:t>
            </a:r>
            <a:r>
              <a:rPr lang="en-US" dirty="0" err="1" smtClean="0"/>
              <a:t>মৌলিক</a:t>
            </a:r>
            <a:r>
              <a:rPr lang="en-US" dirty="0" smtClean="0"/>
              <a:t> ও </a:t>
            </a:r>
            <a:r>
              <a:rPr lang="en-US" dirty="0" err="1" smtClean="0"/>
              <a:t>জনপ্রিয়</a:t>
            </a:r>
            <a:r>
              <a:rPr lang="en-US" dirty="0" smtClean="0"/>
              <a:t> ই-</a:t>
            </a:r>
            <a:r>
              <a:rPr lang="en-US" dirty="0" err="1" smtClean="0"/>
              <a:t>বুক</a:t>
            </a:r>
            <a:r>
              <a:rPr lang="en-US" dirty="0" smtClean="0"/>
              <a:t> </a:t>
            </a:r>
            <a:r>
              <a:rPr lang="en-US" dirty="0" err="1" smtClean="0"/>
              <a:t>সম্পর্কে</a:t>
            </a:r>
            <a:endParaRPr lang="en-US" dirty="0" smtClean="0"/>
          </a:p>
          <a:p>
            <a:pPr algn="ctr"/>
            <a:endParaRPr lang="en-US" dirty="0"/>
          </a:p>
        </p:txBody>
      </p:sp>
      <p:pic>
        <p:nvPicPr>
          <p:cNvPr id="7" name="Picture 6" descr="36C3-PDF-digital-signature-featured-1.jpg"/>
          <p:cNvPicPr>
            <a:picLocks noChangeAspect="1"/>
          </p:cNvPicPr>
          <p:nvPr/>
        </p:nvPicPr>
        <p:blipFill>
          <a:blip r:embed="rId3" cstate="print"/>
          <a:stretch>
            <a:fillRect/>
          </a:stretch>
        </p:blipFill>
        <p:spPr>
          <a:xfrm>
            <a:off x="838200" y="2286000"/>
            <a:ext cx="3048000" cy="3387246"/>
          </a:xfrm>
          <a:prstGeom prst="rect">
            <a:avLst/>
          </a:prstGeom>
        </p:spPr>
      </p:pic>
      <p:sp>
        <p:nvSpPr>
          <p:cNvPr id="8" name="Rounded Rectangle 7"/>
          <p:cNvSpPr/>
          <p:nvPr/>
        </p:nvSpPr>
        <p:spPr>
          <a:xfrm>
            <a:off x="4191000" y="2362200"/>
            <a:ext cx="4191000" cy="342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dirty="0" smtClean="0"/>
              <a:t>পিডিএফ</a:t>
            </a:r>
          </a:p>
          <a:p>
            <a:r>
              <a:rPr lang="as-IN" dirty="0" smtClean="0"/>
              <a:t>মুদ্রিত বইয়ের হুবহু প্রতিলিপি। এই ধরনের ই-বুকগুলাে মূলত মুদ্রিত বইয়ের মতই হয়ে থাকে। সচরাচর এগুলাে পিডিএফ (পার্টেবল ডকুমেন্ট ফরম্যাট) ফরম্যাটে প্রকাশিত হয়ে থাকে।এতে সম্পূর্ণ বই একসঙ্গে অথবা অধ্যায় হিসাবে পাওয়া যায়।</a:t>
            </a:r>
            <a:endParaRPr lang="as-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2004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এর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প্রকারভেদ</a:t>
            </a:r>
            <a:endParaRPr lang="en-US" sz="3600" b="1" dirty="0">
              <a:latin typeface="Nikosh" pitchFamily="2" charset="0"/>
              <a:cs typeface="Nikosh" pitchFamily="2" charset="0"/>
            </a:endParaRPr>
          </a:p>
        </p:txBody>
      </p:sp>
      <p:pic>
        <p:nvPicPr>
          <p:cNvPr id="9" name="Picture 8" descr="1-article1.jpg"/>
          <p:cNvPicPr>
            <a:picLocks noChangeAspect="1"/>
          </p:cNvPicPr>
          <p:nvPr/>
        </p:nvPicPr>
        <p:blipFill>
          <a:blip r:embed="rId3" cstate="print"/>
          <a:stretch>
            <a:fillRect/>
          </a:stretch>
        </p:blipFill>
        <p:spPr>
          <a:xfrm>
            <a:off x="381000" y="1600200"/>
            <a:ext cx="3810000" cy="4242562"/>
          </a:xfrm>
          <a:prstGeom prst="rect">
            <a:avLst/>
          </a:prstGeom>
        </p:spPr>
      </p:pic>
      <p:sp>
        <p:nvSpPr>
          <p:cNvPr id="10" name="Rounded Rectangle 9"/>
          <p:cNvSpPr/>
          <p:nvPr/>
        </p:nvSpPr>
        <p:spPr>
          <a:xfrm>
            <a:off x="5334000" y="1676400"/>
            <a:ext cx="243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b="1" dirty="0" smtClean="0"/>
              <a:t>এইচ</a:t>
            </a:r>
            <a:r>
              <a:rPr lang="en-US" b="1" dirty="0" smtClean="0"/>
              <a:t> </a:t>
            </a:r>
            <a:r>
              <a:rPr lang="as-IN" b="1" dirty="0" smtClean="0"/>
              <a:t>টিএমএল</a:t>
            </a:r>
            <a:endParaRPr lang="as-IN" b="1" dirty="0"/>
          </a:p>
        </p:txBody>
      </p:sp>
      <p:sp>
        <p:nvSpPr>
          <p:cNvPr id="11" name="Rounded Rectangle 10"/>
          <p:cNvSpPr/>
          <p:nvPr/>
        </p:nvSpPr>
        <p:spPr>
          <a:xfrm>
            <a:off x="4724400" y="2514600"/>
            <a:ext cx="3810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b="1" dirty="0" smtClean="0"/>
              <a:t>ই-বুকগুলাে কেবল অনলাইনে তথা ইন্টারনেটে পড়া যায়, এগুলা সচরাচর এইচটিএমএল-এ প্রকাশিত হয়। এগুলােকে বই-এর ওয়েবসাইট বলা যায়</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2004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এর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প্রকারভেদ</a:t>
            </a:r>
            <a:endParaRPr lang="en-US" sz="3600" b="1" dirty="0">
              <a:latin typeface="Nikosh" pitchFamily="2" charset="0"/>
              <a:cs typeface="Nikosh" pitchFamily="2" charset="0"/>
            </a:endParaRPr>
          </a:p>
        </p:txBody>
      </p:sp>
      <p:sp>
        <p:nvSpPr>
          <p:cNvPr id="10" name="Rounded Rectangle 9"/>
          <p:cNvSpPr/>
          <p:nvPr/>
        </p:nvSpPr>
        <p:spPr>
          <a:xfrm>
            <a:off x="4114800" y="1295400"/>
            <a:ext cx="243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b="1" dirty="0" smtClean="0"/>
              <a:t>ইপাব (</a:t>
            </a:r>
            <a:r>
              <a:rPr lang="en-US" b="1" dirty="0" err="1" smtClean="0"/>
              <a:t>Epub</a:t>
            </a:r>
            <a:r>
              <a:rPr lang="en-US" b="1" dirty="0" smtClean="0"/>
              <a:t>)</a:t>
            </a:r>
            <a:endParaRPr lang="en-US" b="1" dirty="0"/>
          </a:p>
        </p:txBody>
      </p:sp>
      <p:sp>
        <p:nvSpPr>
          <p:cNvPr id="11" name="Rounded Rectangle 10"/>
          <p:cNvSpPr/>
          <p:nvPr/>
        </p:nvSpPr>
        <p:spPr>
          <a:xfrm>
            <a:off x="2895600" y="2057400"/>
            <a:ext cx="5638800" cy="1676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s-IN" dirty="0" smtClean="0"/>
              <a:t>একটি জনপ্রিয় ফাইল ফরম্যাট। পিডিএফের চেয়ে ইপাবে অনেক বেশি সুবিধা পাওয়া যায়। পুরো বইটা স্ক্যানের বদলে টাইপ করা থাকে বিধায় ইপাবের সাইজ অনেক কম হয়। এছাড়াও রয়েছে ফন্ট ছোট বড় করে পড়ার সুবিধা।</a:t>
            </a:r>
            <a:endParaRPr lang="en-US" b="1" dirty="0"/>
          </a:p>
        </p:txBody>
      </p:sp>
      <p:pic>
        <p:nvPicPr>
          <p:cNvPr id="7" name="Picture 6" descr="read-epub-on-kindle.png"/>
          <p:cNvPicPr>
            <a:picLocks noChangeAspect="1"/>
          </p:cNvPicPr>
          <p:nvPr/>
        </p:nvPicPr>
        <p:blipFill>
          <a:blip r:embed="rId3"/>
          <a:stretch>
            <a:fillRect/>
          </a:stretch>
        </p:blipFill>
        <p:spPr>
          <a:xfrm>
            <a:off x="533400" y="2057400"/>
            <a:ext cx="2085975" cy="2590800"/>
          </a:xfrm>
          <a:prstGeom prst="rect">
            <a:avLst/>
          </a:prstGeom>
        </p:spPr>
      </p:pic>
      <p:sp>
        <p:nvSpPr>
          <p:cNvPr id="8" name="Rounded Rectangle 7"/>
          <p:cNvSpPr/>
          <p:nvPr/>
        </p:nvSpPr>
        <p:spPr>
          <a:xfrm>
            <a:off x="2971800" y="3886200"/>
            <a:ext cx="5562600" cy="2286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as-IN" sz="1600" b="1" dirty="0" smtClean="0">
                <a:solidFill>
                  <a:schemeClr val="tx1"/>
                </a:solidFill>
              </a:rPr>
              <a:t>মুদ্রিত বই-এর ম</a:t>
            </a:r>
            <a:r>
              <a:rPr lang="en-US" sz="1600" b="1" dirty="0" err="1" smtClean="0">
                <a:solidFill>
                  <a:schemeClr val="tx1"/>
                </a:solidFill>
              </a:rPr>
              <a:t>তো</a:t>
            </a:r>
            <a:r>
              <a:rPr lang="as-IN" sz="1600" b="1" dirty="0" smtClean="0">
                <a:solidFill>
                  <a:schemeClr val="tx1"/>
                </a:solidFill>
              </a:rPr>
              <a:t> কিন্তু কিছুটা বাড়তি সুবিধাসহ ই-বুক। এগুল</a:t>
            </a:r>
            <a:r>
              <a:rPr lang="en-US" sz="1600" b="1" dirty="0" smtClean="0">
                <a:solidFill>
                  <a:schemeClr val="tx1"/>
                </a:solidFill>
              </a:rPr>
              <a:t>ো</a:t>
            </a:r>
            <a:r>
              <a:rPr lang="as-IN" sz="1600" b="1" dirty="0" smtClean="0">
                <a:solidFill>
                  <a:schemeClr val="tx1"/>
                </a:solidFill>
              </a:rPr>
              <a:t> বই-এর কনটেন্ট ছাড়াও পাঠকের নিজের </a:t>
            </a:r>
            <a:r>
              <a:rPr lang="en-US" sz="1600" b="1" dirty="0" err="1" smtClean="0">
                <a:solidFill>
                  <a:schemeClr val="tx1"/>
                </a:solidFill>
              </a:rPr>
              <a:t>হাতের</a:t>
            </a:r>
            <a:r>
              <a:rPr lang="as-IN" sz="1600" b="1" dirty="0" smtClean="0">
                <a:solidFill>
                  <a:schemeClr val="tx1"/>
                </a:solidFill>
              </a:rPr>
              <a:t> লেখা, শব্দের অর্থ জানা ইত্যাদি সুবিধা থাকে। এগুল</a:t>
            </a:r>
            <a:r>
              <a:rPr lang="en-US" sz="1600" b="1" dirty="0" smtClean="0">
                <a:solidFill>
                  <a:schemeClr val="tx1"/>
                </a:solidFill>
              </a:rPr>
              <a:t>ো</a:t>
            </a:r>
            <a:r>
              <a:rPr lang="as-IN" sz="1600" b="1" dirty="0" smtClean="0">
                <a:solidFill>
                  <a:schemeClr val="tx1"/>
                </a:solidFill>
              </a:rPr>
              <a:t>র বেশিরভাগই ই-পাব (</a:t>
            </a:r>
            <a:r>
              <a:rPr lang="en-US" sz="1600" b="1" dirty="0" smtClean="0">
                <a:solidFill>
                  <a:schemeClr val="tx1"/>
                </a:solidFill>
              </a:rPr>
              <a:t>EPUB) </a:t>
            </a:r>
            <a:r>
              <a:rPr lang="as-IN" sz="1600" b="1" dirty="0" smtClean="0">
                <a:solidFill>
                  <a:schemeClr val="tx1"/>
                </a:solidFill>
              </a:rPr>
              <a:t>ফরম্যাটে প্রকাশিত হয়। এসব ই-বুকের কোন</a:t>
            </a:r>
            <a:r>
              <a:rPr lang="en-US" sz="1600" b="1" dirty="0" smtClean="0">
                <a:solidFill>
                  <a:schemeClr val="tx1"/>
                </a:solidFill>
              </a:rPr>
              <a:t>ো</a:t>
            </a:r>
            <a:r>
              <a:rPr lang="as-IN" sz="1600" b="1" dirty="0" smtClean="0">
                <a:solidFill>
                  <a:schemeClr val="tx1"/>
                </a:solidFill>
              </a:rPr>
              <a:t> কো</a:t>
            </a:r>
            <a:r>
              <a:rPr lang="en-US" sz="1600" b="1" dirty="0" err="1" smtClean="0">
                <a:solidFill>
                  <a:schemeClr val="tx1"/>
                </a:solidFill>
              </a:rPr>
              <a:t>নো</a:t>
            </a:r>
            <a:r>
              <a:rPr lang="as-IN" sz="1600" b="1" dirty="0" smtClean="0">
                <a:solidFill>
                  <a:schemeClr val="tx1"/>
                </a:solidFill>
              </a:rPr>
              <a:t>টি কেবল বিশেষ ডিভাইসে পড়া যায়। যেমন ফিল্ডস বা আইবুক রিডারে পড়ার উপয</a:t>
            </a:r>
            <a:r>
              <a:rPr lang="en-US" sz="1600" b="1" dirty="0" smtClean="0">
                <a:solidFill>
                  <a:schemeClr val="tx1"/>
                </a:solidFill>
              </a:rPr>
              <a:t>ো</a:t>
            </a:r>
            <a:r>
              <a:rPr lang="as-IN" sz="1600" b="1" dirty="0" smtClean="0">
                <a:solidFill>
                  <a:schemeClr val="tx1"/>
                </a:solidFill>
              </a:rPr>
              <a:t>গী ই-বুক। তবে, ফিল্ড বা আইবুকের ক্ষেত্রে নিজস্ব ফরম্যাট রয়েছে।</a:t>
            </a:r>
            <a:endParaRPr lang="en-US"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2004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এর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প্রকারভেদ</a:t>
            </a:r>
            <a:endParaRPr lang="en-US" sz="3600" b="1" dirty="0">
              <a:latin typeface="Nikosh" pitchFamily="2" charset="0"/>
              <a:cs typeface="Nikosh" pitchFamily="2" charset="0"/>
            </a:endParaRPr>
          </a:p>
        </p:txBody>
      </p:sp>
      <p:sp>
        <p:nvSpPr>
          <p:cNvPr id="8" name="Rounded Rectangle 7"/>
          <p:cNvSpPr/>
          <p:nvPr/>
        </p:nvSpPr>
        <p:spPr>
          <a:xfrm>
            <a:off x="3200400" y="1600200"/>
            <a:ext cx="23622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s-IN" b="1" dirty="0" smtClean="0"/>
              <a:t>মোবি (</a:t>
            </a:r>
            <a:r>
              <a:rPr lang="en-US" b="1" dirty="0" err="1" smtClean="0"/>
              <a:t>Mobi</a:t>
            </a:r>
            <a:r>
              <a:rPr lang="en-US" b="1" dirty="0" smtClean="0"/>
              <a:t>)</a:t>
            </a:r>
            <a:endParaRPr lang="en-US" b="1" dirty="0"/>
          </a:p>
        </p:txBody>
      </p:sp>
      <p:sp>
        <p:nvSpPr>
          <p:cNvPr id="12" name="Rounded Rectangle 11"/>
          <p:cNvSpPr/>
          <p:nvPr/>
        </p:nvSpPr>
        <p:spPr>
          <a:xfrm>
            <a:off x="2895600" y="2286000"/>
            <a:ext cx="579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743200" y="3810000"/>
            <a:ext cx="6019800" cy="2286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pic>
        <p:nvPicPr>
          <p:cNvPr id="9" name="Picture 8" descr="differentebookformatsreaders.png"/>
          <p:cNvPicPr>
            <a:picLocks noChangeAspect="1"/>
          </p:cNvPicPr>
          <p:nvPr/>
        </p:nvPicPr>
        <p:blipFill>
          <a:blip r:embed="rId3"/>
          <a:stretch>
            <a:fillRect/>
          </a:stretch>
        </p:blipFill>
        <p:spPr>
          <a:xfrm>
            <a:off x="381000" y="1752600"/>
            <a:ext cx="2357438" cy="3476625"/>
          </a:xfrm>
          <a:prstGeom prst="rect">
            <a:avLst/>
          </a:prstGeom>
        </p:spPr>
      </p:pic>
      <p:sp>
        <p:nvSpPr>
          <p:cNvPr id="6145" name="Rectangle 1"/>
          <p:cNvSpPr>
            <a:spLocks noChangeArrowheads="1"/>
          </p:cNvSpPr>
          <p:nvPr/>
        </p:nvSpPr>
        <p:spPr bwMode="auto">
          <a:xfrm>
            <a:off x="3124200" y="2362200"/>
            <a:ext cx="5486400" cy="784830"/>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212529"/>
                </a:solidFill>
                <a:effectLst/>
                <a:latin typeface="Nikosh" pitchFamily="2" charset="0"/>
                <a:cs typeface="Nikosh" pitchFamily="2" charset="0"/>
              </a:rPr>
              <a:t>এর ফিচার গুলো অনেকটা ইপাব এর মতই। পাঠকগণ বইয়ে ফাঁকা পৃষ্ঠা যুক্ত করতে </a:t>
            </a:r>
            <a:r>
              <a:rPr kumimoji="0" lang="en-US" sz="2400" b="1" i="0" u="none" strike="noStrike" cap="none" normalizeH="0" baseline="0" dirty="0" smtClean="0">
                <a:ln>
                  <a:noFill/>
                </a:ln>
                <a:solidFill>
                  <a:srgbClr val="212529"/>
                </a:solidFill>
                <a:effectLst/>
                <a:latin typeface="Nikosh" pitchFamily="2" charset="0"/>
                <a:cs typeface="Nikosh" pitchFamily="2" charset="0"/>
              </a:rPr>
              <a:t>,</a:t>
            </a:r>
            <a:r>
              <a:rPr kumimoji="0" lang="bn-IN" sz="2400" b="1" i="0" u="none" strike="noStrike" cap="none" normalizeH="0" baseline="0" dirty="0" smtClean="0">
                <a:ln>
                  <a:noFill/>
                </a:ln>
                <a:solidFill>
                  <a:srgbClr val="212529"/>
                </a:solidFill>
                <a:effectLst/>
                <a:latin typeface="Nikosh" pitchFamily="2" charset="0"/>
                <a:cs typeface="Nikosh" pitchFamily="2" charset="0"/>
              </a:rPr>
              <a:t>আঁকাআকি করতে পারবে।</a:t>
            </a:r>
            <a:r>
              <a:rPr kumimoji="0" lang="en-US" sz="2400" b="1" i="0" u="none" strike="noStrike" cap="none" normalizeH="0" baseline="0" dirty="0" smtClean="0">
                <a:ln>
                  <a:noFill/>
                </a:ln>
                <a:solidFill>
                  <a:schemeClr val="tx1"/>
                </a:solidFill>
                <a:effectLst/>
                <a:latin typeface="Nikosh" pitchFamily="2" charset="0"/>
                <a:cs typeface="Nikosh" pitchFamily="2" charset="0"/>
              </a:rPr>
              <a:t> </a:t>
            </a:r>
          </a:p>
        </p:txBody>
      </p:sp>
      <p:sp>
        <p:nvSpPr>
          <p:cNvPr id="6147" name="Rectangle 3"/>
          <p:cNvSpPr>
            <a:spLocks noChangeArrowheads="1"/>
          </p:cNvSpPr>
          <p:nvPr/>
        </p:nvSpPr>
        <p:spPr bwMode="auto">
          <a:xfrm>
            <a:off x="3124200" y="4038600"/>
            <a:ext cx="5257800" cy="1892826"/>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n-IN" sz="2400" b="1" i="0" u="none" strike="noStrike" cap="none" normalizeH="0" baseline="0" dirty="0" smtClean="0">
                <a:ln>
                  <a:noFill/>
                </a:ln>
                <a:solidFill>
                  <a:srgbClr val="212529"/>
                </a:solidFill>
                <a:effectLst/>
                <a:latin typeface="Nikosh" pitchFamily="2" charset="0"/>
                <a:cs typeface="Nikosh" pitchFamily="2" charset="0"/>
              </a:rPr>
              <a:t>মোবি ফাইল এক্সটেনশন সম্বলিত ফাইলগুলিতে সাধারণত ডিজিটাল ইবুক থাকে যা মোবিপকেট বাইনারি ইবুক আকারে সংরক্ষিত থাকে। এটি স্ট্যান্ডার্ড এইচটিএমএল সমর্থন করে এবং এটি ইবুক বিতরণের জন্য ওপেন ইবুক প্রকাশনা ফর্ম্যাটগুলির মধ্যে একটি</a:t>
            </a:r>
            <a:r>
              <a:rPr kumimoji="0" lang="en-US" sz="2400" b="1" i="0" u="none" strike="noStrike" cap="none" normalizeH="0" baseline="0" dirty="0" smtClean="0">
                <a:ln>
                  <a:noFill/>
                </a:ln>
                <a:solidFill>
                  <a:schemeClr val="tx1"/>
                </a:solidFill>
                <a:effectLst/>
                <a:latin typeface="Nikosh" pitchFamily="2" charset="0"/>
                <a:cs typeface="Nikosh" pitchFamily="2"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2004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এর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প্রকারভেদ</a:t>
            </a:r>
            <a:endParaRPr lang="en-US" sz="3600" b="1" dirty="0">
              <a:latin typeface="Nikosh" pitchFamily="2" charset="0"/>
              <a:cs typeface="Nikosh" pitchFamily="2" charset="0"/>
            </a:endParaRPr>
          </a:p>
        </p:txBody>
      </p:sp>
      <p:sp>
        <p:nvSpPr>
          <p:cNvPr id="8" name="Rounded Rectangle 7"/>
          <p:cNvSpPr/>
          <p:nvPr/>
        </p:nvSpPr>
        <p:spPr>
          <a:xfrm>
            <a:off x="3200400" y="1600200"/>
            <a:ext cx="23622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s-IN" b="1" dirty="0" smtClean="0"/>
              <a:t>চৌকস ই-বুক</a:t>
            </a:r>
            <a:endParaRPr lang="as-IN" b="1" dirty="0"/>
          </a:p>
        </p:txBody>
      </p:sp>
      <p:sp>
        <p:nvSpPr>
          <p:cNvPr id="13" name="Rounded Rectangle 12"/>
          <p:cNvSpPr/>
          <p:nvPr/>
        </p:nvSpPr>
        <p:spPr>
          <a:xfrm>
            <a:off x="2743200" y="2362200"/>
            <a:ext cx="6019800" cy="3733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as-IN" sz="2400" dirty="0" smtClean="0">
                <a:latin typeface="Nikosh" pitchFamily="2" charset="0"/>
                <a:cs typeface="Nikosh" pitchFamily="2" charset="0"/>
              </a:rPr>
              <a:t>চৌকস ই-বুক হচ্ছে এক ধরনের স্মার্ট ই-বুক। এই স্মার্ট ই-বুকে বই এর লিখিত অংশ ছাড়াও অডিও/ভিডিও/এনিমেশন ইত্যাদি সংযুক্ত থাকে। এই স্মার্ট ই-বুকের কন্টেন্ট মাল্টিমিডিয়াতে সমৃদ্ধ। যেমন- এই স্মার্ট ই-বুকে থাকে কুইজ। কুইজের উত্তর করার ব্যবস্থাও থাকে এবং উত্তর সঠিক হয়েছে কিনা তাও ই-বুক থেকেই জানা যায়। এমনকি এসব ই-বুকে ত্রিমাত্রিক ছবিও যুক্ত থাকে।</a:t>
            </a:r>
            <a:endParaRPr lang="en-US" sz="2400" dirty="0">
              <a:latin typeface="Nikosh" pitchFamily="2" charset="0"/>
              <a:cs typeface="Nikosh" pitchFamily="2" charset="0"/>
            </a:endParaRPr>
          </a:p>
        </p:txBody>
      </p:sp>
      <p:pic>
        <p:nvPicPr>
          <p:cNvPr id="10" name="Picture 9" descr="e-book-vs-paper-book.jpg"/>
          <p:cNvPicPr>
            <a:picLocks noChangeAspect="1"/>
          </p:cNvPicPr>
          <p:nvPr/>
        </p:nvPicPr>
        <p:blipFill>
          <a:blip r:embed="rId3"/>
          <a:stretch>
            <a:fillRect/>
          </a:stretch>
        </p:blipFill>
        <p:spPr>
          <a:xfrm>
            <a:off x="381000" y="1828800"/>
            <a:ext cx="2235200" cy="359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124200" y="457200"/>
            <a:ext cx="3124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এসো</a:t>
            </a:r>
            <a:r>
              <a:rPr lang="en-US" dirty="0" smtClean="0"/>
              <a:t> </a:t>
            </a:r>
            <a:r>
              <a:rPr lang="en-US" dirty="0" err="1" smtClean="0"/>
              <a:t>কিছু</a:t>
            </a:r>
            <a:r>
              <a:rPr lang="en-US" dirty="0" smtClean="0"/>
              <a:t>  </a:t>
            </a:r>
            <a:r>
              <a:rPr lang="en-US" dirty="0" err="1" smtClean="0"/>
              <a:t>প্রশ্নের</a:t>
            </a:r>
            <a:r>
              <a:rPr lang="en-US" dirty="0" smtClean="0"/>
              <a:t> </a:t>
            </a:r>
            <a:r>
              <a:rPr lang="en-US" dirty="0" err="1" smtClean="0"/>
              <a:t>উত্তর</a:t>
            </a:r>
            <a:r>
              <a:rPr lang="en-US" dirty="0" smtClean="0"/>
              <a:t> </a:t>
            </a:r>
            <a:r>
              <a:rPr lang="en-US" dirty="0" err="1" smtClean="0"/>
              <a:t>দেখি</a:t>
            </a:r>
            <a:endParaRPr lang="en-US" dirty="0"/>
          </a:p>
        </p:txBody>
      </p:sp>
      <p:sp>
        <p:nvSpPr>
          <p:cNvPr id="4" name="Rounded Rectangle 3"/>
          <p:cNvSpPr/>
          <p:nvPr/>
        </p:nvSpPr>
        <p:spPr>
          <a:xfrm>
            <a:off x="685800" y="914400"/>
            <a:ext cx="3810000" cy="25146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1600" b="1" dirty="0" smtClean="0">
                <a:solidFill>
                  <a:schemeClr val="tx1"/>
                </a:solidFill>
                <a:latin typeface="Nikosh" pitchFamily="2" charset="0"/>
                <a:cs typeface="Nikosh" pitchFamily="2" charset="0"/>
              </a:rPr>
              <a:t>EPUB </a:t>
            </a:r>
            <a:r>
              <a:rPr lang="as-IN" sz="1600" b="1" dirty="0" smtClean="0">
                <a:solidFill>
                  <a:schemeClr val="tx1"/>
                </a:solidFill>
                <a:latin typeface="Nikosh" pitchFamily="2" charset="0"/>
                <a:cs typeface="Nikosh" pitchFamily="2" charset="0"/>
              </a:rPr>
              <a:t>ফরম্যাটের ই-বুকগুলো -</a:t>
            </a:r>
          </a:p>
          <a:p>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a:t>
            </a:r>
            <a:r>
              <a:rPr lang="as-IN" sz="1600" b="1" dirty="0" smtClean="0">
                <a:solidFill>
                  <a:schemeClr val="tx1"/>
                </a:solidFill>
                <a:latin typeface="Nikosh" pitchFamily="2" charset="0"/>
                <a:cs typeface="Nikosh" pitchFamily="2" charset="0"/>
              </a:rPr>
              <a:t>বিশেষ ডিভাইসে পড়া যায়</a:t>
            </a:r>
          </a:p>
          <a:p>
            <a:r>
              <a:rPr lang="en-US" sz="1600" b="1" dirty="0" smtClean="0">
                <a:solidFill>
                  <a:schemeClr val="tx1"/>
                </a:solidFill>
                <a:latin typeface="Nikosh" pitchFamily="2" charset="0"/>
                <a:cs typeface="Nikosh" pitchFamily="2" charset="0"/>
              </a:rPr>
              <a:t>ii. </a:t>
            </a:r>
            <a:r>
              <a:rPr lang="as-IN" sz="1600" b="1" dirty="0" smtClean="0">
                <a:solidFill>
                  <a:schemeClr val="tx1"/>
                </a:solidFill>
                <a:latin typeface="Nikosh" pitchFamily="2" charset="0"/>
                <a:cs typeface="Nikosh" pitchFamily="2" charset="0"/>
              </a:rPr>
              <a:t>নোট লেখার সুবিধা প্রদান করে </a:t>
            </a:r>
          </a:p>
          <a:p>
            <a:r>
              <a:rPr lang="en-US" sz="1600" b="1" dirty="0" smtClean="0">
                <a:solidFill>
                  <a:schemeClr val="tx1"/>
                </a:solidFill>
                <a:latin typeface="Nikosh" pitchFamily="2" charset="0"/>
                <a:cs typeface="Nikosh" pitchFamily="2" charset="0"/>
              </a:rPr>
              <a:t>iii. </a:t>
            </a:r>
            <a:r>
              <a:rPr lang="as-IN" sz="1600" b="1" dirty="0" smtClean="0">
                <a:solidFill>
                  <a:schemeClr val="tx1"/>
                </a:solidFill>
                <a:latin typeface="Nikosh" pitchFamily="2" charset="0"/>
                <a:cs typeface="Nikosh" pitchFamily="2" charset="0"/>
              </a:rPr>
              <a:t>অর্থ জানার সুবিধা দেয় না</a:t>
            </a:r>
          </a:p>
          <a:p>
            <a:r>
              <a:rPr lang="as-IN" sz="1600" b="1" dirty="0" smtClean="0">
                <a:solidFill>
                  <a:schemeClr val="tx1"/>
                </a:solidFill>
                <a:latin typeface="Nikosh" pitchFamily="2" charset="0"/>
                <a:cs typeface="Nikosh" pitchFamily="2" charset="0"/>
              </a:rPr>
              <a:t>নিচের কোনটি সঠিক?</a:t>
            </a:r>
          </a:p>
          <a:p>
            <a:r>
              <a:rPr lang="as-IN" sz="1600" b="1" dirty="0" smtClean="0">
                <a:solidFill>
                  <a:schemeClr val="tx1"/>
                </a:solidFill>
                <a:latin typeface="Nikosh" pitchFamily="2" charset="0"/>
                <a:cs typeface="Nikosh" pitchFamily="2" charset="0"/>
              </a:rPr>
              <a:t>ক) </a:t>
            </a:r>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a:t>
            </a:r>
          </a:p>
          <a:p>
            <a:r>
              <a:rPr lang="as-IN" sz="1600" b="1" dirty="0" smtClean="0">
                <a:solidFill>
                  <a:schemeClr val="tx1"/>
                </a:solidFill>
                <a:latin typeface="Nikosh" pitchFamily="2" charset="0"/>
                <a:cs typeface="Nikosh" pitchFamily="2" charset="0"/>
              </a:rPr>
              <a:t>খ) </a:t>
            </a:r>
            <a:r>
              <a:rPr lang="en-US" sz="1600" b="1" dirty="0" err="1" smtClean="0">
                <a:solidFill>
                  <a:schemeClr val="tx1"/>
                </a:solidFill>
                <a:latin typeface="Nikosh" pitchFamily="2" charset="0"/>
                <a:cs typeface="Nikosh" pitchFamily="2" charset="0"/>
              </a:rPr>
              <a:t>i</a:t>
            </a:r>
            <a:r>
              <a:rPr lang="en-US" sz="1600" b="1" dirty="0" smtClean="0">
                <a:solidFill>
                  <a:schemeClr val="tx1"/>
                </a:solidFill>
                <a:latin typeface="Nikosh" pitchFamily="2" charset="0"/>
                <a:cs typeface="Nikosh" pitchFamily="2" charset="0"/>
              </a:rPr>
              <a:t>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iii</a:t>
            </a:r>
          </a:p>
          <a:p>
            <a:r>
              <a:rPr lang="as-IN" sz="1600" b="1" dirty="0" smtClean="0">
                <a:solidFill>
                  <a:schemeClr val="tx1"/>
                </a:solidFill>
                <a:latin typeface="Nikosh" pitchFamily="2" charset="0"/>
                <a:cs typeface="Nikosh" pitchFamily="2" charset="0"/>
              </a:rPr>
              <a:t>গ) </a:t>
            </a:r>
            <a:r>
              <a:rPr lang="en-US" sz="1600" b="1" dirty="0" smtClean="0">
                <a:solidFill>
                  <a:schemeClr val="tx1"/>
                </a:solidFill>
                <a:latin typeface="Nikosh" pitchFamily="2" charset="0"/>
                <a:cs typeface="Nikosh" pitchFamily="2" charset="0"/>
              </a:rPr>
              <a:t>ii </a:t>
            </a:r>
            <a:r>
              <a:rPr lang="as-IN" sz="1600" b="1" dirty="0" smtClean="0">
                <a:solidFill>
                  <a:schemeClr val="tx1"/>
                </a:solidFill>
                <a:latin typeface="Nikosh" pitchFamily="2" charset="0"/>
                <a:cs typeface="Nikosh" pitchFamily="2" charset="0"/>
              </a:rPr>
              <a:t>ও </a:t>
            </a:r>
            <a:r>
              <a:rPr lang="en-US" sz="1600" b="1" dirty="0" smtClean="0">
                <a:solidFill>
                  <a:schemeClr val="tx1"/>
                </a:solidFill>
                <a:latin typeface="Nikosh" pitchFamily="2" charset="0"/>
                <a:cs typeface="Nikosh" pitchFamily="2" charset="0"/>
              </a:rPr>
              <a:t>iii</a:t>
            </a:r>
          </a:p>
          <a:p>
            <a:r>
              <a:rPr lang="as-IN" sz="1400" b="1" dirty="0" smtClean="0">
                <a:solidFill>
                  <a:schemeClr val="tx1"/>
                </a:solidFill>
              </a:rPr>
              <a:t>ঘ) </a:t>
            </a:r>
            <a:r>
              <a:rPr lang="en-US" sz="1400" b="1" dirty="0" err="1" smtClean="0">
                <a:solidFill>
                  <a:schemeClr val="tx1"/>
                </a:solidFill>
              </a:rPr>
              <a:t>i</a:t>
            </a:r>
            <a:r>
              <a:rPr lang="en-US" sz="1400" b="1" dirty="0" smtClean="0">
                <a:solidFill>
                  <a:schemeClr val="tx1"/>
                </a:solidFill>
              </a:rPr>
              <a:t> , ii </a:t>
            </a:r>
            <a:r>
              <a:rPr lang="as-IN" sz="1400" b="1" dirty="0" smtClean="0">
                <a:solidFill>
                  <a:schemeClr val="tx1"/>
                </a:solidFill>
              </a:rPr>
              <a:t>ও </a:t>
            </a:r>
            <a:r>
              <a:rPr lang="en-US" sz="1400" b="1" dirty="0" smtClean="0">
                <a:solidFill>
                  <a:schemeClr val="tx1"/>
                </a:solidFill>
              </a:rPr>
              <a:t>iii</a:t>
            </a:r>
            <a:endParaRPr lang="en-US" sz="1400" b="1" dirty="0">
              <a:solidFill>
                <a:schemeClr val="tx1"/>
              </a:solidFill>
            </a:endParaRPr>
          </a:p>
        </p:txBody>
      </p:sp>
      <p:sp>
        <p:nvSpPr>
          <p:cNvPr id="5" name="TextBox 4"/>
          <p:cNvSpPr txBox="1"/>
          <p:nvPr/>
        </p:nvSpPr>
        <p:spPr>
          <a:xfrm>
            <a:off x="1600200" y="2743200"/>
            <a:ext cx="1981200" cy="381000"/>
          </a:xfrm>
          <a:prstGeom prst="rect">
            <a:avLst/>
          </a:prstGeom>
          <a:noFill/>
        </p:spPr>
        <p:txBody>
          <a:bodyPr wrap="square" rtlCol="0">
            <a:spAutoFit/>
          </a:bodyPr>
          <a:lstStyle/>
          <a:p>
            <a:r>
              <a:rPr lang="as-IN" dirty="0" smtClean="0"/>
              <a:t> </a:t>
            </a:r>
            <a:endParaRPr lang="en-US" dirty="0"/>
          </a:p>
        </p:txBody>
      </p:sp>
      <p:sp>
        <p:nvSpPr>
          <p:cNvPr id="6" name="Rounded Rectangle 5"/>
          <p:cNvSpPr/>
          <p:nvPr/>
        </p:nvSpPr>
        <p:spPr>
          <a:xfrm>
            <a:off x="762000" y="4267200"/>
            <a:ext cx="3733800" cy="1447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as-IN" dirty="0" smtClean="0"/>
              <a:t>যে বইগুলো কেবল অনলাইনে পড়া যায় ‍সেগুলো কোন ফরম্যাটে থাকে?</a:t>
            </a:r>
          </a:p>
          <a:p>
            <a:r>
              <a:rPr lang="as-IN" dirty="0" smtClean="0"/>
              <a:t>ক) </a:t>
            </a:r>
            <a:r>
              <a:rPr lang="en-US" dirty="0" err="1" smtClean="0"/>
              <a:t>pdf</a:t>
            </a:r>
            <a:r>
              <a:rPr lang="en-US" dirty="0" smtClean="0"/>
              <a:t> </a:t>
            </a:r>
            <a:r>
              <a:rPr lang="as-IN" dirty="0" smtClean="0"/>
              <a:t>খ) </a:t>
            </a:r>
            <a:r>
              <a:rPr lang="en-US" dirty="0" smtClean="0"/>
              <a:t>html </a:t>
            </a:r>
            <a:r>
              <a:rPr lang="as-IN" dirty="0" smtClean="0"/>
              <a:t>গ) </a:t>
            </a:r>
            <a:r>
              <a:rPr lang="en-US" dirty="0" smtClean="0"/>
              <a:t>jpg </a:t>
            </a:r>
            <a:r>
              <a:rPr lang="as-IN" dirty="0" smtClean="0"/>
              <a:t>ঘ) </a:t>
            </a:r>
            <a:r>
              <a:rPr lang="en-US" dirty="0" smtClean="0"/>
              <a:t>doc</a:t>
            </a:r>
            <a:endParaRPr lang="en-US" dirty="0"/>
          </a:p>
        </p:txBody>
      </p:sp>
      <p:sp>
        <p:nvSpPr>
          <p:cNvPr id="7" name="TextBox 6"/>
          <p:cNvSpPr txBox="1"/>
          <p:nvPr/>
        </p:nvSpPr>
        <p:spPr>
          <a:xfrm>
            <a:off x="1676400" y="5791200"/>
            <a:ext cx="1905000" cy="369332"/>
          </a:xfrm>
          <a:prstGeom prst="rect">
            <a:avLst/>
          </a:prstGeom>
          <a:noFill/>
        </p:spPr>
        <p:txBody>
          <a:bodyPr wrap="square" rtlCol="0">
            <a:spAutoFit/>
          </a:bodyPr>
          <a:lstStyle/>
          <a:p>
            <a:r>
              <a:rPr lang="as-IN" dirty="0" smtClean="0"/>
              <a:t>সঠিক উত্তর: (</a:t>
            </a:r>
            <a:r>
              <a:rPr lang="en-US" dirty="0" smtClean="0"/>
              <a:t>খ</a:t>
            </a:r>
            <a:endParaRPr lang="en-US" dirty="0"/>
          </a:p>
        </p:txBody>
      </p:sp>
      <p:sp>
        <p:nvSpPr>
          <p:cNvPr id="8" name="Rounded Rectangle 7"/>
          <p:cNvSpPr/>
          <p:nvPr/>
        </p:nvSpPr>
        <p:spPr>
          <a:xfrm>
            <a:off x="5181600" y="1143000"/>
            <a:ext cx="3505200" cy="2286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as-IN" sz="1400" dirty="0" smtClean="0">
                <a:solidFill>
                  <a:schemeClr val="tx1"/>
                </a:solidFill>
              </a:rPr>
              <a:t>বর্তমানে ই-বুকের বিভিন্ন প্রকারভেদে দেখা যায়। যেমন-</a:t>
            </a:r>
          </a:p>
          <a:p>
            <a:r>
              <a:rPr lang="en-US" sz="1400" dirty="0" err="1" smtClean="0">
                <a:solidFill>
                  <a:schemeClr val="tx1"/>
                </a:solidFill>
              </a:rPr>
              <a:t>i</a:t>
            </a:r>
            <a:r>
              <a:rPr lang="en-US" sz="1400" dirty="0" smtClean="0">
                <a:solidFill>
                  <a:schemeClr val="tx1"/>
                </a:solidFill>
              </a:rPr>
              <a:t>. </a:t>
            </a:r>
            <a:r>
              <a:rPr lang="as-IN" sz="1400" dirty="0" smtClean="0">
                <a:solidFill>
                  <a:schemeClr val="tx1"/>
                </a:solidFill>
              </a:rPr>
              <a:t>ই-পাব হিসেবে</a:t>
            </a:r>
          </a:p>
          <a:p>
            <a:r>
              <a:rPr lang="en-US" sz="1400" dirty="0" smtClean="0">
                <a:solidFill>
                  <a:schemeClr val="tx1"/>
                </a:solidFill>
              </a:rPr>
              <a:t>ii. </a:t>
            </a:r>
            <a:r>
              <a:rPr lang="as-IN" sz="1400" dirty="0" smtClean="0">
                <a:solidFill>
                  <a:schemeClr val="tx1"/>
                </a:solidFill>
              </a:rPr>
              <a:t>ওয়েবসাইট হিসেবে</a:t>
            </a:r>
          </a:p>
          <a:p>
            <a:r>
              <a:rPr lang="en-US" sz="1400" dirty="0" smtClean="0">
                <a:solidFill>
                  <a:schemeClr val="tx1"/>
                </a:solidFill>
              </a:rPr>
              <a:t>iii. </a:t>
            </a:r>
            <a:r>
              <a:rPr lang="as-IN" sz="1400" dirty="0" smtClean="0">
                <a:solidFill>
                  <a:schemeClr val="tx1"/>
                </a:solidFill>
              </a:rPr>
              <a:t>এইচটি এম এল হিসেবে</a:t>
            </a:r>
          </a:p>
          <a:p>
            <a:r>
              <a:rPr lang="as-IN" sz="1400" dirty="0" smtClean="0">
                <a:solidFill>
                  <a:schemeClr val="tx1"/>
                </a:solidFill>
              </a:rPr>
              <a:t>নিচের কোনটি সঠিক?</a:t>
            </a:r>
          </a:p>
          <a:p>
            <a:r>
              <a:rPr lang="as-IN" sz="1400" dirty="0" smtClean="0">
                <a:solidFill>
                  <a:schemeClr val="tx1"/>
                </a:solidFill>
              </a:rPr>
              <a:t>ক) </a:t>
            </a:r>
            <a:r>
              <a:rPr lang="en-US" sz="1400" dirty="0" err="1" smtClean="0">
                <a:solidFill>
                  <a:schemeClr val="tx1"/>
                </a:solidFill>
              </a:rPr>
              <a:t>i</a:t>
            </a:r>
            <a:r>
              <a:rPr lang="en-US" sz="1400" dirty="0" smtClean="0">
                <a:solidFill>
                  <a:schemeClr val="tx1"/>
                </a:solidFill>
              </a:rPr>
              <a:t> </a:t>
            </a:r>
            <a:r>
              <a:rPr lang="as-IN" sz="1400" dirty="0" smtClean="0">
                <a:solidFill>
                  <a:schemeClr val="tx1"/>
                </a:solidFill>
              </a:rPr>
              <a:t>ও </a:t>
            </a:r>
            <a:r>
              <a:rPr lang="en-US" sz="1400" dirty="0" smtClean="0">
                <a:solidFill>
                  <a:schemeClr val="tx1"/>
                </a:solidFill>
              </a:rPr>
              <a:t>ii</a:t>
            </a:r>
          </a:p>
          <a:p>
            <a:r>
              <a:rPr lang="as-IN" sz="1400" dirty="0" smtClean="0">
                <a:solidFill>
                  <a:schemeClr val="tx1"/>
                </a:solidFill>
              </a:rPr>
              <a:t>খ) </a:t>
            </a:r>
            <a:r>
              <a:rPr lang="en-US" sz="1400" dirty="0" err="1" smtClean="0">
                <a:solidFill>
                  <a:schemeClr val="tx1"/>
                </a:solidFill>
              </a:rPr>
              <a:t>i</a:t>
            </a:r>
            <a:r>
              <a:rPr lang="en-US" sz="1400" dirty="0" smtClean="0">
                <a:solidFill>
                  <a:schemeClr val="tx1"/>
                </a:solidFill>
              </a:rPr>
              <a:t> </a:t>
            </a:r>
            <a:r>
              <a:rPr lang="as-IN" sz="1400" dirty="0" smtClean="0">
                <a:solidFill>
                  <a:schemeClr val="tx1"/>
                </a:solidFill>
              </a:rPr>
              <a:t>ও </a:t>
            </a:r>
            <a:r>
              <a:rPr lang="en-US" sz="1400" dirty="0" smtClean="0">
                <a:solidFill>
                  <a:schemeClr val="tx1"/>
                </a:solidFill>
              </a:rPr>
              <a:t>iii</a:t>
            </a:r>
          </a:p>
          <a:p>
            <a:r>
              <a:rPr lang="as-IN" sz="1400" dirty="0" smtClean="0">
                <a:solidFill>
                  <a:schemeClr val="tx1"/>
                </a:solidFill>
              </a:rPr>
              <a:t>গ) </a:t>
            </a:r>
            <a:r>
              <a:rPr lang="en-US" sz="1400" dirty="0" smtClean="0">
                <a:solidFill>
                  <a:schemeClr val="tx1"/>
                </a:solidFill>
              </a:rPr>
              <a:t>ii </a:t>
            </a:r>
            <a:r>
              <a:rPr lang="as-IN" sz="1400" dirty="0" smtClean="0">
                <a:solidFill>
                  <a:schemeClr val="tx1"/>
                </a:solidFill>
              </a:rPr>
              <a:t>ও </a:t>
            </a:r>
            <a:r>
              <a:rPr lang="en-US" sz="1400" dirty="0" smtClean="0">
                <a:solidFill>
                  <a:schemeClr val="tx1"/>
                </a:solidFill>
              </a:rPr>
              <a:t>iii</a:t>
            </a:r>
          </a:p>
          <a:p>
            <a:r>
              <a:rPr lang="as-IN" sz="1400" dirty="0" smtClean="0">
                <a:solidFill>
                  <a:schemeClr val="tx1"/>
                </a:solidFill>
              </a:rPr>
              <a:t>ঘ) </a:t>
            </a:r>
            <a:r>
              <a:rPr lang="en-US" sz="1400" dirty="0" err="1" smtClean="0">
                <a:solidFill>
                  <a:schemeClr val="tx1"/>
                </a:solidFill>
              </a:rPr>
              <a:t>i</a:t>
            </a:r>
            <a:r>
              <a:rPr lang="en-US" sz="1400" dirty="0" smtClean="0">
                <a:solidFill>
                  <a:schemeClr val="tx1"/>
                </a:solidFill>
              </a:rPr>
              <a:t> , ii </a:t>
            </a:r>
            <a:r>
              <a:rPr lang="as-IN" sz="1400" dirty="0" smtClean="0">
                <a:solidFill>
                  <a:schemeClr val="tx1"/>
                </a:solidFill>
              </a:rPr>
              <a:t>ও </a:t>
            </a:r>
            <a:r>
              <a:rPr lang="en-US" sz="1400" dirty="0" smtClean="0">
                <a:solidFill>
                  <a:schemeClr val="tx1"/>
                </a:solidFill>
              </a:rPr>
              <a:t>iii</a:t>
            </a:r>
            <a:endParaRPr lang="en-US" sz="1400" dirty="0">
              <a:solidFill>
                <a:schemeClr val="tx1"/>
              </a:solidFill>
            </a:endParaRPr>
          </a:p>
        </p:txBody>
      </p:sp>
      <p:sp>
        <p:nvSpPr>
          <p:cNvPr id="9" name="TextBox 8"/>
          <p:cNvSpPr txBox="1"/>
          <p:nvPr/>
        </p:nvSpPr>
        <p:spPr>
          <a:xfrm>
            <a:off x="5867400" y="3505200"/>
            <a:ext cx="1828800" cy="369332"/>
          </a:xfrm>
          <a:prstGeom prst="rect">
            <a:avLst/>
          </a:prstGeom>
          <a:noFill/>
        </p:spPr>
        <p:txBody>
          <a:bodyPr wrap="square" rtlCol="0">
            <a:spAutoFit/>
          </a:bodyPr>
          <a:lstStyle/>
          <a:p>
            <a:r>
              <a:rPr lang="as-IN" dirty="0" smtClean="0"/>
              <a:t>সঠিক উত্তর: (</a:t>
            </a:r>
            <a:r>
              <a:rPr lang="en-US" dirty="0" smtClean="0"/>
              <a:t>ঘ</a:t>
            </a:r>
            <a:r>
              <a:rPr lang="as-IN" dirty="0" smtClean="0"/>
              <a:t>)</a:t>
            </a:r>
            <a:endParaRPr lang="en-US" dirty="0"/>
          </a:p>
        </p:txBody>
      </p:sp>
      <p:sp>
        <p:nvSpPr>
          <p:cNvPr id="10" name="Rounded Rectangle 9"/>
          <p:cNvSpPr/>
          <p:nvPr/>
        </p:nvSpPr>
        <p:spPr>
          <a:xfrm>
            <a:off x="5029200" y="3962400"/>
            <a:ext cx="3657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1600" dirty="0" smtClean="0"/>
              <a:t>ই-বুক এর সবচেয়ে বড় সুবিধা কী?</a:t>
            </a:r>
          </a:p>
          <a:p>
            <a:r>
              <a:rPr lang="as-IN" sz="1600" dirty="0" smtClean="0"/>
              <a:t>ক) কম খরচ</a:t>
            </a:r>
          </a:p>
          <a:p>
            <a:r>
              <a:rPr lang="as-IN" sz="1600" dirty="0" smtClean="0"/>
              <a:t>খ) ইলেকট্রনিক মাধ্যমে প্রকাশ করার সুবিধা</a:t>
            </a:r>
          </a:p>
          <a:p>
            <a:r>
              <a:rPr lang="as-IN" sz="1600" dirty="0" smtClean="0"/>
              <a:t>গ) সকল বইয়ের ই-বুক ভার্সন পাওয়া</a:t>
            </a:r>
          </a:p>
          <a:p>
            <a:r>
              <a:rPr lang="as-IN" sz="1600" dirty="0" smtClean="0"/>
              <a:t>ঘ) এনিমেশন যোগ করার সুবিধা</a:t>
            </a:r>
            <a:endParaRPr lang="as-IN" sz="1600" dirty="0"/>
          </a:p>
        </p:txBody>
      </p:sp>
      <p:sp>
        <p:nvSpPr>
          <p:cNvPr id="11" name="TextBox 10"/>
          <p:cNvSpPr txBox="1"/>
          <p:nvPr/>
        </p:nvSpPr>
        <p:spPr>
          <a:xfrm>
            <a:off x="5943600" y="5791200"/>
            <a:ext cx="1981200" cy="369332"/>
          </a:xfrm>
          <a:prstGeom prst="rect">
            <a:avLst/>
          </a:prstGeom>
          <a:noFill/>
        </p:spPr>
        <p:txBody>
          <a:bodyPr wrap="square" rtlCol="0">
            <a:spAutoFit/>
          </a:bodyPr>
          <a:lstStyle/>
          <a:p>
            <a:r>
              <a:rPr lang="as-IN" dirty="0" smtClean="0"/>
              <a:t> সঠিক উত্তর: (</a:t>
            </a:r>
            <a:r>
              <a:rPr lang="en-US" dirty="0" smtClean="0"/>
              <a:t>খ</a:t>
            </a:r>
            <a:endParaRPr lang="en-US" dirty="0"/>
          </a:p>
        </p:txBody>
      </p:sp>
      <p:sp>
        <p:nvSpPr>
          <p:cNvPr id="12" name="Rectangle 11"/>
          <p:cNvSpPr/>
          <p:nvPr/>
        </p:nvSpPr>
        <p:spPr>
          <a:xfrm>
            <a:off x="1676400" y="3581400"/>
            <a:ext cx="1811714" cy="369332"/>
          </a:xfrm>
          <a:prstGeom prst="rect">
            <a:avLst/>
          </a:prstGeom>
        </p:spPr>
        <p:txBody>
          <a:bodyPr wrap="none">
            <a:spAutoFit/>
          </a:bodyPr>
          <a:lstStyle/>
          <a:p>
            <a:r>
              <a:rPr lang="as-IN" dirty="0" smtClean="0"/>
              <a:t>সঠিক উত্তর: (</a:t>
            </a:r>
            <a:r>
              <a:rPr lang="en-US" dirty="0" smtClean="0"/>
              <a:t>ক</a:t>
            </a:r>
            <a:r>
              <a:rPr lang="as-IN"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2971800" y="457200"/>
            <a:ext cx="3048000" cy="76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latin typeface="Nikosh" pitchFamily="2" charset="0"/>
                <a:cs typeface="Nikosh" pitchFamily="2" charset="0"/>
              </a:rPr>
              <a:t>জোড়ায়</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কাজ</a:t>
            </a:r>
            <a:endParaRPr lang="en-US" sz="3600" b="1" dirty="0">
              <a:latin typeface="Nikosh" pitchFamily="2" charset="0"/>
              <a:cs typeface="Nikosh" pitchFamily="2" charset="0"/>
            </a:endParaRPr>
          </a:p>
        </p:txBody>
      </p:sp>
      <p:pic>
        <p:nvPicPr>
          <p:cNvPr id="4" name="Picture 3" descr="download8.png"/>
          <p:cNvPicPr>
            <a:picLocks noChangeAspect="1"/>
          </p:cNvPicPr>
          <p:nvPr/>
        </p:nvPicPr>
        <p:blipFill>
          <a:blip r:embed="rId3"/>
          <a:stretch>
            <a:fillRect/>
          </a:stretch>
        </p:blipFill>
        <p:spPr>
          <a:xfrm>
            <a:off x="1752600" y="1676400"/>
            <a:ext cx="5867400" cy="2209800"/>
          </a:xfrm>
          <a:prstGeom prst="rect">
            <a:avLst/>
          </a:prstGeom>
        </p:spPr>
      </p:pic>
      <p:sp>
        <p:nvSpPr>
          <p:cNvPr id="5" name="Rounded Rectangle 4"/>
          <p:cNvSpPr/>
          <p:nvPr/>
        </p:nvSpPr>
        <p:spPr>
          <a:xfrm>
            <a:off x="914400" y="4419600"/>
            <a:ext cx="7086600" cy="1219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solidFill>
                  <a:srgbClr val="002060"/>
                </a:solidFill>
                <a:latin typeface="Nikosh" pitchFamily="2" charset="0"/>
                <a:cs typeface="Nikosh" pitchFamily="2" charset="0"/>
              </a:rPr>
              <a:t>৫টি ই-</a:t>
            </a:r>
            <a:r>
              <a:rPr lang="en-US" sz="3200" b="1" dirty="0" err="1" smtClean="0">
                <a:solidFill>
                  <a:srgbClr val="002060"/>
                </a:solidFill>
                <a:latin typeface="Nikosh" pitchFamily="2" charset="0"/>
                <a:cs typeface="Nikosh" pitchFamily="2" charset="0"/>
              </a:rPr>
              <a:t>বুক</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ফরমেটের</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নাম</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লিখ</a:t>
            </a:r>
            <a:r>
              <a:rPr lang="en-US" sz="3200" b="1" dirty="0" smtClean="0">
                <a:solidFill>
                  <a:srgbClr val="002060"/>
                </a:solidFill>
                <a:latin typeface="Nikosh" pitchFamily="2" charset="0"/>
                <a:cs typeface="Nikosh" pitchFamily="2" charset="0"/>
              </a:rPr>
              <a:t> ।</a:t>
            </a:r>
            <a:endParaRPr lang="en-US" sz="3200" b="1" dirty="0">
              <a:solidFill>
                <a:srgbClr val="002060"/>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2590800" y="381000"/>
            <a:ext cx="3124200" cy="533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err="1" smtClean="0">
                <a:latin typeface="Nikosh" pitchFamily="2" charset="0"/>
                <a:cs typeface="Nikosh" pitchFamily="2" charset="0"/>
              </a:rPr>
              <a:t>পরিচিতি</a:t>
            </a:r>
            <a:endParaRPr lang="en-US" sz="3600" b="1" dirty="0">
              <a:latin typeface="Nikosh" pitchFamily="2" charset="0"/>
              <a:cs typeface="Nikosh" pitchFamily="2" charset="0"/>
            </a:endParaRPr>
          </a:p>
        </p:txBody>
      </p:sp>
      <p:pic>
        <p:nvPicPr>
          <p:cNvPr id="4" name="Picture 3" descr="600.jpg"/>
          <p:cNvPicPr>
            <a:picLocks noChangeAspect="1"/>
          </p:cNvPicPr>
          <p:nvPr/>
        </p:nvPicPr>
        <p:blipFill>
          <a:blip r:embed="rId3" cstate="print"/>
          <a:stretch>
            <a:fillRect/>
          </a:stretch>
        </p:blipFill>
        <p:spPr>
          <a:xfrm>
            <a:off x="1219200" y="1143000"/>
            <a:ext cx="1828800" cy="1828800"/>
          </a:xfrm>
          <a:prstGeom prst="rect">
            <a:avLst/>
          </a:prstGeom>
        </p:spPr>
      </p:pic>
      <p:sp>
        <p:nvSpPr>
          <p:cNvPr id="5" name="TextBox 4"/>
          <p:cNvSpPr txBox="1"/>
          <p:nvPr/>
        </p:nvSpPr>
        <p:spPr>
          <a:xfrm>
            <a:off x="1219200" y="3276600"/>
            <a:ext cx="1752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err="1" smtClean="0">
                <a:latin typeface="Nikosh" pitchFamily="2" charset="0"/>
                <a:cs typeface="Nikosh" pitchFamily="2" charset="0"/>
              </a:rPr>
              <a:t>শিক্ষক</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পরিচিতি</a:t>
            </a:r>
            <a:endParaRPr lang="en-US" sz="2400" b="1" dirty="0">
              <a:latin typeface="Nikosh" pitchFamily="2" charset="0"/>
              <a:cs typeface="Nikosh" pitchFamily="2" charset="0"/>
            </a:endParaRPr>
          </a:p>
        </p:txBody>
      </p:sp>
      <p:sp>
        <p:nvSpPr>
          <p:cNvPr id="6" name="Rounded Rectangle 5"/>
          <p:cNvSpPr/>
          <p:nvPr/>
        </p:nvSpPr>
        <p:spPr>
          <a:xfrm>
            <a:off x="533400" y="3810000"/>
            <a:ext cx="3200400" cy="2286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err="1" smtClean="0">
                <a:solidFill>
                  <a:srgbClr val="002060"/>
                </a:solidFill>
                <a:latin typeface="Nikosh" pitchFamily="2" charset="0"/>
                <a:cs typeface="Nikosh" pitchFamily="2" charset="0"/>
              </a:rPr>
              <a:t>নজমুল</a:t>
            </a:r>
            <a:r>
              <a:rPr lang="en-US" sz="2800" b="1" dirty="0" smtClean="0">
                <a:solidFill>
                  <a:srgbClr val="002060"/>
                </a:solidFill>
                <a:latin typeface="Nikosh" pitchFamily="2" charset="0"/>
                <a:cs typeface="Nikosh" pitchFamily="2" charset="0"/>
              </a:rPr>
              <a:t> </a:t>
            </a:r>
            <a:r>
              <a:rPr lang="en-US" sz="2800" b="1" dirty="0" err="1" smtClean="0">
                <a:solidFill>
                  <a:srgbClr val="002060"/>
                </a:solidFill>
                <a:latin typeface="Nikosh" pitchFamily="2" charset="0"/>
                <a:cs typeface="Nikosh" pitchFamily="2" charset="0"/>
              </a:rPr>
              <a:t>হাসান</a:t>
            </a:r>
            <a:r>
              <a:rPr lang="en-US" sz="2800" b="1" dirty="0" smtClean="0">
                <a:solidFill>
                  <a:srgbClr val="002060"/>
                </a:solidFill>
                <a:latin typeface="Nikosh" pitchFamily="2" charset="0"/>
                <a:cs typeface="Nikosh" pitchFamily="2" charset="0"/>
              </a:rPr>
              <a:t> </a:t>
            </a:r>
            <a:r>
              <a:rPr lang="en-US" sz="2800" b="1" dirty="0" err="1" smtClean="0">
                <a:solidFill>
                  <a:srgbClr val="002060"/>
                </a:solidFill>
                <a:latin typeface="Nikosh" pitchFamily="2" charset="0"/>
                <a:cs typeface="Nikosh" pitchFamily="2" charset="0"/>
              </a:rPr>
              <a:t>চৌধুরী</a:t>
            </a:r>
            <a:endParaRPr lang="en-US" sz="2800" b="1" dirty="0" smtClean="0">
              <a:solidFill>
                <a:srgbClr val="002060"/>
              </a:solidFill>
              <a:latin typeface="Nikosh" pitchFamily="2" charset="0"/>
              <a:cs typeface="Nikosh" pitchFamily="2" charset="0"/>
            </a:endParaRPr>
          </a:p>
          <a:p>
            <a:pPr algn="ctr"/>
            <a:r>
              <a:rPr lang="en-US" sz="2400" b="1" dirty="0" err="1" smtClean="0">
                <a:solidFill>
                  <a:srgbClr val="002060"/>
                </a:solidFill>
                <a:latin typeface="Nikosh" pitchFamily="2" charset="0"/>
                <a:cs typeface="Nikosh" pitchFamily="2" charset="0"/>
              </a:rPr>
              <a:t>সহকারী</a:t>
            </a:r>
            <a:r>
              <a:rPr lang="en-US" sz="2400" b="1" dirty="0" smtClean="0">
                <a:solidFill>
                  <a:srgbClr val="002060"/>
                </a:solidFill>
                <a:latin typeface="Nikosh" pitchFamily="2" charset="0"/>
                <a:cs typeface="Nikosh" pitchFamily="2" charset="0"/>
              </a:rPr>
              <a:t> </a:t>
            </a:r>
            <a:r>
              <a:rPr lang="en-US" sz="2400" b="1" dirty="0" err="1" smtClean="0">
                <a:solidFill>
                  <a:srgbClr val="002060"/>
                </a:solidFill>
                <a:latin typeface="Nikosh" pitchFamily="2" charset="0"/>
                <a:cs typeface="Nikosh" pitchFamily="2" charset="0"/>
              </a:rPr>
              <a:t>শিক্ষক</a:t>
            </a:r>
            <a:endParaRPr lang="en-US" sz="2400" b="1" dirty="0" smtClean="0">
              <a:solidFill>
                <a:srgbClr val="002060"/>
              </a:solidFill>
              <a:latin typeface="Nikosh" pitchFamily="2" charset="0"/>
              <a:cs typeface="Nikosh" pitchFamily="2" charset="0"/>
            </a:endParaRPr>
          </a:p>
          <a:p>
            <a:pPr algn="ctr"/>
            <a:r>
              <a:rPr lang="en-US" b="1" dirty="0" err="1" smtClean="0">
                <a:solidFill>
                  <a:srgbClr val="002060"/>
                </a:solidFill>
                <a:latin typeface="Nikosh" pitchFamily="2" charset="0"/>
                <a:cs typeface="Nikosh" pitchFamily="2" charset="0"/>
              </a:rPr>
              <a:t>হরিপুর</a:t>
            </a:r>
            <a:r>
              <a:rPr lang="en-US" b="1" dirty="0" smtClean="0">
                <a:solidFill>
                  <a:srgbClr val="002060"/>
                </a:solidFill>
                <a:latin typeface="Nikosh" pitchFamily="2" charset="0"/>
                <a:cs typeface="Nikosh" pitchFamily="2" charset="0"/>
              </a:rPr>
              <a:t> </a:t>
            </a:r>
            <a:r>
              <a:rPr lang="en-US" b="1" dirty="0" err="1" smtClean="0">
                <a:solidFill>
                  <a:srgbClr val="002060"/>
                </a:solidFill>
                <a:latin typeface="Nikosh" pitchFamily="2" charset="0"/>
                <a:cs typeface="Nikosh" pitchFamily="2" charset="0"/>
              </a:rPr>
              <a:t>আলী</a:t>
            </a:r>
            <a:r>
              <a:rPr lang="en-US" b="1" dirty="0" smtClean="0">
                <a:solidFill>
                  <a:srgbClr val="002060"/>
                </a:solidFill>
                <a:latin typeface="Nikosh" pitchFamily="2" charset="0"/>
                <a:cs typeface="Nikosh" pitchFamily="2" charset="0"/>
              </a:rPr>
              <a:t> </a:t>
            </a:r>
            <a:r>
              <a:rPr lang="en-US" b="1" dirty="0" err="1" smtClean="0">
                <a:solidFill>
                  <a:srgbClr val="002060"/>
                </a:solidFill>
                <a:latin typeface="Nikosh" pitchFamily="2" charset="0"/>
                <a:cs typeface="Nikosh" pitchFamily="2" charset="0"/>
              </a:rPr>
              <a:t>আকবর</a:t>
            </a:r>
            <a:r>
              <a:rPr lang="en-US" b="1" dirty="0" smtClean="0">
                <a:solidFill>
                  <a:srgbClr val="002060"/>
                </a:solidFill>
                <a:latin typeface="Nikosh" pitchFamily="2" charset="0"/>
                <a:cs typeface="Nikosh" pitchFamily="2" charset="0"/>
              </a:rPr>
              <a:t> </a:t>
            </a:r>
            <a:r>
              <a:rPr lang="en-US" b="1" dirty="0" err="1" smtClean="0">
                <a:solidFill>
                  <a:srgbClr val="002060"/>
                </a:solidFill>
                <a:latin typeface="Nikosh" pitchFamily="2" charset="0"/>
                <a:cs typeface="Nikosh" pitchFamily="2" charset="0"/>
              </a:rPr>
              <a:t>উচ্চ</a:t>
            </a:r>
            <a:r>
              <a:rPr lang="en-US" b="1" dirty="0" smtClean="0">
                <a:solidFill>
                  <a:srgbClr val="002060"/>
                </a:solidFill>
                <a:latin typeface="Nikosh" pitchFamily="2" charset="0"/>
                <a:cs typeface="Nikosh" pitchFamily="2" charset="0"/>
              </a:rPr>
              <a:t> </a:t>
            </a:r>
            <a:r>
              <a:rPr lang="en-US" b="1" dirty="0" err="1" smtClean="0">
                <a:solidFill>
                  <a:srgbClr val="002060"/>
                </a:solidFill>
                <a:latin typeface="Nikosh" pitchFamily="2" charset="0"/>
                <a:cs typeface="Nikosh" pitchFamily="2" charset="0"/>
              </a:rPr>
              <a:t>বিদ্যালয়</a:t>
            </a:r>
            <a:endParaRPr lang="en-US" b="1" dirty="0" smtClean="0">
              <a:solidFill>
                <a:srgbClr val="002060"/>
              </a:solidFill>
              <a:latin typeface="Nikosh" pitchFamily="2" charset="0"/>
              <a:cs typeface="Nikosh" pitchFamily="2" charset="0"/>
            </a:endParaRPr>
          </a:p>
          <a:p>
            <a:pPr algn="ctr"/>
            <a:r>
              <a:rPr lang="en-US" b="1" dirty="0" err="1" smtClean="0">
                <a:solidFill>
                  <a:srgbClr val="002060"/>
                </a:solidFill>
                <a:latin typeface="Nikosh" pitchFamily="2" charset="0"/>
                <a:cs typeface="Nikosh" pitchFamily="2" charset="0"/>
              </a:rPr>
              <a:t>ছাগলনাইয়া</a:t>
            </a:r>
            <a:r>
              <a:rPr lang="en-US" b="1" dirty="0" smtClean="0">
                <a:solidFill>
                  <a:srgbClr val="002060"/>
                </a:solidFill>
                <a:latin typeface="Nikosh" pitchFamily="2" charset="0"/>
                <a:cs typeface="Nikosh" pitchFamily="2" charset="0"/>
              </a:rPr>
              <a:t>, </a:t>
            </a:r>
            <a:r>
              <a:rPr lang="en-US" b="1" dirty="0" err="1" smtClean="0">
                <a:solidFill>
                  <a:srgbClr val="002060"/>
                </a:solidFill>
                <a:latin typeface="Nikosh" pitchFamily="2" charset="0"/>
                <a:cs typeface="Nikosh" pitchFamily="2" charset="0"/>
              </a:rPr>
              <a:t>ফেনী</a:t>
            </a:r>
            <a:endParaRPr lang="en-US" b="1" dirty="0" smtClean="0">
              <a:solidFill>
                <a:srgbClr val="002060"/>
              </a:solidFill>
              <a:latin typeface="Nikosh" pitchFamily="2" charset="0"/>
              <a:cs typeface="Nikosh" pitchFamily="2" charset="0"/>
            </a:endParaRPr>
          </a:p>
          <a:p>
            <a:pPr algn="ctr"/>
            <a:r>
              <a:rPr lang="en-US" b="1" dirty="0" smtClean="0">
                <a:solidFill>
                  <a:srgbClr val="002060"/>
                </a:solidFill>
                <a:latin typeface="Nikosh" pitchFamily="2" charset="0"/>
                <a:cs typeface="Nikosh" pitchFamily="2" charset="0"/>
              </a:rPr>
              <a:t>মোবাইল-০১৮১৫৪৫৬০৭২</a:t>
            </a:r>
            <a:endParaRPr lang="en-US" b="1" dirty="0">
              <a:solidFill>
                <a:srgbClr val="002060"/>
              </a:solidFill>
              <a:latin typeface="Nikosh" pitchFamily="2" charset="0"/>
              <a:cs typeface="Nikosh" pitchFamily="2" charset="0"/>
            </a:endParaRPr>
          </a:p>
        </p:txBody>
      </p:sp>
      <p:sp>
        <p:nvSpPr>
          <p:cNvPr id="8" name="TextBox 7"/>
          <p:cNvSpPr txBox="1"/>
          <p:nvPr/>
        </p:nvSpPr>
        <p:spPr>
          <a:xfrm>
            <a:off x="5562600" y="3124200"/>
            <a:ext cx="23622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latin typeface="Nikosh" pitchFamily="2" charset="0"/>
                <a:cs typeface="Nikosh" pitchFamily="2" charset="0"/>
              </a:rPr>
              <a:t>পাঠ</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পরিচিতি</a:t>
            </a:r>
            <a:endParaRPr lang="en-US" sz="2400" b="1" dirty="0">
              <a:latin typeface="Nikosh" pitchFamily="2" charset="0"/>
              <a:cs typeface="Nikosh" pitchFamily="2" charset="0"/>
            </a:endParaRPr>
          </a:p>
        </p:txBody>
      </p:sp>
      <p:sp>
        <p:nvSpPr>
          <p:cNvPr id="9" name="Rounded Rectangle 8"/>
          <p:cNvSpPr/>
          <p:nvPr/>
        </p:nvSpPr>
        <p:spPr>
          <a:xfrm>
            <a:off x="4800600" y="3886200"/>
            <a:ext cx="3886200" cy="2209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err="1" smtClean="0">
                <a:solidFill>
                  <a:srgbClr val="002060"/>
                </a:solidFill>
                <a:latin typeface="Nikosh" pitchFamily="2" charset="0"/>
                <a:cs typeface="Nikosh" pitchFamily="2" charset="0"/>
              </a:rPr>
              <a:t>বিষয়</a:t>
            </a:r>
            <a:r>
              <a:rPr lang="en-US" sz="2400" b="1" dirty="0" smtClean="0">
                <a:solidFill>
                  <a:srgbClr val="002060"/>
                </a:solidFill>
                <a:latin typeface="Nikosh" pitchFamily="2" charset="0"/>
                <a:cs typeface="Nikosh" pitchFamily="2" charset="0"/>
              </a:rPr>
              <a:t> – </a:t>
            </a:r>
            <a:r>
              <a:rPr lang="en-US" sz="2400" b="1" dirty="0" err="1" smtClean="0">
                <a:solidFill>
                  <a:srgbClr val="002060"/>
                </a:solidFill>
                <a:latin typeface="Nikosh" pitchFamily="2" charset="0"/>
                <a:cs typeface="Nikosh" pitchFamily="2" charset="0"/>
              </a:rPr>
              <a:t>তথ্য</a:t>
            </a:r>
            <a:r>
              <a:rPr lang="en-US" sz="2400" b="1" dirty="0" smtClean="0">
                <a:solidFill>
                  <a:srgbClr val="002060"/>
                </a:solidFill>
                <a:latin typeface="Nikosh" pitchFamily="2" charset="0"/>
                <a:cs typeface="Nikosh" pitchFamily="2" charset="0"/>
              </a:rPr>
              <a:t> ও </a:t>
            </a:r>
            <a:r>
              <a:rPr lang="en-US" sz="2400" b="1" dirty="0" err="1" smtClean="0">
                <a:solidFill>
                  <a:srgbClr val="002060"/>
                </a:solidFill>
                <a:latin typeface="Nikosh" pitchFamily="2" charset="0"/>
                <a:cs typeface="Nikosh" pitchFamily="2" charset="0"/>
              </a:rPr>
              <a:t>যোগাযোগ</a:t>
            </a:r>
            <a:r>
              <a:rPr lang="en-US" sz="2400" b="1" dirty="0" smtClean="0">
                <a:solidFill>
                  <a:srgbClr val="002060"/>
                </a:solidFill>
                <a:latin typeface="Nikosh" pitchFamily="2" charset="0"/>
                <a:cs typeface="Nikosh" pitchFamily="2" charset="0"/>
              </a:rPr>
              <a:t> </a:t>
            </a:r>
            <a:r>
              <a:rPr lang="en-US" sz="2400" b="1" dirty="0" err="1" smtClean="0">
                <a:solidFill>
                  <a:srgbClr val="002060"/>
                </a:solidFill>
                <a:latin typeface="Nikosh" pitchFamily="2" charset="0"/>
                <a:cs typeface="Nikosh" pitchFamily="2" charset="0"/>
              </a:rPr>
              <a:t>প্রযুক্তি</a:t>
            </a:r>
            <a:endParaRPr lang="en-US" sz="2400" b="1" dirty="0" smtClean="0">
              <a:solidFill>
                <a:srgbClr val="002060"/>
              </a:solidFill>
              <a:latin typeface="Nikosh" pitchFamily="2" charset="0"/>
              <a:cs typeface="Nikosh" pitchFamily="2" charset="0"/>
            </a:endParaRPr>
          </a:p>
          <a:p>
            <a:pPr algn="ctr"/>
            <a:endParaRPr lang="en-US" sz="2400" b="1" dirty="0" smtClean="0">
              <a:solidFill>
                <a:srgbClr val="002060"/>
              </a:solidFill>
              <a:latin typeface="Nikosh" pitchFamily="2" charset="0"/>
              <a:cs typeface="Nikosh" pitchFamily="2" charset="0"/>
            </a:endParaRPr>
          </a:p>
          <a:p>
            <a:pPr algn="ctr"/>
            <a:r>
              <a:rPr lang="en-US" sz="2400" b="1" dirty="0" err="1" smtClean="0">
                <a:solidFill>
                  <a:srgbClr val="002060"/>
                </a:solidFill>
                <a:latin typeface="Nikosh" pitchFamily="2" charset="0"/>
                <a:cs typeface="Nikosh" pitchFamily="2" charset="0"/>
              </a:rPr>
              <a:t>শ্রেণি</a:t>
            </a:r>
            <a:r>
              <a:rPr lang="en-US" sz="2400" b="1" dirty="0" smtClean="0">
                <a:solidFill>
                  <a:srgbClr val="002060"/>
                </a:solidFill>
                <a:latin typeface="Nikosh" pitchFamily="2" charset="0"/>
                <a:cs typeface="Nikosh" pitchFamily="2" charset="0"/>
              </a:rPr>
              <a:t>- </a:t>
            </a:r>
            <a:r>
              <a:rPr lang="en-US" sz="2400" b="1" dirty="0" err="1" smtClean="0">
                <a:solidFill>
                  <a:srgbClr val="002060"/>
                </a:solidFill>
                <a:latin typeface="Nikosh" pitchFamily="2" charset="0"/>
                <a:cs typeface="Nikosh" pitchFamily="2" charset="0"/>
              </a:rPr>
              <a:t>নবম</a:t>
            </a:r>
            <a:r>
              <a:rPr lang="en-US" sz="2400" b="1" dirty="0" smtClean="0">
                <a:solidFill>
                  <a:srgbClr val="002060"/>
                </a:solidFill>
                <a:latin typeface="Nikosh" pitchFamily="2" charset="0"/>
                <a:cs typeface="Nikosh" pitchFamily="2" charset="0"/>
              </a:rPr>
              <a:t>/</a:t>
            </a:r>
            <a:r>
              <a:rPr lang="en-US" sz="2400" b="1" dirty="0" err="1" smtClean="0">
                <a:solidFill>
                  <a:srgbClr val="002060"/>
                </a:solidFill>
                <a:latin typeface="Nikosh" pitchFamily="2" charset="0"/>
                <a:cs typeface="Nikosh" pitchFamily="2" charset="0"/>
              </a:rPr>
              <a:t>দশম</a:t>
            </a:r>
            <a:endParaRPr lang="en-US" sz="2400" b="1" dirty="0" smtClean="0">
              <a:solidFill>
                <a:srgbClr val="002060"/>
              </a:solidFill>
              <a:latin typeface="Nikosh" pitchFamily="2" charset="0"/>
              <a:cs typeface="Nikosh" pitchFamily="2" charset="0"/>
            </a:endParaRPr>
          </a:p>
          <a:p>
            <a:pPr algn="ctr"/>
            <a:r>
              <a:rPr lang="en-US" sz="2400" b="1" dirty="0" smtClean="0">
                <a:solidFill>
                  <a:srgbClr val="002060"/>
                </a:solidFill>
                <a:latin typeface="Nikosh" pitchFamily="2" charset="0"/>
                <a:cs typeface="Nikosh" pitchFamily="2" charset="0"/>
              </a:rPr>
              <a:t>৩</a:t>
            </a:r>
            <a:r>
              <a:rPr lang="en-US" sz="2400" b="1" dirty="0" smtClean="0">
                <a:solidFill>
                  <a:srgbClr val="002060"/>
                </a:solidFill>
                <a:latin typeface="Nikosh" pitchFamily="2" charset="0"/>
                <a:cs typeface="Nikosh" pitchFamily="2" charset="0"/>
              </a:rPr>
              <a:t>য় </a:t>
            </a:r>
            <a:r>
              <a:rPr lang="en-US" sz="2400" b="1" dirty="0" err="1" smtClean="0">
                <a:solidFill>
                  <a:srgbClr val="002060"/>
                </a:solidFill>
                <a:latin typeface="Nikosh" pitchFamily="2" charset="0"/>
                <a:cs typeface="Nikosh" pitchFamily="2" charset="0"/>
              </a:rPr>
              <a:t>অধ্যায়</a:t>
            </a:r>
            <a:endParaRPr lang="en-US" sz="2400" b="1" dirty="0">
              <a:solidFill>
                <a:srgbClr val="002060"/>
              </a:solidFill>
              <a:latin typeface="Nikosh" pitchFamily="2" charset="0"/>
              <a:cs typeface="Nikosh" pitchFamily="2" charset="0"/>
            </a:endParaRPr>
          </a:p>
        </p:txBody>
      </p:sp>
      <p:pic>
        <p:nvPicPr>
          <p:cNvPr id="11" name="Picture 10" descr="download (5)5.jpg"/>
          <p:cNvPicPr>
            <a:picLocks noChangeAspect="1"/>
          </p:cNvPicPr>
          <p:nvPr/>
        </p:nvPicPr>
        <p:blipFill>
          <a:blip r:embed="rId4"/>
          <a:stretch>
            <a:fillRect/>
          </a:stretch>
        </p:blipFill>
        <p:spPr>
          <a:xfrm>
            <a:off x="5867401" y="1143000"/>
            <a:ext cx="1981200" cy="179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3048000" y="533400"/>
            <a:ext cx="26670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smtClean="0">
                <a:latin typeface="Nikosh" pitchFamily="2" charset="0"/>
                <a:cs typeface="Nikosh" pitchFamily="2" charset="0"/>
              </a:rPr>
              <a:t>দলীয়</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কাজ</a:t>
            </a:r>
            <a:endParaRPr lang="en-US" sz="3600" b="1" dirty="0">
              <a:latin typeface="Nikosh" pitchFamily="2" charset="0"/>
              <a:cs typeface="Nikosh" pitchFamily="2" charset="0"/>
            </a:endParaRPr>
          </a:p>
        </p:txBody>
      </p:sp>
      <p:pic>
        <p:nvPicPr>
          <p:cNvPr id="4" name="Picture 3" descr="download (5)2.jpg"/>
          <p:cNvPicPr>
            <a:picLocks noChangeAspect="1"/>
          </p:cNvPicPr>
          <p:nvPr/>
        </p:nvPicPr>
        <p:blipFill>
          <a:blip r:embed="rId3"/>
          <a:stretch>
            <a:fillRect/>
          </a:stretch>
        </p:blipFill>
        <p:spPr>
          <a:xfrm>
            <a:off x="3124200" y="1676400"/>
            <a:ext cx="2552700" cy="1790700"/>
          </a:xfrm>
          <a:prstGeom prst="rect">
            <a:avLst/>
          </a:prstGeom>
        </p:spPr>
      </p:pic>
      <p:sp>
        <p:nvSpPr>
          <p:cNvPr id="5" name="Rounded Rectangle 4"/>
          <p:cNvSpPr/>
          <p:nvPr/>
        </p:nvSpPr>
        <p:spPr>
          <a:xfrm>
            <a:off x="685800" y="3886200"/>
            <a:ext cx="7772400" cy="1752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600" b="1" dirty="0" smtClean="0">
                <a:latin typeface="Nikosh" pitchFamily="2" charset="0"/>
                <a:cs typeface="Nikosh" pitchFamily="2" charset="0"/>
              </a:rPr>
              <a:t>ই-</a:t>
            </a:r>
            <a:r>
              <a:rPr lang="en-US" sz="3600" b="1" dirty="0" err="1" smtClean="0">
                <a:latin typeface="Nikosh" pitchFamily="2" charset="0"/>
                <a:cs typeface="Nikosh" pitchFamily="2" charset="0"/>
              </a:rPr>
              <a:t>বুকের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সুবিধা</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গুলো</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বর্ননা</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কর</a:t>
            </a:r>
            <a:r>
              <a:rPr lang="en-US" sz="3600" b="1" dirty="0" smtClean="0">
                <a:latin typeface="Nikosh" pitchFamily="2" charset="0"/>
                <a:cs typeface="Nikosh" pitchFamily="2" charset="0"/>
              </a:rPr>
              <a:t> ।</a:t>
            </a:r>
            <a:endParaRPr lang="en-US" sz="3600" b="1"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2667000" y="533400"/>
            <a:ext cx="33528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latin typeface="Nikosh" pitchFamily="2" charset="0"/>
                <a:cs typeface="Nikosh" pitchFamily="2" charset="0"/>
              </a:rPr>
              <a:t>বাড়ির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কাজ</a:t>
            </a:r>
            <a:endParaRPr lang="en-US" sz="3600" b="1" dirty="0">
              <a:latin typeface="Nikosh" pitchFamily="2" charset="0"/>
              <a:cs typeface="Nikosh" pitchFamily="2" charset="0"/>
            </a:endParaRPr>
          </a:p>
        </p:txBody>
      </p:sp>
      <p:pic>
        <p:nvPicPr>
          <p:cNvPr id="4" name="Picture 3" descr="800.jpg"/>
          <p:cNvPicPr>
            <a:picLocks noChangeAspect="1"/>
          </p:cNvPicPr>
          <p:nvPr/>
        </p:nvPicPr>
        <p:blipFill>
          <a:blip r:embed="rId3"/>
          <a:stretch>
            <a:fillRect/>
          </a:stretch>
        </p:blipFill>
        <p:spPr>
          <a:xfrm>
            <a:off x="1066800" y="1447800"/>
            <a:ext cx="7010400" cy="2819400"/>
          </a:xfrm>
          <a:prstGeom prst="rect">
            <a:avLst/>
          </a:prstGeom>
        </p:spPr>
      </p:pic>
      <p:sp>
        <p:nvSpPr>
          <p:cNvPr id="5" name="Rounded Rectangle 4"/>
          <p:cNvSpPr/>
          <p:nvPr/>
        </p:nvSpPr>
        <p:spPr>
          <a:xfrm>
            <a:off x="609600" y="4800600"/>
            <a:ext cx="7848600" cy="1066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err="1" smtClean="0">
                <a:latin typeface="Nikosh" pitchFamily="2" charset="0"/>
                <a:cs typeface="Nikosh" pitchFamily="2" charset="0"/>
              </a:rPr>
              <a:t>শিক্ষার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ক্ষেত্রে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ডিজিটাল</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কনটেন্ট</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এর</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গুরুত্ব</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বর্ননা</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কর</a:t>
            </a:r>
            <a:endParaRPr lang="en-US" sz="3600" b="1"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1143000" y="685800"/>
            <a:ext cx="7010400" cy="1752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err="1" smtClean="0">
                <a:solidFill>
                  <a:srgbClr val="FF0000"/>
                </a:solidFill>
                <a:latin typeface="Nikosh" pitchFamily="2" charset="0"/>
                <a:cs typeface="Nikosh" pitchFamily="2" charset="0"/>
              </a:rPr>
              <a:t>সবাইকে</a:t>
            </a:r>
            <a:r>
              <a:rPr lang="en-US" sz="6000" b="1" dirty="0" smtClean="0">
                <a:solidFill>
                  <a:srgbClr val="FF0000"/>
                </a:solidFill>
                <a:latin typeface="Nikosh" pitchFamily="2" charset="0"/>
                <a:cs typeface="Nikosh" pitchFamily="2" charset="0"/>
              </a:rPr>
              <a:t> </a:t>
            </a:r>
            <a:r>
              <a:rPr lang="en-US" sz="6000" b="1" dirty="0" err="1" smtClean="0">
                <a:solidFill>
                  <a:srgbClr val="FF0000"/>
                </a:solidFill>
                <a:latin typeface="Nikosh" pitchFamily="2" charset="0"/>
                <a:cs typeface="Nikosh" pitchFamily="2" charset="0"/>
              </a:rPr>
              <a:t>ধন্যবাদ</a:t>
            </a:r>
            <a:endParaRPr lang="en-US" sz="6000" b="1" dirty="0">
              <a:solidFill>
                <a:srgbClr val="FF0000"/>
              </a:solidFill>
              <a:latin typeface="Nikosh" pitchFamily="2" charset="0"/>
              <a:cs typeface="Nikosh" pitchFamily="2" charset="0"/>
            </a:endParaRPr>
          </a:p>
        </p:txBody>
      </p:sp>
      <p:pic>
        <p:nvPicPr>
          <p:cNvPr id="4" name="Picture 3" descr="natureflow_y2vir75q.gif"/>
          <p:cNvPicPr>
            <a:picLocks noChangeAspect="1"/>
          </p:cNvPicPr>
          <p:nvPr/>
        </p:nvPicPr>
        <p:blipFill>
          <a:blip r:embed="rId3"/>
          <a:stretch>
            <a:fillRect/>
          </a:stretch>
        </p:blipFill>
        <p:spPr>
          <a:xfrm>
            <a:off x="1981200" y="2971800"/>
            <a:ext cx="4648200" cy="3048000"/>
          </a:xfrm>
          <a:prstGeom prst="rect">
            <a:avLst/>
          </a:prstGeom>
        </p:spPr>
      </p:pic>
      <p:pic>
        <p:nvPicPr>
          <p:cNvPr id="5" name="Picture 4" descr="1111.jpg"/>
          <p:cNvPicPr>
            <a:picLocks noChangeAspect="1"/>
          </p:cNvPicPr>
          <p:nvPr/>
        </p:nvPicPr>
        <p:blipFill>
          <a:blip r:embed="rId4"/>
          <a:stretch>
            <a:fillRect/>
          </a:stretch>
        </p:blipFill>
        <p:spPr>
          <a:xfrm>
            <a:off x="0" y="0"/>
            <a:ext cx="4572000" cy="6858000"/>
          </a:xfrm>
          <a:prstGeom prst="rect">
            <a:avLst/>
          </a:prstGeom>
        </p:spPr>
      </p:pic>
      <p:pic>
        <p:nvPicPr>
          <p:cNvPr id="6" name="Picture 5" descr="2222.jpg"/>
          <p:cNvPicPr>
            <a:picLocks noChangeAspect="1"/>
          </p:cNvPicPr>
          <p:nvPr/>
        </p:nvPicPr>
        <p:blipFill>
          <a:blip r:embed="rId5"/>
          <a:stretch>
            <a:fillRect/>
          </a:stretch>
        </p:blipFill>
        <p:spPr>
          <a:xfrm>
            <a:off x="4572000" y="0"/>
            <a:ext cx="457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0-ppt_w/2"/>
                                          </p:val>
                                        </p:tav>
                                      </p:tavLst>
                                    </p:anim>
                                    <p:anim calcmode="lin" valueType="num">
                                      <p:cBhvr additive="base">
                                        <p:cTn id="7" dur="2000"/>
                                        <p:tgtEl>
                                          <p:spTgt spid="5"/>
                                        </p:tgtEl>
                                        <p:attrNameLst>
                                          <p:attrName>ppt_y</p:attrName>
                                        </p:attrNameLst>
                                      </p:cBhvr>
                                      <p:tavLst>
                                        <p:tav tm="0">
                                          <p:val>
                                            <p:strVal val="ppt_y"/>
                                          </p:val>
                                        </p:tav>
                                        <p:tav tm="100000">
                                          <p:val>
                                            <p:strVal val="ppt_y"/>
                                          </p:val>
                                        </p:tav>
                                      </p:tavLst>
                                    </p:anim>
                                    <p:set>
                                      <p:cBhvr>
                                        <p:cTn id="8" dur="1" fill="hold">
                                          <p:stCondLst>
                                            <p:cond delay="199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00"/>
                                        <p:tgtEl>
                                          <p:spTgt spid="6"/>
                                        </p:tgtEl>
                                        <p:attrNameLst>
                                          <p:attrName>ppt_x</p:attrName>
                                        </p:attrNameLst>
                                      </p:cBhvr>
                                      <p:tavLst>
                                        <p:tav tm="0">
                                          <p:val>
                                            <p:strVal val="ppt_x"/>
                                          </p:val>
                                        </p:tav>
                                        <p:tav tm="100000">
                                          <p:val>
                                            <p:strVal val="1+ppt_w/2"/>
                                          </p:val>
                                        </p:tav>
                                      </p:tavLst>
                                    </p:anim>
                                    <p:anim calcmode="lin" valueType="num">
                                      <p:cBhvr additive="base">
                                        <p:cTn id="11" dur="2000"/>
                                        <p:tgtEl>
                                          <p:spTgt spid="6"/>
                                        </p:tgtEl>
                                        <p:attrNameLst>
                                          <p:attrName>ppt_y</p:attrName>
                                        </p:attrNameLst>
                                      </p:cBhvr>
                                      <p:tavLst>
                                        <p:tav tm="0">
                                          <p:val>
                                            <p:strVal val="ppt_y"/>
                                          </p:val>
                                        </p:tav>
                                        <p:tav tm="100000">
                                          <p:val>
                                            <p:strVal val="ppt_y"/>
                                          </p:val>
                                        </p:tav>
                                      </p:tavLst>
                                    </p:anim>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8" name="Rounded Rectangle 7"/>
          <p:cNvSpPr/>
          <p:nvPr/>
        </p:nvSpPr>
        <p:spPr>
          <a:xfrm>
            <a:off x="2514600" y="457200"/>
            <a:ext cx="35814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smtClean="0">
                <a:latin typeface="Nikosh" pitchFamily="2" charset="0"/>
                <a:cs typeface="Nikosh" pitchFamily="2" charset="0"/>
              </a:rPr>
              <a:t>এসো</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কিছু</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ছবি</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দেখি</a:t>
            </a:r>
            <a:endParaRPr lang="en-US" sz="3600" b="1" dirty="0">
              <a:latin typeface="Nikosh" pitchFamily="2" charset="0"/>
              <a:cs typeface="Nikosh" pitchFamily="2" charset="0"/>
            </a:endParaRPr>
          </a:p>
        </p:txBody>
      </p:sp>
      <p:pic>
        <p:nvPicPr>
          <p:cNvPr id="19" name="Picture 18" descr="maxresdefault.jpg"/>
          <p:cNvPicPr>
            <a:picLocks noChangeAspect="1"/>
          </p:cNvPicPr>
          <p:nvPr/>
        </p:nvPicPr>
        <p:blipFill>
          <a:blip r:embed="rId3"/>
          <a:stretch>
            <a:fillRect/>
          </a:stretch>
        </p:blipFill>
        <p:spPr>
          <a:xfrm>
            <a:off x="457200" y="1066800"/>
            <a:ext cx="4419600" cy="3733800"/>
          </a:xfrm>
          <a:prstGeom prst="rect">
            <a:avLst/>
          </a:prstGeom>
        </p:spPr>
      </p:pic>
      <p:pic>
        <p:nvPicPr>
          <p:cNvPr id="20" name="Picture 19" descr="GTD-for-Content-Marketing-01.jpeg"/>
          <p:cNvPicPr>
            <a:picLocks noChangeAspect="1"/>
          </p:cNvPicPr>
          <p:nvPr/>
        </p:nvPicPr>
        <p:blipFill>
          <a:blip r:embed="rId4" cstate="print"/>
          <a:stretch>
            <a:fillRect/>
          </a:stretch>
        </p:blipFill>
        <p:spPr>
          <a:xfrm>
            <a:off x="5181600" y="2743200"/>
            <a:ext cx="3633216"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9"/>
                                        </p:tgtEl>
                                        <p:attrNameLst>
                                          <p:attrName>ppt_x</p:attrName>
                                        </p:attrNameLst>
                                      </p:cBhvr>
                                      <p:tavLst>
                                        <p:tav tm="0">
                                          <p:val>
                                            <p:strVal val="ppt_x"/>
                                          </p:val>
                                        </p:tav>
                                        <p:tav tm="100000">
                                          <p:val>
                                            <p:strVal val="ppt_x"/>
                                          </p:val>
                                        </p:tav>
                                      </p:tavLst>
                                    </p:anim>
                                    <p:anim calcmode="lin" valueType="num">
                                      <p:cBhvr additive="base">
                                        <p:cTn id="12" dur="500"/>
                                        <p:tgtEl>
                                          <p:spTgt spid="19"/>
                                        </p:tgtEl>
                                        <p:attrNameLst>
                                          <p:attrName>ppt_y</p:attrName>
                                        </p:attrNameLst>
                                      </p:cBhvr>
                                      <p:tavLst>
                                        <p:tav tm="0">
                                          <p:val>
                                            <p:strVal val="ppt_y"/>
                                          </p:val>
                                        </p:tav>
                                        <p:tav tm="100000">
                                          <p:val>
                                            <p:strVal val="1+ppt_h/2"/>
                                          </p:val>
                                        </p:tav>
                                      </p:tavLst>
                                    </p:anim>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8" name="Rounded Rectangle 7"/>
          <p:cNvSpPr/>
          <p:nvPr/>
        </p:nvSpPr>
        <p:spPr>
          <a:xfrm>
            <a:off x="2514600" y="457200"/>
            <a:ext cx="358140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smtClean="0">
                <a:latin typeface="Nikosh" pitchFamily="2" charset="0"/>
                <a:cs typeface="Nikosh" pitchFamily="2" charset="0"/>
              </a:rPr>
              <a:t>এসো</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কিছু</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ছবি</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দেখি</a:t>
            </a:r>
            <a:endParaRPr lang="en-US" sz="3600" b="1" dirty="0">
              <a:latin typeface="Nikosh" pitchFamily="2" charset="0"/>
              <a:cs typeface="Nikosh" pitchFamily="2" charset="0"/>
            </a:endParaRPr>
          </a:p>
        </p:txBody>
      </p:sp>
      <p:pic>
        <p:nvPicPr>
          <p:cNvPr id="5" name="Picture 4" descr="download-29.png"/>
          <p:cNvPicPr>
            <a:picLocks noChangeAspect="1"/>
          </p:cNvPicPr>
          <p:nvPr/>
        </p:nvPicPr>
        <p:blipFill>
          <a:blip r:embed="rId3"/>
          <a:stretch>
            <a:fillRect/>
          </a:stretch>
        </p:blipFill>
        <p:spPr>
          <a:xfrm>
            <a:off x="1524000" y="1066800"/>
            <a:ext cx="5838825" cy="2819400"/>
          </a:xfrm>
          <a:prstGeom prst="rect">
            <a:avLst/>
          </a:prstGeom>
        </p:spPr>
      </p:pic>
      <p:pic>
        <p:nvPicPr>
          <p:cNvPr id="6" name="Picture 5" descr="images (6).jpg"/>
          <p:cNvPicPr>
            <a:picLocks noChangeAspect="1"/>
          </p:cNvPicPr>
          <p:nvPr/>
        </p:nvPicPr>
        <p:blipFill>
          <a:blip r:embed="rId4"/>
          <a:stretch>
            <a:fillRect/>
          </a:stretch>
        </p:blipFill>
        <p:spPr>
          <a:xfrm>
            <a:off x="457200" y="4191000"/>
            <a:ext cx="7848600" cy="180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2895600" y="457200"/>
            <a:ext cx="3124200"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latin typeface="Nikosh" pitchFamily="2" charset="0"/>
                <a:cs typeface="Nikosh" pitchFamily="2" charset="0"/>
              </a:rPr>
              <a:t>পাঠ</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শিরনাম</a:t>
            </a:r>
            <a:endParaRPr lang="en-US" sz="3600" b="1" dirty="0">
              <a:latin typeface="Nikosh" pitchFamily="2" charset="0"/>
              <a:cs typeface="Nikosh" pitchFamily="2" charset="0"/>
            </a:endParaRPr>
          </a:p>
        </p:txBody>
      </p:sp>
      <p:sp>
        <p:nvSpPr>
          <p:cNvPr id="4" name="Rounded Rectangle 3"/>
          <p:cNvSpPr/>
          <p:nvPr/>
        </p:nvSpPr>
        <p:spPr>
          <a:xfrm>
            <a:off x="1143000" y="1828800"/>
            <a:ext cx="7010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dirty="0" smtClean="0">
              <a:solidFill>
                <a:srgbClr val="002060"/>
              </a:solidFill>
              <a:latin typeface="Nikosh" pitchFamily="2" charset="0"/>
              <a:cs typeface="Nikosh" pitchFamily="2" charset="0"/>
            </a:endParaRPr>
          </a:p>
          <a:p>
            <a:pPr algn="ctr"/>
            <a:r>
              <a:rPr lang="en-US" sz="3600" b="1" dirty="0" err="1" smtClean="0">
                <a:solidFill>
                  <a:srgbClr val="002060"/>
                </a:solidFill>
                <a:latin typeface="Nikosh" pitchFamily="2" charset="0"/>
                <a:cs typeface="Nikosh" pitchFamily="2" charset="0"/>
              </a:rPr>
              <a:t>আমার</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শিক্ষায়</a:t>
            </a:r>
            <a:r>
              <a:rPr lang="en-US" sz="3600" b="1" dirty="0" smtClean="0">
                <a:solidFill>
                  <a:srgbClr val="002060"/>
                </a:solidFill>
                <a:latin typeface="Nikosh" pitchFamily="2" charset="0"/>
                <a:cs typeface="Nikosh" pitchFamily="2" charset="0"/>
              </a:rPr>
              <a:t> </a:t>
            </a:r>
            <a:r>
              <a:rPr lang="en-US" sz="3600" b="1" dirty="0" err="1" smtClean="0">
                <a:solidFill>
                  <a:srgbClr val="002060"/>
                </a:solidFill>
                <a:latin typeface="Nikosh" pitchFamily="2" charset="0"/>
                <a:cs typeface="Nikosh" pitchFamily="2" charset="0"/>
              </a:rPr>
              <a:t>ইন্টারনেট</a:t>
            </a:r>
            <a:endParaRPr lang="en-US" sz="3600" b="1" dirty="0" smtClean="0">
              <a:solidFill>
                <a:srgbClr val="002060"/>
              </a:solidFill>
              <a:latin typeface="Nikosh" pitchFamily="2" charset="0"/>
              <a:cs typeface="Nikosh" pitchFamily="2" charset="0"/>
            </a:endParaRPr>
          </a:p>
          <a:p>
            <a:pPr algn="ctr"/>
            <a:endParaRPr lang="en-US" sz="3600" b="1" dirty="0" smtClean="0">
              <a:solidFill>
                <a:srgbClr val="002060"/>
              </a:solidFill>
              <a:latin typeface="Nikosh" pitchFamily="2" charset="0"/>
              <a:cs typeface="Nikosh" pitchFamily="2" charset="0"/>
            </a:endParaRPr>
          </a:p>
        </p:txBody>
      </p:sp>
      <p:pic>
        <p:nvPicPr>
          <p:cNvPr id="5" name="Picture 4" descr="download (27).jpg"/>
          <p:cNvPicPr>
            <a:picLocks noChangeAspect="1"/>
          </p:cNvPicPr>
          <p:nvPr/>
        </p:nvPicPr>
        <p:blipFill>
          <a:blip r:embed="rId3"/>
          <a:stretch>
            <a:fillRect/>
          </a:stretch>
        </p:blipFill>
        <p:spPr>
          <a:xfrm>
            <a:off x="1066800" y="3200400"/>
            <a:ext cx="2857500" cy="1981200"/>
          </a:xfrm>
          <a:prstGeom prst="rect">
            <a:avLst/>
          </a:prstGeom>
        </p:spPr>
      </p:pic>
      <p:pic>
        <p:nvPicPr>
          <p:cNvPr id="6" name="Picture 5" descr="download-30.png"/>
          <p:cNvPicPr>
            <a:picLocks noChangeAspect="1"/>
          </p:cNvPicPr>
          <p:nvPr/>
        </p:nvPicPr>
        <p:blipFill>
          <a:blip r:embed="rId4"/>
          <a:stretch>
            <a:fillRect/>
          </a:stretch>
        </p:blipFill>
        <p:spPr>
          <a:xfrm>
            <a:off x="4953000" y="3124200"/>
            <a:ext cx="3233737" cy="2128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3" name="Rounded Rectangle 2"/>
          <p:cNvSpPr/>
          <p:nvPr/>
        </p:nvSpPr>
        <p:spPr>
          <a:xfrm>
            <a:off x="2819400" y="381000"/>
            <a:ext cx="32766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latin typeface="Nikosh" pitchFamily="2" charset="0"/>
                <a:cs typeface="Nikosh" pitchFamily="2" charset="0"/>
              </a:rPr>
              <a:t>শিখনফল</a:t>
            </a:r>
            <a:endParaRPr lang="en-US" sz="3600" b="1" dirty="0">
              <a:latin typeface="Nikosh" pitchFamily="2" charset="0"/>
              <a:cs typeface="Nikosh" pitchFamily="2" charset="0"/>
            </a:endParaRPr>
          </a:p>
        </p:txBody>
      </p:sp>
      <p:sp>
        <p:nvSpPr>
          <p:cNvPr id="4" name="Rounded Rectangle 3"/>
          <p:cNvSpPr/>
          <p:nvPr/>
        </p:nvSpPr>
        <p:spPr>
          <a:xfrm>
            <a:off x="381000" y="1752600"/>
            <a:ext cx="8458200" cy="3733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3200" b="1" dirty="0" smtClean="0">
                <a:solidFill>
                  <a:srgbClr val="002060"/>
                </a:solidFill>
                <a:latin typeface="Nikosh" pitchFamily="2" charset="0"/>
                <a:cs typeface="Nikosh" pitchFamily="2" charset="0"/>
              </a:rPr>
              <a:t>১ । </a:t>
            </a:r>
            <a:r>
              <a:rPr lang="en-US" sz="3200" b="1" dirty="0" err="1" smtClean="0">
                <a:solidFill>
                  <a:srgbClr val="002060"/>
                </a:solidFill>
                <a:latin typeface="Nikosh" pitchFamily="2" charset="0"/>
                <a:cs typeface="Nikosh" pitchFamily="2" charset="0"/>
              </a:rPr>
              <a:t>ডিজিটাল</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কনটেন্ট</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কি</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তা</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জানতে</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পারবে</a:t>
            </a:r>
            <a:r>
              <a:rPr lang="en-US" sz="3200" b="1" dirty="0" smtClean="0">
                <a:solidFill>
                  <a:srgbClr val="002060"/>
                </a:solidFill>
                <a:latin typeface="Nikosh" pitchFamily="2" charset="0"/>
                <a:cs typeface="Nikosh" pitchFamily="2" charset="0"/>
              </a:rPr>
              <a:t> । </a:t>
            </a:r>
          </a:p>
          <a:p>
            <a:r>
              <a:rPr lang="en-US" sz="3200" b="1" dirty="0" smtClean="0">
                <a:solidFill>
                  <a:srgbClr val="002060"/>
                </a:solidFill>
                <a:latin typeface="Nikosh" pitchFamily="2" charset="0"/>
                <a:cs typeface="Nikosh" pitchFamily="2" charset="0"/>
              </a:rPr>
              <a:t>২ । </a:t>
            </a:r>
            <a:r>
              <a:rPr lang="en-US" sz="3200" b="1" dirty="0" err="1" smtClean="0">
                <a:solidFill>
                  <a:srgbClr val="002060"/>
                </a:solidFill>
                <a:latin typeface="Nikosh" pitchFamily="2" charset="0"/>
                <a:cs typeface="Nikosh" pitchFamily="2" charset="0"/>
              </a:rPr>
              <a:t>ডিজিটাল</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কনটেন্ট</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এর</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প্রকারভেদ</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বর্নানা</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করতে</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পাবে</a:t>
            </a:r>
            <a:r>
              <a:rPr lang="en-US" sz="3200" b="1" dirty="0" smtClean="0">
                <a:solidFill>
                  <a:srgbClr val="002060"/>
                </a:solidFill>
                <a:latin typeface="Nikosh" pitchFamily="2" charset="0"/>
                <a:cs typeface="Nikosh" pitchFamily="2" charset="0"/>
              </a:rPr>
              <a:t> ।</a:t>
            </a:r>
          </a:p>
          <a:p>
            <a:r>
              <a:rPr lang="en-US" sz="3200" b="1" dirty="0" smtClean="0">
                <a:solidFill>
                  <a:srgbClr val="002060"/>
                </a:solidFill>
                <a:latin typeface="Nikosh" pitchFamily="2" charset="0"/>
                <a:cs typeface="Nikosh" pitchFamily="2" charset="0"/>
              </a:rPr>
              <a:t>৩ । ই-</a:t>
            </a:r>
            <a:r>
              <a:rPr lang="en-US" sz="3200" b="1" dirty="0" err="1" smtClean="0">
                <a:solidFill>
                  <a:srgbClr val="002060"/>
                </a:solidFill>
                <a:latin typeface="Nikosh" pitchFamily="2" charset="0"/>
                <a:cs typeface="Nikosh" pitchFamily="2" charset="0"/>
              </a:rPr>
              <a:t>বুক</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কি</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তা</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বলতে</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পারবে</a:t>
            </a:r>
            <a:r>
              <a:rPr lang="en-US" sz="3200" b="1" dirty="0" smtClean="0">
                <a:solidFill>
                  <a:srgbClr val="002060"/>
                </a:solidFill>
                <a:latin typeface="Nikosh" pitchFamily="2" charset="0"/>
                <a:cs typeface="Nikosh" pitchFamily="2" charset="0"/>
              </a:rPr>
              <a:t> ।</a:t>
            </a:r>
          </a:p>
          <a:p>
            <a:r>
              <a:rPr lang="en-US" sz="3200" b="1" dirty="0" smtClean="0">
                <a:solidFill>
                  <a:srgbClr val="002060"/>
                </a:solidFill>
                <a:latin typeface="Nikosh" pitchFamily="2" charset="0"/>
                <a:cs typeface="Nikosh" pitchFamily="2" charset="0"/>
              </a:rPr>
              <a:t>৪ । ই-</a:t>
            </a:r>
            <a:r>
              <a:rPr lang="en-US" sz="3200" b="1" dirty="0" err="1" smtClean="0">
                <a:solidFill>
                  <a:srgbClr val="002060"/>
                </a:solidFill>
                <a:latin typeface="Nikosh" pitchFamily="2" charset="0"/>
                <a:cs typeface="Nikosh" pitchFamily="2" charset="0"/>
              </a:rPr>
              <a:t>বুকের</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প্রকারভেদ</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বর্ননা</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করতে</a:t>
            </a:r>
            <a:r>
              <a:rPr lang="en-US" sz="3200" b="1" dirty="0" smtClean="0">
                <a:solidFill>
                  <a:srgbClr val="002060"/>
                </a:solidFill>
                <a:latin typeface="Nikosh" pitchFamily="2" charset="0"/>
                <a:cs typeface="Nikosh" pitchFamily="2" charset="0"/>
              </a:rPr>
              <a:t> </a:t>
            </a:r>
            <a:r>
              <a:rPr lang="en-US" sz="3200" b="1" dirty="0" err="1" smtClean="0">
                <a:solidFill>
                  <a:srgbClr val="002060"/>
                </a:solidFill>
                <a:latin typeface="Nikosh" pitchFamily="2" charset="0"/>
                <a:cs typeface="Nikosh" pitchFamily="2" charset="0"/>
              </a:rPr>
              <a:t>পারবে</a:t>
            </a:r>
            <a:r>
              <a:rPr lang="en-US" sz="3200" b="1" dirty="0" smtClean="0">
                <a:solidFill>
                  <a:srgbClr val="002060"/>
                </a:solidFill>
                <a:latin typeface="Nikosh" pitchFamily="2" charset="0"/>
                <a:cs typeface="Nikosh" pitchFamily="2" charset="0"/>
              </a:rPr>
              <a:t> ।</a:t>
            </a:r>
            <a:endParaRPr lang="en-US" sz="3200" b="1" dirty="0">
              <a:solidFill>
                <a:srgbClr val="002060"/>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16" name="Rounded Rectangle 15"/>
          <p:cNvSpPr/>
          <p:nvPr/>
        </p:nvSpPr>
        <p:spPr>
          <a:xfrm>
            <a:off x="2667000" y="457200"/>
            <a:ext cx="3276600" cy="533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latin typeface="Nikosh" pitchFamily="2" charset="0"/>
                <a:cs typeface="Nikosh" pitchFamily="2" charset="0"/>
              </a:rPr>
              <a:t>ডিজিটাল</a:t>
            </a:r>
            <a:r>
              <a:rPr lang="en-US" sz="3600" b="1" dirty="0" smtClean="0">
                <a:latin typeface="Nikosh" pitchFamily="2" charset="0"/>
                <a:cs typeface="Nikosh" pitchFamily="2" charset="0"/>
              </a:rPr>
              <a:t> </a:t>
            </a:r>
            <a:r>
              <a:rPr lang="en-US" sz="3600" b="1" dirty="0" err="1" smtClean="0">
                <a:latin typeface="Nikosh" pitchFamily="2" charset="0"/>
                <a:cs typeface="Nikosh" pitchFamily="2" charset="0"/>
              </a:rPr>
              <a:t>কনটেন্ট</a:t>
            </a:r>
            <a:endParaRPr lang="en-US" sz="3600" b="1" dirty="0">
              <a:latin typeface="Nikosh" pitchFamily="2" charset="0"/>
              <a:cs typeface="Nikosh" pitchFamily="2" charset="0"/>
            </a:endParaRPr>
          </a:p>
        </p:txBody>
      </p:sp>
      <p:sp>
        <p:nvSpPr>
          <p:cNvPr id="17" name="Rounded Rectangle 16"/>
          <p:cNvSpPr/>
          <p:nvPr/>
        </p:nvSpPr>
        <p:spPr>
          <a:xfrm>
            <a:off x="838200" y="1447800"/>
            <a:ext cx="7467600" cy="1219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s-IN" sz="3600" b="1" dirty="0" smtClean="0">
                <a:solidFill>
                  <a:srgbClr val="002060"/>
                </a:solidFill>
                <a:latin typeface="Nikosh" pitchFamily="2" charset="0"/>
                <a:cs typeface="Nikosh" pitchFamily="2" charset="0"/>
              </a:rPr>
              <a:t>ডিজিটাল কনটেন্ট হচ্ছে ডিজিটাল মাধ্যমে প্রকাশিত তথ্য, ছবি, শব্দ কিংবা ভিডিও।</a:t>
            </a:r>
            <a:endParaRPr lang="en-US" sz="3600" b="1" dirty="0">
              <a:solidFill>
                <a:srgbClr val="002060"/>
              </a:solidFill>
              <a:latin typeface="Nikosh" pitchFamily="2" charset="0"/>
              <a:cs typeface="Nikosh" pitchFamily="2" charset="0"/>
            </a:endParaRPr>
          </a:p>
        </p:txBody>
      </p:sp>
      <p:pic>
        <p:nvPicPr>
          <p:cNvPr id="19" name="Picture 18" descr="ডিজিটাল কন্টেন্ট.jpg"/>
          <p:cNvPicPr>
            <a:picLocks noChangeAspect="1"/>
          </p:cNvPicPr>
          <p:nvPr/>
        </p:nvPicPr>
        <p:blipFill>
          <a:blip r:embed="rId3"/>
          <a:stretch>
            <a:fillRect/>
          </a:stretch>
        </p:blipFill>
        <p:spPr>
          <a:xfrm>
            <a:off x="914400" y="2819400"/>
            <a:ext cx="7315200" cy="278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05000" y="381000"/>
            <a:ext cx="5105400" cy="762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s-IN" sz="3600" b="1" dirty="0" smtClean="0">
                <a:latin typeface="Nikosh" pitchFamily="2" charset="0"/>
                <a:cs typeface="Nikosh" pitchFamily="2" charset="0"/>
              </a:rPr>
              <a:t>ডিজিটাল কনটেন্ট এর প্রকারভেদ</a:t>
            </a:r>
            <a:endParaRPr lang="en-US" sz="3600" b="1" dirty="0">
              <a:latin typeface="Nikosh" pitchFamily="2" charset="0"/>
              <a:cs typeface="Nikosh" pitchFamily="2" charset="0"/>
            </a:endParaRPr>
          </a:p>
        </p:txBody>
      </p:sp>
      <p:sp>
        <p:nvSpPr>
          <p:cNvPr id="7" name="Rounded Rectangle 6"/>
          <p:cNvSpPr/>
          <p:nvPr/>
        </p:nvSpPr>
        <p:spPr>
          <a:xfrm>
            <a:off x="457200" y="1600200"/>
            <a:ext cx="8229600" cy="1219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s-IN" sz="2400" b="1" dirty="0" smtClean="0">
                <a:solidFill>
                  <a:srgbClr val="002060"/>
                </a:solidFill>
                <a:latin typeface="Nikosh" pitchFamily="2" charset="0"/>
                <a:cs typeface="Nikosh" pitchFamily="2" charset="0"/>
              </a:rPr>
              <a:t>ডিজিটাল মাধ্যমে প্রকাশিত যে</a:t>
            </a:r>
            <a:r>
              <a:rPr lang="en-US" sz="2400" b="1" dirty="0" smtClean="0">
                <a:solidFill>
                  <a:srgbClr val="002060"/>
                </a:solidFill>
                <a:latin typeface="Nikosh" pitchFamily="2" charset="0"/>
                <a:cs typeface="Nikosh" pitchFamily="2" charset="0"/>
              </a:rPr>
              <a:t> </a:t>
            </a:r>
            <a:r>
              <a:rPr lang="as-IN" sz="2400" b="1" dirty="0" smtClean="0">
                <a:solidFill>
                  <a:srgbClr val="002060"/>
                </a:solidFill>
                <a:latin typeface="Nikosh" pitchFamily="2" charset="0"/>
                <a:cs typeface="Nikosh" pitchFamily="2" charset="0"/>
              </a:rPr>
              <a:t>কোন তথ্য, ছবি, শব্দ কিংবা উভয়ই ডিজিটাল কনটেন্ট। কাজেই নানাভাবে ডিজিটাল কনটেন্টকে ভাগ করা যায়। তবে, ডিজিটাল কনটেন্টকে প্রধান চারটি ভাগে ভাগ করা যায়।</a:t>
            </a:r>
            <a:endParaRPr lang="en-US" sz="2400" b="1" dirty="0">
              <a:solidFill>
                <a:srgbClr val="002060"/>
              </a:solidFill>
              <a:latin typeface="Nikosh" pitchFamily="2" charset="0"/>
              <a:cs typeface="Nikosh" pitchFamily="2" charset="0"/>
            </a:endParaRPr>
          </a:p>
        </p:txBody>
      </p:sp>
      <p:sp>
        <p:nvSpPr>
          <p:cNvPr id="8" name="Rounded Rectangle 7"/>
          <p:cNvSpPr/>
          <p:nvPr/>
        </p:nvSpPr>
        <p:spPr>
          <a:xfrm>
            <a:off x="1905000" y="3124200"/>
            <a:ext cx="4800600" cy="3352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as-IN" sz="3600" b="1" dirty="0" smtClean="0">
                <a:solidFill>
                  <a:srgbClr val="7030A0"/>
                </a:solidFill>
                <a:latin typeface="Nikosh" pitchFamily="2" charset="0"/>
                <a:cs typeface="Nikosh" pitchFamily="2" charset="0"/>
              </a:rPr>
              <a:t>১. টেক্সট বা লিখিত কনটেন্ট</a:t>
            </a:r>
            <a:br>
              <a:rPr lang="as-IN" sz="3600" b="1" dirty="0" smtClean="0">
                <a:solidFill>
                  <a:srgbClr val="7030A0"/>
                </a:solidFill>
                <a:latin typeface="Nikosh" pitchFamily="2" charset="0"/>
                <a:cs typeface="Nikosh" pitchFamily="2" charset="0"/>
              </a:rPr>
            </a:br>
            <a:r>
              <a:rPr lang="as-IN" sz="3600" b="1" dirty="0" smtClean="0">
                <a:solidFill>
                  <a:srgbClr val="7030A0"/>
                </a:solidFill>
                <a:latin typeface="Nikosh" pitchFamily="2" charset="0"/>
                <a:cs typeface="Nikosh" pitchFamily="2" charset="0"/>
              </a:rPr>
              <a:t>২. ছবি</a:t>
            </a:r>
            <a:br>
              <a:rPr lang="as-IN" sz="3600" b="1" dirty="0" smtClean="0">
                <a:solidFill>
                  <a:srgbClr val="7030A0"/>
                </a:solidFill>
                <a:latin typeface="Nikosh" pitchFamily="2" charset="0"/>
                <a:cs typeface="Nikosh" pitchFamily="2" charset="0"/>
              </a:rPr>
            </a:br>
            <a:r>
              <a:rPr lang="as-IN" sz="3600" b="1" dirty="0" smtClean="0">
                <a:solidFill>
                  <a:srgbClr val="7030A0"/>
                </a:solidFill>
                <a:latin typeface="Nikosh" pitchFamily="2" charset="0"/>
                <a:cs typeface="Nikosh" pitchFamily="2" charset="0"/>
              </a:rPr>
              <a:t>৩. শব্দ বা অডিও এবং</a:t>
            </a:r>
            <a:br>
              <a:rPr lang="as-IN" sz="3600" b="1" dirty="0" smtClean="0">
                <a:solidFill>
                  <a:srgbClr val="7030A0"/>
                </a:solidFill>
                <a:latin typeface="Nikosh" pitchFamily="2" charset="0"/>
                <a:cs typeface="Nikosh" pitchFamily="2" charset="0"/>
              </a:rPr>
            </a:br>
            <a:r>
              <a:rPr lang="as-IN" sz="3600" b="1" dirty="0" smtClean="0">
                <a:solidFill>
                  <a:srgbClr val="7030A0"/>
                </a:solidFill>
                <a:latin typeface="Nikosh" pitchFamily="2" charset="0"/>
                <a:cs typeface="Nikosh" pitchFamily="2" charset="0"/>
              </a:rPr>
              <a:t>৪. ভিডিও ও এনিমেশন।</a:t>
            </a:r>
            <a:endParaRPr lang="en-US" sz="3600" b="1" dirty="0">
              <a:solidFill>
                <a:srgbClr val="7030A0"/>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0.jpg"/>
          <p:cNvPicPr>
            <a:picLocks noChangeAspect="1"/>
          </p:cNvPicPr>
          <p:nvPr/>
        </p:nvPicPr>
        <p:blipFill>
          <a:blip r:embed="rId2" cstate="print"/>
          <a:stretch>
            <a:fillRect/>
          </a:stretch>
        </p:blipFill>
        <p:spPr>
          <a:xfrm>
            <a:off x="0" y="0"/>
            <a:ext cx="9144000" cy="6858000"/>
          </a:xfrm>
          <a:prstGeom prst="rect">
            <a:avLst/>
          </a:prstGeom>
        </p:spPr>
      </p:pic>
      <p:sp>
        <p:nvSpPr>
          <p:cNvPr id="5" name="Rounded Rectangle 4"/>
          <p:cNvSpPr/>
          <p:nvPr/>
        </p:nvSpPr>
        <p:spPr>
          <a:xfrm>
            <a:off x="381000" y="1143000"/>
            <a:ext cx="2819400" cy="381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s-IN" sz="2400" b="1" dirty="0" smtClean="0">
                <a:latin typeface="Nikosh" pitchFamily="2" charset="0"/>
                <a:cs typeface="Nikosh" pitchFamily="2" charset="0"/>
              </a:rPr>
              <a:t>টেক্সট বা লিখিত কনটেন্ট</a:t>
            </a:r>
            <a:endParaRPr lang="en-US" sz="2400" dirty="0">
              <a:latin typeface="Nikosh" pitchFamily="2" charset="0"/>
              <a:cs typeface="Nikosh" pitchFamily="2" charset="0"/>
            </a:endParaRPr>
          </a:p>
        </p:txBody>
      </p:sp>
      <p:sp>
        <p:nvSpPr>
          <p:cNvPr id="6" name="Rounded Rectangle 5"/>
          <p:cNvSpPr/>
          <p:nvPr/>
        </p:nvSpPr>
        <p:spPr>
          <a:xfrm>
            <a:off x="3276600" y="381000"/>
            <a:ext cx="5486400" cy="1828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s-IN" sz="2400" b="1" dirty="0" smtClean="0">
                <a:latin typeface="Nikosh" pitchFamily="2" charset="0"/>
                <a:cs typeface="Nikosh" pitchFamily="2" charset="0"/>
              </a:rPr>
              <a:t>ডিজিটাল মাধ্যমে প্রকাশিত লিখিত তথ্যের পরিমাণই বেশি। সব ধরনের লিখিত তথ্য এই শ্রেণীর কনটেন্ট। এর মধ্য রয়েছে নিবন্ধ, ব্লগ প</a:t>
            </a:r>
            <a:r>
              <a:rPr lang="en-US" sz="2400" b="1" dirty="0" smtClean="0">
                <a:latin typeface="Nikosh" pitchFamily="2" charset="0"/>
                <a:cs typeface="Nikosh" pitchFamily="2" charset="0"/>
              </a:rPr>
              <a:t>ো</a:t>
            </a:r>
            <a:r>
              <a:rPr lang="as-IN" sz="2400" b="1" dirty="0" smtClean="0">
                <a:latin typeface="Nikosh" pitchFamily="2" charset="0"/>
                <a:cs typeface="Nikosh" pitchFamily="2" charset="0"/>
              </a:rPr>
              <a:t>স্ট, পণ্য বা সেবার তালিকা ও বর্ণনা, পণ্যের মূল্যায়ন, ই-বুক সংবাদপত্র, শ্বেতপত্র ইত্যাদি।</a:t>
            </a:r>
            <a:endParaRPr lang="en-US" sz="2400" b="1" dirty="0">
              <a:latin typeface="Nikosh" pitchFamily="2" charset="0"/>
              <a:cs typeface="Nikosh" pitchFamily="2" charset="0"/>
            </a:endParaRPr>
          </a:p>
        </p:txBody>
      </p:sp>
      <p:sp>
        <p:nvSpPr>
          <p:cNvPr id="7" name="Rounded Rectangle 6"/>
          <p:cNvSpPr/>
          <p:nvPr/>
        </p:nvSpPr>
        <p:spPr>
          <a:xfrm>
            <a:off x="381000" y="3352800"/>
            <a:ext cx="1219200" cy="457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s-IN" sz="2400" b="1" dirty="0" smtClean="0">
                <a:solidFill>
                  <a:srgbClr val="002060"/>
                </a:solidFill>
                <a:latin typeface="Nikosh" pitchFamily="2" charset="0"/>
                <a:cs typeface="Nikosh" pitchFamily="2" charset="0"/>
              </a:rPr>
              <a:t>ছবি</a:t>
            </a:r>
            <a:r>
              <a:rPr lang="as-IN" b="1" dirty="0" smtClean="0">
                <a:solidFill>
                  <a:srgbClr val="002060"/>
                </a:solidFill>
              </a:rPr>
              <a:t>:</a:t>
            </a:r>
            <a:endParaRPr lang="en-US" dirty="0">
              <a:solidFill>
                <a:srgbClr val="002060"/>
              </a:solidFill>
            </a:endParaRPr>
          </a:p>
        </p:txBody>
      </p:sp>
      <p:sp>
        <p:nvSpPr>
          <p:cNvPr id="8" name="Rounded Rectangle 7"/>
          <p:cNvSpPr/>
          <p:nvPr/>
        </p:nvSpPr>
        <p:spPr>
          <a:xfrm>
            <a:off x="2133600" y="2743200"/>
            <a:ext cx="6705600" cy="1524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as-IN" sz="2400" b="1" dirty="0" smtClean="0">
                <a:solidFill>
                  <a:srgbClr val="002060"/>
                </a:solidFill>
                <a:latin typeface="Nikosh" pitchFamily="2" charset="0"/>
                <a:cs typeface="Nikosh" pitchFamily="2" charset="0"/>
              </a:rPr>
              <a:t>সব ধরনের ছবি, ক্যামেরায় ত</a:t>
            </a:r>
            <a:r>
              <a:rPr lang="en-US" sz="2400" b="1" dirty="0" smtClean="0">
                <a:solidFill>
                  <a:srgbClr val="002060"/>
                </a:solidFill>
                <a:latin typeface="Nikosh" pitchFamily="2" charset="0"/>
                <a:cs typeface="Nikosh" pitchFamily="2" charset="0"/>
              </a:rPr>
              <a:t>ো</a:t>
            </a:r>
            <a:r>
              <a:rPr lang="as-IN" sz="2400" b="1" dirty="0" smtClean="0">
                <a:solidFill>
                  <a:srgbClr val="002060"/>
                </a:solidFill>
                <a:latin typeface="Nikosh" pitchFamily="2" charset="0"/>
                <a:cs typeface="Nikosh" pitchFamily="2" charset="0"/>
              </a:rPr>
              <a:t>লা বা হাতে আঁকা বা কম্পিউটারে তৈরি সকল ধরনের ছবি এই শ্রেণীর কনটেন্ট। এর মধ্যে রয়েছে ফটো, হাতে আঁকা ছবি, অঙ্কন করা, কার্টুন , ইনফো-গ্রাফিক্স, এনিমেটেড ছবি ইত্যাদি।</a:t>
            </a:r>
            <a:endParaRPr lang="en-US" sz="2400" b="1" dirty="0">
              <a:solidFill>
                <a:srgbClr val="002060"/>
              </a:solidFill>
              <a:latin typeface="Nikosh" pitchFamily="2" charset="0"/>
              <a:cs typeface="Nikosh" pitchFamily="2" charset="0"/>
            </a:endParaRPr>
          </a:p>
        </p:txBody>
      </p:sp>
      <p:sp>
        <p:nvSpPr>
          <p:cNvPr id="9" name="Rounded Rectangle 8"/>
          <p:cNvSpPr/>
          <p:nvPr/>
        </p:nvSpPr>
        <p:spPr>
          <a:xfrm>
            <a:off x="304800" y="5105400"/>
            <a:ext cx="1981200" cy="381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s-IN" sz="2400" b="1" dirty="0" smtClean="0">
                <a:latin typeface="Nikosh" pitchFamily="2" charset="0"/>
                <a:cs typeface="Nikosh" pitchFamily="2" charset="0"/>
              </a:rPr>
              <a:t>শব্দ বা অডিও</a:t>
            </a:r>
            <a:r>
              <a:rPr lang="as-IN" b="1" dirty="0" smtClean="0"/>
              <a:t>:</a:t>
            </a:r>
            <a:endParaRPr lang="en-US" dirty="0"/>
          </a:p>
        </p:txBody>
      </p:sp>
      <p:sp>
        <p:nvSpPr>
          <p:cNvPr id="10" name="Rounded Rectangle 9"/>
          <p:cNvSpPr/>
          <p:nvPr/>
        </p:nvSpPr>
        <p:spPr>
          <a:xfrm>
            <a:off x="2590800" y="4572000"/>
            <a:ext cx="6096000" cy="1447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as-IN" sz="2400" b="1" dirty="0" smtClean="0">
                <a:latin typeface="Nikosh" pitchFamily="2" charset="0"/>
                <a:cs typeface="Nikosh" pitchFamily="2" charset="0"/>
              </a:rPr>
              <a:t>শব্দ বা অডিও আকারের সকল কনটেন্ট এই শ্রেণীর অন্তর্ভুক্ত। যে</a:t>
            </a:r>
            <a:r>
              <a:rPr lang="en-US" sz="2400" b="1" dirty="0" smtClean="0">
                <a:latin typeface="Nikosh" pitchFamily="2" charset="0"/>
                <a:cs typeface="Nikosh" pitchFamily="2" charset="0"/>
              </a:rPr>
              <a:t> </a:t>
            </a:r>
            <a:r>
              <a:rPr lang="as-IN" sz="2400" b="1" dirty="0" smtClean="0">
                <a:latin typeface="Nikosh" pitchFamily="2" charset="0"/>
                <a:cs typeface="Nikosh" pitchFamily="2" charset="0"/>
              </a:rPr>
              <a:t>কোন বিষয়ের অডিও ফাইলই অডিও কনটেন্ট-এর পাশাপাশি ইন্টারনেটে প্রচারিত ব্রডকাস্ট অডিও কনটেন্টের অন্তর্ভুক্ত।</a:t>
            </a:r>
            <a:endParaRPr lang="en-US" sz="2400" b="1"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1008</Words>
  <Application>Microsoft Office PowerPoint</Application>
  <PresentationFormat>On-screen Show (4:3)</PresentationFormat>
  <Paragraphs>130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112</cp:revision>
  <dcterms:created xsi:type="dcterms:W3CDTF">2020-09-14T11:35:54Z</dcterms:created>
  <dcterms:modified xsi:type="dcterms:W3CDTF">2020-09-22T01:46:15Z</dcterms:modified>
</cp:coreProperties>
</file>