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3" r:id="rId3"/>
    <p:sldId id="304" r:id="rId4"/>
    <p:sldId id="305" r:id="rId5"/>
    <p:sldId id="268" r:id="rId6"/>
    <p:sldId id="301" r:id="rId7"/>
    <p:sldId id="303" r:id="rId8"/>
    <p:sldId id="306" r:id="rId9"/>
    <p:sldId id="310" r:id="rId10"/>
    <p:sldId id="311" r:id="rId11"/>
    <p:sldId id="312" r:id="rId12"/>
    <p:sldId id="313" r:id="rId13"/>
    <p:sldId id="300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866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34" autoAdjust="0"/>
  </p:normalViewPr>
  <p:slideViewPr>
    <p:cSldViewPr>
      <p:cViewPr varScale="1">
        <p:scale>
          <a:sx n="128" d="100"/>
          <a:sy n="128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02AA58-A608-435D-81C8-D2F6859127F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752EAA-8C35-4095-84D8-88D51DBAB22D}">
      <dgm:prSet phldrT="[Text]" custT="1"/>
      <dgm:spPr>
        <a:solidFill>
          <a:srgbClr val="20990C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40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1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4000" b="1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6007EA-B087-46EF-B009-17D801366F79}" type="parTrans" cxnId="{9329D1B5-25C1-4146-B574-8A15AF055D5D}">
      <dgm:prSet/>
      <dgm:spPr/>
      <dgm:t>
        <a:bodyPr/>
        <a:lstStyle/>
        <a:p>
          <a:endParaRPr lang="en-US"/>
        </a:p>
      </dgm:t>
    </dgm:pt>
    <dgm:pt modelId="{EDD4171E-D08B-4A85-9103-0E9AB92B00B9}" type="sibTrans" cxnId="{9329D1B5-25C1-4146-B574-8A15AF055D5D}">
      <dgm:prSet/>
      <dgm:spPr/>
      <dgm:t>
        <a:bodyPr/>
        <a:lstStyle/>
        <a:p>
          <a:endParaRPr lang="en-US"/>
        </a:p>
      </dgm:t>
    </dgm:pt>
    <dgm:pt modelId="{B6F442BA-6711-4A94-84F0-EE54ED7BB1D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44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ধনতান্ত্রিক</a:t>
          </a:r>
          <a:endParaRPr lang="en-US" sz="4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FA600E-D3DA-4869-B5B4-4B0CAEAC6518}" type="parTrans" cxnId="{3112BD16-1A8B-404F-A309-C7507FEFC6D9}">
      <dgm:prSet/>
      <dgm:spPr/>
      <dgm:t>
        <a:bodyPr/>
        <a:lstStyle/>
        <a:p>
          <a:endParaRPr lang="en-US"/>
        </a:p>
      </dgm:t>
    </dgm:pt>
    <dgm:pt modelId="{4BB7C0D1-6D23-4CD2-9741-F4E2A0C125F4}" type="sibTrans" cxnId="{3112BD16-1A8B-404F-A309-C7507FEFC6D9}">
      <dgm:prSet/>
      <dgm:spPr/>
      <dgm:t>
        <a:bodyPr/>
        <a:lstStyle/>
        <a:p>
          <a:endParaRPr lang="en-US"/>
        </a:p>
      </dgm:t>
    </dgm:pt>
    <dgm:pt modelId="{0D2C16CC-F07C-4024-8BAD-FE2AD3969592}">
      <dgm:prSet phldrT="[Text]" custT="1"/>
      <dgm:spPr>
        <a:solidFill>
          <a:schemeClr val="accent1">
            <a:lumMod val="7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সমাজতান্ত্রিক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38CF27-5F81-417A-AAC6-B54451909225}" type="parTrans" cxnId="{F5CF0C80-BB0C-4813-AB8F-8210DF5C683E}">
      <dgm:prSet/>
      <dgm:spPr/>
      <dgm:t>
        <a:bodyPr/>
        <a:lstStyle/>
        <a:p>
          <a:endParaRPr lang="en-US"/>
        </a:p>
      </dgm:t>
    </dgm:pt>
    <dgm:pt modelId="{A0510B24-3857-4959-8797-838AA2FC86B9}" type="sibTrans" cxnId="{F5CF0C80-BB0C-4813-AB8F-8210DF5C683E}">
      <dgm:prSet/>
      <dgm:spPr/>
      <dgm:t>
        <a:bodyPr/>
        <a:lstStyle/>
        <a:p>
          <a:endParaRPr lang="en-US"/>
        </a:p>
      </dgm:t>
    </dgm:pt>
    <dgm:pt modelId="{AA976FBB-B23B-4B08-B2FA-97D5596AE8DB}">
      <dgm:prSet phldrT="[Text]" custT="1"/>
      <dgm:spPr>
        <a:solidFill>
          <a:srgbClr val="B7613D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7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মিশ্র</a:t>
          </a:r>
          <a:endParaRPr lang="en-US" sz="7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565DFD-EC07-4439-A43D-C7E608AD38FD}" type="parTrans" cxnId="{7DBA5F32-1309-4EF7-8A73-01611556D575}">
      <dgm:prSet/>
      <dgm:spPr/>
      <dgm:t>
        <a:bodyPr/>
        <a:lstStyle/>
        <a:p>
          <a:endParaRPr lang="en-US"/>
        </a:p>
      </dgm:t>
    </dgm:pt>
    <dgm:pt modelId="{0744232E-A9D7-4AE5-B88B-60083D71A464}" type="sibTrans" cxnId="{7DBA5F32-1309-4EF7-8A73-01611556D575}">
      <dgm:prSet/>
      <dgm:spPr/>
      <dgm:t>
        <a:bodyPr/>
        <a:lstStyle/>
        <a:p>
          <a:endParaRPr lang="en-US"/>
        </a:p>
      </dgm:t>
    </dgm:pt>
    <dgm:pt modelId="{0396BEAF-929D-4BE8-9F03-86F444B89A76}">
      <dgm:prSet phldrT="[Text]" custT="1"/>
      <dgm:spPr>
        <a:solidFill>
          <a:schemeClr val="accent1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sz="54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ইসলামী</a:t>
          </a:r>
          <a:endParaRPr lang="en-US" sz="5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6F40D4-5F9B-41AB-A4F9-683904448A08}" type="parTrans" cxnId="{20C4CEA9-456A-47FC-8B7A-6DFF76757578}">
      <dgm:prSet/>
      <dgm:spPr/>
      <dgm:t>
        <a:bodyPr/>
        <a:lstStyle/>
        <a:p>
          <a:endParaRPr lang="en-US"/>
        </a:p>
      </dgm:t>
    </dgm:pt>
    <dgm:pt modelId="{3FDF2189-8AF1-4F1D-8409-F515849DA74B}" type="sibTrans" cxnId="{20C4CEA9-456A-47FC-8B7A-6DFF76757578}">
      <dgm:prSet/>
      <dgm:spPr/>
      <dgm:t>
        <a:bodyPr/>
        <a:lstStyle/>
        <a:p>
          <a:endParaRPr lang="en-US"/>
        </a:p>
      </dgm:t>
    </dgm:pt>
    <dgm:pt modelId="{01753B8D-94E9-4CE0-9E96-1A875970CBC3}" type="pres">
      <dgm:prSet presAssocID="{E802AA58-A608-435D-81C8-D2F6859127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00AC01A-281C-4918-B4D0-5887AB2B653B}" type="pres">
      <dgm:prSet presAssocID="{58752EAA-8C35-4095-84D8-88D51DBAB22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D642736-D59D-46E8-A694-0234A01F7060}" type="pres">
      <dgm:prSet presAssocID="{58752EAA-8C35-4095-84D8-88D51DBAB22D}" presName="rootComposite1" presStyleCnt="0"/>
      <dgm:spPr/>
      <dgm:t>
        <a:bodyPr/>
        <a:lstStyle/>
        <a:p>
          <a:endParaRPr lang="en-US"/>
        </a:p>
      </dgm:t>
    </dgm:pt>
    <dgm:pt modelId="{C3848119-83A0-4B67-9859-9AE58AB56E20}" type="pres">
      <dgm:prSet presAssocID="{58752EAA-8C35-4095-84D8-88D51DBAB22D}" presName="rootText1" presStyleLbl="node0" presStyleIdx="0" presStyleCnt="1" custScaleX="140543" custScaleY="125456" custLinFactNeighborY="-28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97CFB4-247A-4D59-9E9F-C72B78A1B77C}" type="pres">
      <dgm:prSet presAssocID="{58752EAA-8C35-4095-84D8-88D51DBAB22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C4C31C8-A50F-4B34-A3F4-2301F141F62E}" type="pres">
      <dgm:prSet presAssocID="{58752EAA-8C35-4095-84D8-88D51DBAB22D}" presName="hierChild2" presStyleCnt="0"/>
      <dgm:spPr/>
      <dgm:t>
        <a:bodyPr/>
        <a:lstStyle/>
        <a:p>
          <a:endParaRPr lang="en-US"/>
        </a:p>
      </dgm:t>
    </dgm:pt>
    <dgm:pt modelId="{CEC81A41-0ABD-4AE7-913F-E94DAFB867B1}" type="pres">
      <dgm:prSet presAssocID="{D2FA600E-D3DA-4869-B5B4-4B0CAEAC6518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C5D336F-E3EB-43E1-AF8D-00E7900328C0}" type="pres">
      <dgm:prSet presAssocID="{B6F442BA-6711-4A94-84F0-EE54ED7BB1D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07E03E3-4F56-4F87-B7B4-6CCF385B4313}" type="pres">
      <dgm:prSet presAssocID="{B6F442BA-6711-4A94-84F0-EE54ED7BB1DE}" presName="rootComposite" presStyleCnt="0"/>
      <dgm:spPr/>
      <dgm:t>
        <a:bodyPr/>
        <a:lstStyle/>
        <a:p>
          <a:endParaRPr lang="en-US"/>
        </a:p>
      </dgm:t>
    </dgm:pt>
    <dgm:pt modelId="{973B5DF5-E50E-41F0-BBE8-7EE1948502D0}" type="pres">
      <dgm:prSet presAssocID="{B6F442BA-6711-4A94-84F0-EE54ED7BB1DE}" presName="rootText" presStyleLbl="node2" presStyleIdx="0" presStyleCnt="4" custLinFactNeighborX="-240" custLinFactNeighborY="2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46FC89-09F9-4E25-AFD4-29D6D9D3AA60}" type="pres">
      <dgm:prSet presAssocID="{B6F442BA-6711-4A94-84F0-EE54ED7BB1DE}" presName="rootConnector" presStyleLbl="node2" presStyleIdx="0" presStyleCnt="4"/>
      <dgm:spPr/>
      <dgm:t>
        <a:bodyPr/>
        <a:lstStyle/>
        <a:p>
          <a:endParaRPr lang="en-US"/>
        </a:p>
      </dgm:t>
    </dgm:pt>
    <dgm:pt modelId="{E246084D-EFC9-4560-A5F0-6E7CA352EF90}" type="pres">
      <dgm:prSet presAssocID="{B6F442BA-6711-4A94-84F0-EE54ED7BB1DE}" presName="hierChild4" presStyleCnt="0"/>
      <dgm:spPr/>
      <dgm:t>
        <a:bodyPr/>
        <a:lstStyle/>
        <a:p>
          <a:endParaRPr lang="en-US"/>
        </a:p>
      </dgm:t>
    </dgm:pt>
    <dgm:pt modelId="{62B28D0E-7F76-41A1-A17D-3214862520A8}" type="pres">
      <dgm:prSet presAssocID="{B6F442BA-6711-4A94-84F0-EE54ED7BB1DE}" presName="hierChild5" presStyleCnt="0"/>
      <dgm:spPr/>
      <dgm:t>
        <a:bodyPr/>
        <a:lstStyle/>
        <a:p>
          <a:endParaRPr lang="en-US"/>
        </a:p>
      </dgm:t>
    </dgm:pt>
    <dgm:pt modelId="{18485E13-AC67-4CA2-8DE2-614655161D4D}" type="pres">
      <dgm:prSet presAssocID="{F338CF27-5F81-417A-AAC6-B5445190922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46C03D0-DBC2-4BDA-82CC-FE730C91D0EA}" type="pres">
      <dgm:prSet presAssocID="{0D2C16CC-F07C-4024-8BAD-FE2AD39695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519E2C-8F54-40E3-931C-A5F388555C08}" type="pres">
      <dgm:prSet presAssocID="{0D2C16CC-F07C-4024-8BAD-FE2AD3969592}" presName="rootComposite" presStyleCnt="0"/>
      <dgm:spPr/>
      <dgm:t>
        <a:bodyPr/>
        <a:lstStyle/>
        <a:p>
          <a:endParaRPr lang="en-US"/>
        </a:p>
      </dgm:t>
    </dgm:pt>
    <dgm:pt modelId="{377AEEBC-1468-46C2-AC2D-946864EA8E27}" type="pres">
      <dgm:prSet presAssocID="{0D2C16CC-F07C-4024-8BAD-FE2AD396959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2DC90-49CA-43CF-9428-FA20E9F0BCA9}" type="pres">
      <dgm:prSet presAssocID="{0D2C16CC-F07C-4024-8BAD-FE2AD3969592}" presName="rootConnector" presStyleLbl="node2" presStyleIdx="1" presStyleCnt="4"/>
      <dgm:spPr/>
      <dgm:t>
        <a:bodyPr/>
        <a:lstStyle/>
        <a:p>
          <a:endParaRPr lang="en-US"/>
        </a:p>
      </dgm:t>
    </dgm:pt>
    <dgm:pt modelId="{85A9A765-3C8E-4B78-B4DC-AEF58B32B337}" type="pres">
      <dgm:prSet presAssocID="{0D2C16CC-F07C-4024-8BAD-FE2AD3969592}" presName="hierChild4" presStyleCnt="0"/>
      <dgm:spPr/>
      <dgm:t>
        <a:bodyPr/>
        <a:lstStyle/>
        <a:p>
          <a:endParaRPr lang="en-US"/>
        </a:p>
      </dgm:t>
    </dgm:pt>
    <dgm:pt modelId="{E9FB145D-AF8B-4FCD-9D9E-D65617D3C13E}" type="pres">
      <dgm:prSet presAssocID="{0D2C16CC-F07C-4024-8BAD-FE2AD3969592}" presName="hierChild5" presStyleCnt="0"/>
      <dgm:spPr/>
      <dgm:t>
        <a:bodyPr/>
        <a:lstStyle/>
        <a:p>
          <a:endParaRPr lang="en-US"/>
        </a:p>
      </dgm:t>
    </dgm:pt>
    <dgm:pt modelId="{92D158B8-3840-4FEE-A55D-DCFEAFC2D6AD}" type="pres">
      <dgm:prSet presAssocID="{8B565DFD-EC07-4439-A43D-C7E608AD38FD}" presName="Name37" presStyleLbl="parChTrans1D2" presStyleIdx="2" presStyleCnt="4"/>
      <dgm:spPr/>
      <dgm:t>
        <a:bodyPr/>
        <a:lstStyle/>
        <a:p>
          <a:endParaRPr lang="en-US"/>
        </a:p>
      </dgm:t>
    </dgm:pt>
    <dgm:pt modelId="{D1327E8A-2BEA-407E-A4A0-F26F8DF69E3E}" type="pres">
      <dgm:prSet presAssocID="{AA976FBB-B23B-4B08-B2FA-97D5596AE8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6AAFC3-1B48-4D84-990F-0310439D0E50}" type="pres">
      <dgm:prSet presAssocID="{AA976FBB-B23B-4B08-B2FA-97D5596AE8DB}" presName="rootComposite" presStyleCnt="0"/>
      <dgm:spPr/>
      <dgm:t>
        <a:bodyPr/>
        <a:lstStyle/>
        <a:p>
          <a:endParaRPr lang="en-US"/>
        </a:p>
      </dgm:t>
    </dgm:pt>
    <dgm:pt modelId="{799841CF-B5AC-41A7-84D6-066D2C483E24}" type="pres">
      <dgm:prSet presAssocID="{AA976FBB-B23B-4B08-B2FA-97D5596AE8DB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74E031-080E-4C4C-84FD-5E29333BA543}" type="pres">
      <dgm:prSet presAssocID="{AA976FBB-B23B-4B08-B2FA-97D5596AE8DB}" presName="rootConnector" presStyleLbl="node2" presStyleIdx="2" presStyleCnt="4"/>
      <dgm:spPr/>
      <dgm:t>
        <a:bodyPr/>
        <a:lstStyle/>
        <a:p>
          <a:endParaRPr lang="en-US"/>
        </a:p>
      </dgm:t>
    </dgm:pt>
    <dgm:pt modelId="{56A928F2-49C9-4D34-9EFA-88C3B1C39FF2}" type="pres">
      <dgm:prSet presAssocID="{AA976FBB-B23B-4B08-B2FA-97D5596AE8DB}" presName="hierChild4" presStyleCnt="0"/>
      <dgm:spPr/>
      <dgm:t>
        <a:bodyPr/>
        <a:lstStyle/>
        <a:p>
          <a:endParaRPr lang="en-US"/>
        </a:p>
      </dgm:t>
    </dgm:pt>
    <dgm:pt modelId="{2FB013AD-964F-4EFB-A906-FC900FB66F04}" type="pres">
      <dgm:prSet presAssocID="{AA976FBB-B23B-4B08-B2FA-97D5596AE8DB}" presName="hierChild5" presStyleCnt="0"/>
      <dgm:spPr/>
      <dgm:t>
        <a:bodyPr/>
        <a:lstStyle/>
        <a:p>
          <a:endParaRPr lang="en-US"/>
        </a:p>
      </dgm:t>
    </dgm:pt>
    <dgm:pt modelId="{C7DBFFC0-20E8-4443-B63A-8872A2529EAE}" type="pres">
      <dgm:prSet presAssocID="{C46F40D4-5F9B-41AB-A4F9-683904448A08}" presName="Name37" presStyleLbl="parChTrans1D2" presStyleIdx="3" presStyleCnt="4"/>
      <dgm:spPr/>
      <dgm:t>
        <a:bodyPr/>
        <a:lstStyle/>
        <a:p>
          <a:endParaRPr lang="en-US"/>
        </a:p>
      </dgm:t>
    </dgm:pt>
    <dgm:pt modelId="{F7057180-68B1-44C9-8F58-D4FA570FE3E9}" type="pres">
      <dgm:prSet presAssocID="{0396BEAF-929D-4BE8-9F03-86F444B89A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81C3D8-6C30-421C-8C99-3DF01E21C53D}" type="pres">
      <dgm:prSet presAssocID="{0396BEAF-929D-4BE8-9F03-86F444B89A76}" presName="rootComposite" presStyleCnt="0"/>
      <dgm:spPr/>
      <dgm:t>
        <a:bodyPr/>
        <a:lstStyle/>
        <a:p>
          <a:endParaRPr lang="en-US"/>
        </a:p>
      </dgm:t>
    </dgm:pt>
    <dgm:pt modelId="{5C89F749-959C-47A9-B2DF-218206BE4FDC}" type="pres">
      <dgm:prSet presAssocID="{0396BEAF-929D-4BE8-9F03-86F444B89A76}" presName="rootText" presStyleLbl="node2" presStyleIdx="3" presStyleCnt="4" custLinFactNeighborX="-1269" custLinFactNeighborY="-76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60E9B-A08E-4929-9A49-04B2761F7F17}" type="pres">
      <dgm:prSet presAssocID="{0396BEAF-929D-4BE8-9F03-86F444B89A76}" presName="rootConnector" presStyleLbl="node2" presStyleIdx="3" presStyleCnt="4"/>
      <dgm:spPr/>
      <dgm:t>
        <a:bodyPr/>
        <a:lstStyle/>
        <a:p>
          <a:endParaRPr lang="en-US"/>
        </a:p>
      </dgm:t>
    </dgm:pt>
    <dgm:pt modelId="{73D6B980-F22B-435B-BCFB-0226A9A48039}" type="pres">
      <dgm:prSet presAssocID="{0396BEAF-929D-4BE8-9F03-86F444B89A76}" presName="hierChild4" presStyleCnt="0"/>
      <dgm:spPr/>
      <dgm:t>
        <a:bodyPr/>
        <a:lstStyle/>
        <a:p>
          <a:endParaRPr lang="en-US"/>
        </a:p>
      </dgm:t>
    </dgm:pt>
    <dgm:pt modelId="{6E3529B8-19A6-48BE-A204-9CB52D511293}" type="pres">
      <dgm:prSet presAssocID="{0396BEAF-929D-4BE8-9F03-86F444B89A76}" presName="hierChild5" presStyleCnt="0"/>
      <dgm:spPr/>
      <dgm:t>
        <a:bodyPr/>
        <a:lstStyle/>
        <a:p>
          <a:endParaRPr lang="en-US"/>
        </a:p>
      </dgm:t>
    </dgm:pt>
    <dgm:pt modelId="{63DE833F-0FE8-4F31-BAB0-F9559764CF41}" type="pres">
      <dgm:prSet presAssocID="{58752EAA-8C35-4095-84D8-88D51DBAB22D}" presName="hierChild3" presStyleCnt="0"/>
      <dgm:spPr/>
      <dgm:t>
        <a:bodyPr/>
        <a:lstStyle/>
        <a:p>
          <a:endParaRPr lang="en-US"/>
        </a:p>
      </dgm:t>
    </dgm:pt>
  </dgm:ptLst>
  <dgm:cxnLst>
    <dgm:cxn modelId="{8E6A9FA1-5FC9-4721-8E9B-BFD9B5DFD514}" type="presOf" srcId="{0396BEAF-929D-4BE8-9F03-86F444B89A76}" destId="{41960E9B-A08E-4929-9A49-04B2761F7F17}" srcOrd="1" destOrd="0" presId="urn:microsoft.com/office/officeart/2005/8/layout/orgChart1"/>
    <dgm:cxn modelId="{28B9D956-305C-4CE9-A82E-CF4C8BBC1BD6}" type="presOf" srcId="{B6F442BA-6711-4A94-84F0-EE54ED7BB1DE}" destId="{973B5DF5-E50E-41F0-BBE8-7EE1948502D0}" srcOrd="0" destOrd="0" presId="urn:microsoft.com/office/officeart/2005/8/layout/orgChart1"/>
    <dgm:cxn modelId="{F623411C-4D65-45AB-8411-AC5DA3E8D46B}" type="presOf" srcId="{0D2C16CC-F07C-4024-8BAD-FE2AD3969592}" destId="{377AEEBC-1468-46C2-AC2D-946864EA8E27}" srcOrd="0" destOrd="0" presId="urn:microsoft.com/office/officeart/2005/8/layout/orgChart1"/>
    <dgm:cxn modelId="{7DBA5F32-1309-4EF7-8A73-01611556D575}" srcId="{58752EAA-8C35-4095-84D8-88D51DBAB22D}" destId="{AA976FBB-B23B-4B08-B2FA-97D5596AE8DB}" srcOrd="2" destOrd="0" parTransId="{8B565DFD-EC07-4439-A43D-C7E608AD38FD}" sibTransId="{0744232E-A9D7-4AE5-B88B-60083D71A464}"/>
    <dgm:cxn modelId="{843234D3-CEE8-438B-A253-1B1E96A8F70B}" type="presOf" srcId="{C46F40D4-5F9B-41AB-A4F9-683904448A08}" destId="{C7DBFFC0-20E8-4443-B63A-8872A2529EAE}" srcOrd="0" destOrd="0" presId="urn:microsoft.com/office/officeart/2005/8/layout/orgChart1"/>
    <dgm:cxn modelId="{FABA48C6-E025-46E2-B6F8-F242A7457272}" type="presOf" srcId="{F338CF27-5F81-417A-AAC6-B54451909225}" destId="{18485E13-AC67-4CA2-8DE2-614655161D4D}" srcOrd="0" destOrd="0" presId="urn:microsoft.com/office/officeart/2005/8/layout/orgChart1"/>
    <dgm:cxn modelId="{C2084395-60B7-4BC9-99CA-69160084406A}" type="presOf" srcId="{0D2C16CC-F07C-4024-8BAD-FE2AD3969592}" destId="{B202DC90-49CA-43CF-9428-FA20E9F0BCA9}" srcOrd="1" destOrd="0" presId="urn:microsoft.com/office/officeart/2005/8/layout/orgChart1"/>
    <dgm:cxn modelId="{8BA8128C-8B27-4AFE-AC81-DDDBEF6C8601}" type="presOf" srcId="{AA976FBB-B23B-4B08-B2FA-97D5596AE8DB}" destId="{799841CF-B5AC-41A7-84D6-066D2C483E24}" srcOrd="0" destOrd="0" presId="urn:microsoft.com/office/officeart/2005/8/layout/orgChart1"/>
    <dgm:cxn modelId="{9D423E43-CC91-4F3D-96EA-BBD70B3328D4}" type="presOf" srcId="{E802AA58-A608-435D-81C8-D2F6859127F0}" destId="{01753B8D-94E9-4CE0-9E96-1A875970CBC3}" srcOrd="0" destOrd="0" presId="urn:microsoft.com/office/officeart/2005/8/layout/orgChart1"/>
    <dgm:cxn modelId="{3112BD16-1A8B-404F-A309-C7507FEFC6D9}" srcId="{58752EAA-8C35-4095-84D8-88D51DBAB22D}" destId="{B6F442BA-6711-4A94-84F0-EE54ED7BB1DE}" srcOrd="0" destOrd="0" parTransId="{D2FA600E-D3DA-4869-B5B4-4B0CAEAC6518}" sibTransId="{4BB7C0D1-6D23-4CD2-9741-F4E2A0C125F4}"/>
    <dgm:cxn modelId="{20C4CEA9-456A-47FC-8B7A-6DFF76757578}" srcId="{58752EAA-8C35-4095-84D8-88D51DBAB22D}" destId="{0396BEAF-929D-4BE8-9F03-86F444B89A76}" srcOrd="3" destOrd="0" parTransId="{C46F40D4-5F9B-41AB-A4F9-683904448A08}" sibTransId="{3FDF2189-8AF1-4F1D-8409-F515849DA74B}"/>
    <dgm:cxn modelId="{B2FD1614-4029-4689-A777-F2D3BEA49DA6}" type="presOf" srcId="{0396BEAF-929D-4BE8-9F03-86F444B89A76}" destId="{5C89F749-959C-47A9-B2DF-218206BE4FDC}" srcOrd="0" destOrd="0" presId="urn:microsoft.com/office/officeart/2005/8/layout/orgChart1"/>
    <dgm:cxn modelId="{79624661-F28C-44A4-9971-8DB1B1137775}" type="presOf" srcId="{8B565DFD-EC07-4439-A43D-C7E608AD38FD}" destId="{92D158B8-3840-4FEE-A55D-DCFEAFC2D6AD}" srcOrd="0" destOrd="0" presId="urn:microsoft.com/office/officeart/2005/8/layout/orgChart1"/>
    <dgm:cxn modelId="{BF22D3B5-2218-4BB9-A957-20DF078200A7}" type="presOf" srcId="{D2FA600E-D3DA-4869-B5B4-4B0CAEAC6518}" destId="{CEC81A41-0ABD-4AE7-913F-E94DAFB867B1}" srcOrd="0" destOrd="0" presId="urn:microsoft.com/office/officeart/2005/8/layout/orgChart1"/>
    <dgm:cxn modelId="{AB75D6BC-D188-43BD-807A-832F1E3F55EA}" type="presOf" srcId="{B6F442BA-6711-4A94-84F0-EE54ED7BB1DE}" destId="{3446FC89-09F9-4E25-AFD4-29D6D9D3AA60}" srcOrd="1" destOrd="0" presId="urn:microsoft.com/office/officeart/2005/8/layout/orgChart1"/>
    <dgm:cxn modelId="{2174E0AC-9364-4DA4-9F89-2F519BD18118}" type="presOf" srcId="{AA976FBB-B23B-4B08-B2FA-97D5596AE8DB}" destId="{1474E031-080E-4C4C-84FD-5E29333BA543}" srcOrd="1" destOrd="0" presId="urn:microsoft.com/office/officeart/2005/8/layout/orgChart1"/>
    <dgm:cxn modelId="{9329D1B5-25C1-4146-B574-8A15AF055D5D}" srcId="{E802AA58-A608-435D-81C8-D2F6859127F0}" destId="{58752EAA-8C35-4095-84D8-88D51DBAB22D}" srcOrd="0" destOrd="0" parTransId="{806007EA-B087-46EF-B009-17D801366F79}" sibTransId="{EDD4171E-D08B-4A85-9103-0E9AB92B00B9}"/>
    <dgm:cxn modelId="{7579748E-E73D-48AC-947E-B8A70C5F4F2E}" type="presOf" srcId="{58752EAA-8C35-4095-84D8-88D51DBAB22D}" destId="{C3848119-83A0-4B67-9859-9AE58AB56E20}" srcOrd="0" destOrd="0" presId="urn:microsoft.com/office/officeart/2005/8/layout/orgChart1"/>
    <dgm:cxn modelId="{F5CF0C80-BB0C-4813-AB8F-8210DF5C683E}" srcId="{58752EAA-8C35-4095-84D8-88D51DBAB22D}" destId="{0D2C16CC-F07C-4024-8BAD-FE2AD3969592}" srcOrd="1" destOrd="0" parTransId="{F338CF27-5F81-417A-AAC6-B54451909225}" sibTransId="{A0510B24-3857-4959-8797-838AA2FC86B9}"/>
    <dgm:cxn modelId="{98BBE8F1-8713-4507-BBAA-AB652422BD5E}" type="presOf" srcId="{58752EAA-8C35-4095-84D8-88D51DBAB22D}" destId="{0997CFB4-247A-4D59-9E9F-C72B78A1B77C}" srcOrd="1" destOrd="0" presId="urn:microsoft.com/office/officeart/2005/8/layout/orgChart1"/>
    <dgm:cxn modelId="{CD2CDC18-33BD-42E8-A731-C0DC8F7305E6}" type="presParOf" srcId="{01753B8D-94E9-4CE0-9E96-1A875970CBC3}" destId="{700AC01A-281C-4918-B4D0-5887AB2B653B}" srcOrd="0" destOrd="0" presId="urn:microsoft.com/office/officeart/2005/8/layout/orgChart1"/>
    <dgm:cxn modelId="{2807FDF4-8CB5-4E7C-8620-4320B784A08E}" type="presParOf" srcId="{700AC01A-281C-4918-B4D0-5887AB2B653B}" destId="{BD642736-D59D-46E8-A694-0234A01F7060}" srcOrd="0" destOrd="0" presId="urn:microsoft.com/office/officeart/2005/8/layout/orgChart1"/>
    <dgm:cxn modelId="{F5853E50-0BAC-4336-9B35-D0E08A623514}" type="presParOf" srcId="{BD642736-D59D-46E8-A694-0234A01F7060}" destId="{C3848119-83A0-4B67-9859-9AE58AB56E20}" srcOrd="0" destOrd="0" presId="urn:microsoft.com/office/officeart/2005/8/layout/orgChart1"/>
    <dgm:cxn modelId="{CE2C2EDB-1414-4086-82C8-C2ECDE7DAF46}" type="presParOf" srcId="{BD642736-D59D-46E8-A694-0234A01F7060}" destId="{0997CFB4-247A-4D59-9E9F-C72B78A1B77C}" srcOrd="1" destOrd="0" presId="urn:microsoft.com/office/officeart/2005/8/layout/orgChart1"/>
    <dgm:cxn modelId="{3EFA4902-4ECC-4151-A938-1F76B299D42A}" type="presParOf" srcId="{700AC01A-281C-4918-B4D0-5887AB2B653B}" destId="{8C4C31C8-A50F-4B34-A3F4-2301F141F62E}" srcOrd="1" destOrd="0" presId="urn:microsoft.com/office/officeart/2005/8/layout/orgChart1"/>
    <dgm:cxn modelId="{4035732E-5948-45C3-B03F-9921579BD3A1}" type="presParOf" srcId="{8C4C31C8-A50F-4B34-A3F4-2301F141F62E}" destId="{CEC81A41-0ABD-4AE7-913F-E94DAFB867B1}" srcOrd="0" destOrd="0" presId="urn:microsoft.com/office/officeart/2005/8/layout/orgChart1"/>
    <dgm:cxn modelId="{D59021EE-56F4-4C99-B529-9F17D7654332}" type="presParOf" srcId="{8C4C31C8-A50F-4B34-A3F4-2301F141F62E}" destId="{DC5D336F-E3EB-43E1-AF8D-00E7900328C0}" srcOrd="1" destOrd="0" presId="urn:microsoft.com/office/officeart/2005/8/layout/orgChart1"/>
    <dgm:cxn modelId="{EAD36167-F014-43F1-B4C5-F9F28FDB7E30}" type="presParOf" srcId="{DC5D336F-E3EB-43E1-AF8D-00E7900328C0}" destId="{207E03E3-4F56-4F87-B7B4-6CCF385B4313}" srcOrd="0" destOrd="0" presId="urn:microsoft.com/office/officeart/2005/8/layout/orgChart1"/>
    <dgm:cxn modelId="{C5946DB3-31BE-416E-92E1-759053A44A05}" type="presParOf" srcId="{207E03E3-4F56-4F87-B7B4-6CCF385B4313}" destId="{973B5DF5-E50E-41F0-BBE8-7EE1948502D0}" srcOrd="0" destOrd="0" presId="urn:microsoft.com/office/officeart/2005/8/layout/orgChart1"/>
    <dgm:cxn modelId="{3D7A6BF5-201F-46BA-B7B1-26FE63DA2B34}" type="presParOf" srcId="{207E03E3-4F56-4F87-B7B4-6CCF385B4313}" destId="{3446FC89-09F9-4E25-AFD4-29D6D9D3AA60}" srcOrd="1" destOrd="0" presId="urn:microsoft.com/office/officeart/2005/8/layout/orgChart1"/>
    <dgm:cxn modelId="{78CFB3D7-2627-422A-A15C-B5F48ADD5121}" type="presParOf" srcId="{DC5D336F-E3EB-43E1-AF8D-00E7900328C0}" destId="{E246084D-EFC9-4560-A5F0-6E7CA352EF90}" srcOrd="1" destOrd="0" presId="urn:microsoft.com/office/officeart/2005/8/layout/orgChart1"/>
    <dgm:cxn modelId="{1BAD3B96-CCFB-43FF-AAB9-C9A4942D4BF4}" type="presParOf" srcId="{DC5D336F-E3EB-43E1-AF8D-00E7900328C0}" destId="{62B28D0E-7F76-41A1-A17D-3214862520A8}" srcOrd="2" destOrd="0" presId="urn:microsoft.com/office/officeart/2005/8/layout/orgChart1"/>
    <dgm:cxn modelId="{DB0EBC05-3004-4286-98E4-9A424BC3B96C}" type="presParOf" srcId="{8C4C31C8-A50F-4B34-A3F4-2301F141F62E}" destId="{18485E13-AC67-4CA2-8DE2-614655161D4D}" srcOrd="2" destOrd="0" presId="urn:microsoft.com/office/officeart/2005/8/layout/orgChart1"/>
    <dgm:cxn modelId="{1CA20949-7B3E-487D-9286-42CA45F523F2}" type="presParOf" srcId="{8C4C31C8-A50F-4B34-A3F4-2301F141F62E}" destId="{146C03D0-DBC2-4BDA-82CC-FE730C91D0EA}" srcOrd="3" destOrd="0" presId="urn:microsoft.com/office/officeart/2005/8/layout/orgChart1"/>
    <dgm:cxn modelId="{0D1F6DD7-3E23-4E5E-8E0C-53FB9514121F}" type="presParOf" srcId="{146C03D0-DBC2-4BDA-82CC-FE730C91D0EA}" destId="{78519E2C-8F54-40E3-931C-A5F388555C08}" srcOrd="0" destOrd="0" presId="urn:microsoft.com/office/officeart/2005/8/layout/orgChart1"/>
    <dgm:cxn modelId="{429E9CF6-BC20-46C4-A45A-CF04836DF067}" type="presParOf" srcId="{78519E2C-8F54-40E3-931C-A5F388555C08}" destId="{377AEEBC-1468-46C2-AC2D-946864EA8E27}" srcOrd="0" destOrd="0" presId="urn:microsoft.com/office/officeart/2005/8/layout/orgChart1"/>
    <dgm:cxn modelId="{A55070E6-227B-490F-9771-AFB71C61B73E}" type="presParOf" srcId="{78519E2C-8F54-40E3-931C-A5F388555C08}" destId="{B202DC90-49CA-43CF-9428-FA20E9F0BCA9}" srcOrd="1" destOrd="0" presId="urn:microsoft.com/office/officeart/2005/8/layout/orgChart1"/>
    <dgm:cxn modelId="{5C109065-C22F-4B06-8D0F-8E429A0CB537}" type="presParOf" srcId="{146C03D0-DBC2-4BDA-82CC-FE730C91D0EA}" destId="{85A9A765-3C8E-4B78-B4DC-AEF58B32B337}" srcOrd="1" destOrd="0" presId="urn:microsoft.com/office/officeart/2005/8/layout/orgChart1"/>
    <dgm:cxn modelId="{AD52B6CF-A5BE-4170-B921-2CB53875FD32}" type="presParOf" srcId="{146C03D0-DBC2-4BDA-82CC-FE730C91D0EA}" destId="{E9FB145D-AF8B-4FCD-9D9E-D65617D3C13E}" srcOrd="2" destOrd="0" presId="urn:microsoft.com/office/officeart/2005/8/layout/orgChart1"/>
    <dgm:cxn modelId="{10ABBB52-869B-4387-9966-9B8E6CD6A6B9}" type="presParOf" srcId="{8C4C31C8-A50F-4B34-A3F4-2301F141F62E}" destId="{92D158B8-3840-4FEE-A55D-DCFEAFC2D6AD}" srcOrd="4" destOrd="0" presId="urn:microsoft.com/office/officeart/2005/8/layout/orgChart1"/>
    <dgm:cxn modelId="{64993F2F-016D-4E3D-B9C4-612DD71CA499}" type="presParOf" srcId="{8C4C31C8-A50F-4B34-A3F4-2301F141F62E}" destId="{D1327E8A-2BEA-407E-A4A0-F26F8DF69E3E}" srcOrd="5" destOrd="0" presId="urn:microsoft.com/office/officeart/2005/8/layout/orgChart1"/>
    <dgm:cxn modelId="{3EFE330F-16CB-4A2F-B7FD-7E30B754589A}" type="presParOf" srcId="{D1327E8A-2BEA-407E-A4A0-F26F8DF69E3E}" destId="{B56AAFC3-1B48-4D84-990F-0310439D0E50}" srcOrd="0" destOrd="0" presId="urn:microsoft.com/office/officeart/2005/8/layout/orgChart1"/>
    <dgm:cxn modelId="{CC7D82BD-2D3A-4B38-8E9A-635940460BFF}" type="presParOf" srcId="{B56AAFC3-1B48-4D84-990F-0310439D0E50}" destId="{799841CF-B5AC-41A7-84D6-066D2C483E24}" srcOrd="0" destOrd="0" presId="urn:microsoft.com/office/officeart/2005/8/layout/orgChart1"/>
    <dgm:cxn modelId="{3BBF4B60-B65B-4746-8ED6-5DAC6322DC30}" type="presParOf" srcId="{B56AAFC3-1B48-4D84-990F-0310439D0E50}" destId="{1474E031-080E-4C4C-84FD-5E29333BA543}" srcOrd="1" destOrd="0" presId="urn:microsoft.com/office/officeart/2005/8/layout/orgChart1"/>
    <dgm:cxn modelId="{F1252FAC-82B9-4DBE-B2A9-5D9E47A3A96F}" type="presParOf" srcId="{D1327E8A-2BEA-407E-A4A0-F26F8DF69E3E}" destId="{56A928F2-49C9-4D34-9EFA-88C3B1C39FF2}" srcOrd="1" destOrd="0" presId="urn:microsoft.com/office/officeart/2005/8/layout/orgChart1"/>
    <dgm:cxn modelId="{5AA17924-D627-4F75-87B6-96AEC800FCFB}" type="presParOf" srcId="{D1327E8A-2BEA-407E-A4A0-F26F8DF69E3E}" destId="{2FB013AD-964F-4EFB-A906-FC900FB66F04}" srcOrd="2" destOrd="0" presId="urn:microsoft.com/office/officeart/2005/8/layout/orgChart1"/>
    <dgm:cxn modelId="{4BE4C4F8-8116-4E0B-9B7F-8AC9BFF432AF}" type="presParOf" srcId="{8C4C31C8-A50F-4B34-A3F4-2301F141F62E}" destId="{C7DBFFC0-20E8-4443-B63A-8872A2529EAE}" srcOrd="6" destOrd="0" presId="urn:microsoft.com/office/officeart/2005/8/layout/orgChart1"/>
    <dgm:cxn modelId="{A005D5C5-D88C-4A4C-AA0B-5A17E20B9067}" type="presParOf" srcId="{8C4C31C8-A50F-4B34-A3F4-2301F141F62E}" destId="{F7057180-68B1-44C9-8F58-D4FA570FE3E9}" srcOrd="7" destOrd="0" presId="urn:microsoft.com/office/officeart/2005/8/layout/orgChart1"/>
    <dgm:cxn modelId="{5C5F1D7B-6E22-4112-9B71-3BB7EF743A23}" type="presParOf" srcId="{F7057180-68B1-44C9-8F58-D4FA570FE3E9}" destId="{2B81C3D8-6C30-421C-8C99-3DF01E21C53D}" srcOrd="0" destOrd="0" presId="urn:microsoft.com/office/officeart/2005/8/layout/orgChart1"/>
    <dgm:cxn modelId="{2C1795C9-F04D-4133-81A5-60313244A618}" type="presParOf" srcId="{2B81C3D8-6C30-421C-8C99-3DF01E21C53D}" destId="{5C89F749-959C-47A9-B2DF-218206BE4FDC}" srcOrd="0" destOrd="0" presId="urn:microsoft.com/office/officeart/2005/8/layout/orgChart1"/>
    <dgm:cxn modelId="{88950A1A-F466-4466-A189-C2EE2B63FD62}" type="presParOf" srcId="{2B81C3D8-6C30-421C-8C99-3DF01E21C53D}" destId="{41960E9B-A08E-4929-9A49-04B2761F7F17}" srcOrd="1" destOrd="0" presId="urn:microsoft.com/office/officeart/2005/8/layout/orgChart1"/>
    <dgm:cxn modelId="{67939062-FEBC-4422-B234-3B0EB287BB57}" type="presParOf" srcId="{F7057180-68B1-44C9-8F58-D4FA570FE3E9}" destId="{73D6B980-F22B-435B-BCFB-0226A9A48039}" srcOrd="1" destOrd="0" presId="urn:microsoft.com/office/officeart/2005/8/layout/orgChart1"/>
    <dgm:cxn modelId="{A073D202-726B-46B5-B565-0EA7DDE90A5A}" type="presParOf" srcId="{F7057180-68B1-44C9-8F58-D4FA570FE3E9}" destId="{6E3529B8-19A6-48BE-A204-9CB52D511293}" srcOrd="2" destOrd="0" presId="urn:microsoft.com/office/officeart/2005/8/layout/orgChart1"/>
    <dgm:cxn modelId="{41DC315C-1511-44D2-B63E-3679E91AF0CE}" type="presParOf" srcId="{700AC01A-281C-4918-B4D0-5887AB2B653B}" destId="{63DE833F-0FE8-4F31-BAB0-F9559764CF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BFFC0-20E8-4443-B63A-8872A2529EAE}">
      <dsp:nvSpPr>
        <dsp:cNvPr id="0" name=""/>
        <dsp:cNvSpPr/>
      </dsp:nvSpPr>
      <dsp:spPr>
        <a:xfrm>
          <a:off x="4342159" y="1549759"/>
          <a:ext cx="3377028" cy="588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739"/>
              </a:lnTo>
              <a:lnTo>
                <a:pt x="3377028" y="391739"/>
              </a:lnTo>
              <a:lnTo>
                <a:pt x="3377028" y="5884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158B8-3840-4FEE-A55D-DCFEAFC2D6AD}">
      <dsp:nvSpPr>
        <dsp:cNvPr id="0" name=""/>
        <dsp:cNvSpPr/>
      </dsp:nvSpPr>
      <dsp:spPr>
        <a:xfrm>
          <a:off x="4342159" y="1549759"/>
          <a:ext cx="1133602" cy="659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62"/>
              </a:lnTo>
              <a:lnTo>
                <a:pt x="1133602" y="463062"/>
              </a:lnTo>
              <a:lnTo>
                <a:pt x="1133602" y="6598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85E13-AC67-4CA2-8DE2-614655161D4D}">
      <dsp:nvSpPr>
        <dsp:cNvPr id="0" name=""/>
        <dsp:cNvSpPr/>
      </dsp:nvSpPr>
      <dsp:spPr>
        <a:xfrm>
          <a:off x="3208557" y="1549759"/>
          <a:ext cx="1133602" cy="659803"/>
        </a:xfrm>
        <a:custGeom>
          <a:avLst/>
          <a:gdLst/>
          <a:ahLst/>
          <a:cxnLst/>
          <a:rect l="0" t="0" r="0" b="0"/>
          <a:pathLst>
            <a:path>
              <a:moveTo>
                <a:pt x="1133602" y="0"/>
              </a:moveTo>
              <a:lnTo>
                <a:pt x="1133602" y="463062"/>
              </a:lnTo>
              <a:lnTo>
                <a:pt x="0" y="463062"/>
              </a:lnTo>
              <a:lnTo>
                <a:pt x="0" y="6598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81A41-0ABD-4AE7-913F-E94DAFB867B1}">
      <dsp:nvSpPr>
        <dsp:cNvPr id="0" name=""/>
        <dsp:cNvSpPr/>
      </dsp:nvSpPr>
      <dsp:spPr>
        <a:xfrm>
          <a:off x="936861" y="1549759"/>
          <a:ext cx="3405298" cy="679711"/>
        </a:xfrm>
        <a:custGeom>
          <a:avLst/>
          <a:gdLst/>
          <a:ahLst/>
          <a:cxnLst/>
          <a:rect l="0" t="0" r="0" b="0"/>
          <a:pathLst>
            <a:path>
              <a:moveTo>
                <a:pt x="3405298" y="0"/>
              </a:moveTo>
              <a:lnTo>
                <a:pt x="3405298" y="482970"/>
              </a:lnTo>
              <a:lnTo>
                <a:pt x="0" y="482970"/>
              </a:lnTo>
              <a:lnTo>
                <a:pt x="0" y="6797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48119-83A0-4B67-9859-9AE58AB56E20}">
      <dsp:nvSpPr>
        <dsp:cNvPr id="0" name=""/>
        <dsp:cNvSpPr/>
      </dsp:nvSpPr>
      <dsp:spPr>
        <a:xfrm>
          <a:off x="3025466" y="374411"/>
          <a:ext cx="2633385" cy="1175348"/>
        </a:xfrm>
        <a:prstGeom prst="rect">
          <a:avLst/>
        </a:prstGeom>
        <a:solidFill>
          <a:srgbClr val="2099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অর্থনৈতিক</a:t>
          </a:r>
          <a:r>
            <a:rPr lang="en-US" sz="4000" b="1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b="1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ব্যবস্থা</a:t>
          </a:r>
          <a:endParaRPr lang="en-US" sz="4000" b="1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25466" y="374411"/>
        <a:ext cx="2633385" cy="1175348"/>
      </dsp:txXfrm>
    </dsp:sp>
    <dsp:sp modelId="{973B5DF5-E50E-41F0-BBE8-7EE1948502D0}">
      <dsp:nvSpPr>
        <dsp:cNvPr id="0" name=""/>
        <dsp:cNvSpPr/>
      </dsp:nvSpPr>
      <dsp:spPr>
        <a:xfrm>
          <a:off x="0" y="2229471"/>
          <a:ext cx="1873722" cy="93686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ধনতান্ত্রিক</a:t>
          </a:r>
          <a:endParaRPr lang="en-US" sz="4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2229471"/>
        <a:ext cx="1873722" cy="936861"/>
      </dsp:txXfrm>
    </dsp:sp>
    <dsp:sp modelId="{377AEEBC-1468-46C2-AC2D-946864EA8E27}">
      <dsp:nvSpPr>
        <dsp:cNvPr id="0" name=""/>
        <dsp:cNvSpPr/>
      </dsp:nvSpPr>
      <dsp:spPr>
        <a:xfrm>
          <a:off x="2271696" y="2209563"/>
          <a:ext cx="1873722" cy="936861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সমাজতান্ত্রিক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1696" y="2209563"/>
        <a:ext cx="1873722" cy="936861"/>
      </dsp:txXfrm>
    </dsp:sp>
    <dsp:sp modelId="{799841CF-B5AC-41A7-84D6-066D2C483E24}">
      <dsp:nvSpPr>
        <dsp:cNvPr id="0" name=""/>
        <dsp:cNvSpPr/>
      </dsp:nvSpPr>
      <dsp:spPr>
        <a:xfrm>
          <a:off x="4538900" y="2209563"/>
          <a:ext cx="1873722" cy="936861"/>
        </a:xfrm>
        <a:prstGeom prst="rect">
          <a:avLst/>
        </a:prstGeom>
        <a:solidFill>
          <a:srgbClr val="B7613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মিশ্র</a:t>
          </a:r>
          <a:endParaRPr lang="en-US" sz="7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38900" y="2209563"/>
        <a:ext cx="1873722" cy="936861"/>
      </dsp:txXfrm>
    </dsp:sp>
    <dsp:sp modelId="{5C89F749-959C-47A9-B2DF-218206BE4FDC}">
      <dsp:nvSpPr>
        <dsp:cNvPr id="0" name=""/>
        <dsp:cNvSpPr/>
      </dsp:nvSpPr>
      <dsp:spPr>
        <a:xfrm>
          <a:off x="6782326" y="2138239"/>
          <a:ext cx="1873722" cy="93686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ইসলামী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782326" y="2138239"/>
        <a:ext cx="1873722" cy="936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64078-C756-428F-AB34-FBB80A233C87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87B80-5D3A-4EC4-BFDF-E6D54764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n.m.wikipedia.org/wiki/%E0%A6%B8%E0%A7%81%E0%A6%A8%E0%A7%8D%E0%A6%A8%E0%A6%BE%E0%A6%B9" TargetMode="External"/><Relationship Id="rId7" Type="http://schemas.openxmlformats.org/officeDocument/2006/relationships/hyperlink" Target="https://bn.m.wikipedia.org/wiki/%E0%A6%87%E0%A6%B8%E0%A6%B2%E0%A6%BE%E0%A6%AE%E0%A6%BF_%E0%A6%85%E0%A6%B0%E0%A7%8D%E0%A6%A5%E0%A6%A8%E0%A7%80%E0%A6%A4%E0%A6%BF#cite_note-6" TargetMode="External"/><Relationship Id="rId2" Type="http://schemas.openxmlformats.org/officeDocument/2006/relationships/hyperlink" Target="https://bn.m.wikipedia.org/wiki/%E0%A6%95%E0%A7%8B%E0%A6%B0%E0%A6%86%E0%A6%A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m.wikipedia.org/wiki/%E0%A6%B8%E0%A7%81%E0%A6%A6" TargetMode="External"/><Relationship Id="rId5" Type="http://schemas.openxmlformats.org/officeDocument/2006/relationships/hyperlink" Target="https://bn.m.wikipedia.org/wiki/%E0%A6%9C%E0%A6%BF%E0%A6%9C%E0%A6%BF%E0%A6%AF%E0%A6%BC%E0%A6%BE_%E0%A6%95%E0%A6%B0" TargetMode="External"/><Relationship Id="rId4" Type="http://schemas.openxmlformats.org/officeDocument/2006/relationships/hyperlink" Target="https://bn.m.wikipedia.org/wiki/%E0%A6%AF%E0%A6%BE%E0%A6%95%E0%A6%BE%E0%A6%A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39;-&#2478;&#2503;&#2439;&#2482;huddin505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n.m.wikipedia.org/wiki/%E0%A6%95%E0%A7%81%E0%A6%B0%E0%A6%86%E0%A6%A8" TargetMode="External"/><Relationship Id="rId7" Type="http://schemas.openxmlformats.org/officeDocument/2006/relationships/image" Target="../media/image9.jpg"/><Relationship Id="rId2" Type="http://schemas.openxmlformats.org/officeDocument/2006/relationships/hyperlink" Target="https://bn.m.wikipedia.org/wiki/%E0%A6%86%E0%A6%B0%E0%A6%AC%E0%A6%BF_%E0%A6%AD%E0%A6%BE%E0%A6%B7%E0%A6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hyperlink" Target="https://bn.m.wikipedia.org/wiki/%E0%A6%87%E0%A6%B8%E0%A6%B2%E0%A6%BE%E0%A6%AE%E0%A6%BF_%E0%A6%85%E0%A6%B0%E0%A7%8D%E0%A6%A5%E0%A6%A8%E0%A7%80%E0%A6%A4%E0%A6%BF#cite_note-mat-1" TargetMode="External"/><Relationship Id="rId4" Type="http://schemas.openxmlformats.org/officeDocument/2006/relationships/hyperlink" Target="https://bn.m.wikipedia.org/wiki/%E0%A6%B8%E0%A7%81%E0%A6%A8%E0%A7%8D%E0%A6%A8%E0%A6%BE%E0%A6%B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n.m.wikipedia.org/wiki/%E0%A6%87%E0%A6%B8%E0%A6%B2%E0%A6%BE%E0%A6%AE%E0%A6%BF_%E0%A6%85%E0%A6%B0%E0%A7%8D%E0%A6%A5%E0%A6%A8%E0%A7%80%E0%A6%A4%E0%A6%BF#cite_note-2" TargetMode="External"/><Relationship Id="rId2" Type="http://schemas.openxmlformats.org/officeDocument/2006/relationships/hyperlink" Target="https://bn.m.wikipedia.org/wiki/%E0%A6%87%E0%A6%AC%E0%A6%A8%E0%A7%87_%E0%A6%96%E0%A6%BE%E0%A6%B2%E0%A6%A6%E0%A7%81%E0%A6%A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2" y="304801"/>
            <a:ext cx="5796021" cy="1066799"/>
          </a:xfrm>
          <a:noFill/>
          <a:ln w="28575">
            <a:noFill/>
          </a:ln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5405906"/>
            <a:ext cx="46482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12" y="269489"/>
            <a:ext cx="83820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0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41195"/>
            <a:ext cx="419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রূপরেখা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057400"/>
            <a:ext cx="7543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১.</a:t>
            </a:r>
            <a:r>
              <a:rPr lang="as-IN" sz="3600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কোরআন</a:t>
            </a:r>
            <a:r>
              <a:rPr lang="as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ও </a:t>
            </a:r>
            <a:r>
              <a:rPr lang="as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 tooltip="সুন্নাহ"/>
              </a:rPr>
              <a:t>সুন্নাহর</a:t>
            </a:r>
            <a:r>
              <a:rPr lang="as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নৈতিক ভিত্তির উপর প্রতিষ্ঠিত।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4038600"/>
            <a:ext cx="7543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hlinkClick r:id="rId4" tooltip="যাকাত"/>
              </a:rPr>
              <a:t>২.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  <a:hlinkClick r:id="rId4" tooltip="যাকাত"/>
              </a:rPr>
              <a:t>যাকাত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  <a:hlinkClick r:id="rId5" tooltip="জিজিয়া কর"/>
              </a:rPr>
              <a:t>জিজি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  <a:hlinkClick r:id="rId5" tooltip="জিজিয়া কর"/>
              </a:rPr>
              <a:t>য়া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  <a:hlinkClick r:id="rId5" tooltip="জিজিয়া কর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  <a:hlinkClick r:id="rId5" tooltip="জিজিয়া কর"/>
              </a:rPr>
              <a:t>কর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 ইত্যাদির উপর নির্ভরশীল ও 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  <a:hlinkClick r:id="rId6" tooltip="সুদ"/>
              </a:rPr>
              <a:t>সুদ</a:t>
            </a:r>
            <a:r>
              <a:rPr lang="as-IN" sz="3600" baseline="30000" dirty="0">
                <a:latin typeface="NikoshBAN" panose="02000000000000000000" pitchFamily="2" charset="0"/>
                <a:cs typeface="NikoshBAN" panose="02000000000000000000" pitchFamily="2" charset="0"/>
                <a:hlinkClick r:id="rId7"/>
              </a:rPr>
              <a:t>[৬]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 বর্জিত অর্থনীতি।</a:t>
            </a:r>
          </a:p>
        </p:txBody>
      </p:sp>
    </p:spTree>
    <p:extLst>
      <p:ext uri="{BB962C8B-B14F-4D97-AF65-F5344CB8AC3E}">
        <p14:creationId xmlns:p14="http://schemas.microsoft.com/office/powerpoint/2010/main" val="303932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43465"/>
            <a:ext cx="3429000" cy="594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মূলনীতি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22970" y="914401"/>
            <a:ext cx="8116229" cy="945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 আমর বিল মারুফ এবং নেহী আনিল মুনকার-এর 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নের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মাধ্যমে 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তাযকি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(আত্মশুদ্ধি) ও 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তাকও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(আল্লাহভীরুতা) অর্জন;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22971" y="1920800"/>
            <a:ext cx="5562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fontAlgn="base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কর্মকাণ্ডেই 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শরী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বিধান মান্য করা;</a:t>
            </a:r>
          </a:p>
          <a:p>
            <a:pPr fontAlgn="base"/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22971" y="2929058"/>
            <a:ext cx="5562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আদল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(বা 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ন্যয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) ও ইহসান (বা কল্যাণ) - 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  <p:sp>
        <p:nvSpPr>
          <p:cNvPr id="9" name="Right Arrow 8"/>
          <p:cNvSpPr/>
          <p:nvPr/>
        </p:nvSpPr>
        <p:spPr>
          <a:xfrm>
            <a:off x="722971" y="3959618"/>
            <a:ext cx="5562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সম্পদে সমাজের অধিকার প্রতিষ্ঠা;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00669" y="4953007"/>
            <a:ext cx="5562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ভারসাম্যপূর্ন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জীবন যাপনের 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700669" y="5943600"/>
            <a:ext cx="5562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৬.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মানবিক 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পূরন নিশ্চত করা;</a:t>
            </a:r>
            <a:r>
              <a:rPr lang="as-IN" sz="2000" dirty="0"/>
              <a:t> </a:t>
            </a:r>
            <a:endParaRPr lang="as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 rot="5400000">
            <a:off x="5676899" y="4076701"/>
            <a:ext cx="4419602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যুগপৎ দুনি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dirty="0">
                <a:latin typeface="NikoshBAN" panose="02000000000000000000" pitchFamily="2" charset="0"/>
                <a:cs typeface="NikoshBAN" panose="02000000000000000000" pitchFamily="2" charset="0"/>
              </a:rPr>
              <a:t>ও আখিরাতের কল্যাণ অর্জন</a:t>
            </a:r>
          </a:p>
        </p:txBody>
      </p:sp>
    </p:spTree>
    <p:extLst>
      <p:ext uri="{BB962C8B-B14F-4D97-AF65-F5344CB8AC3E}">
        <p14:creationId xmlns:p14="http://schemas.microsoft.com/office/powerpoint/2010/main" val="77946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228600"/>
            <a:ext cx="2209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ঈমান ও আমলের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 যেমনিভাবে আল্লাহর বিধান মেনে চলা আবশ্যক, অনুরূপভাবে অর্থ উপার্জন ও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en-US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ব্যবসা-বাণিজ্য পরিচালনার ক্ষেত্রেও আল্লাহর বিধান মেনে চলা আবশ্যক ।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জীবনে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যাতে ভারসাম্য ক্ষুণ্ন না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 হালাল-হারামের বিধান প্রবর্তন করা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গরীব যেন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অনাহারে-অর্ধাহারে মারা না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সেজন্য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যাকাত, উশর, খারাজ ইত্যাদির বিধান রাখা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এমনিভাবে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ধনবৈষম্য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সৃষ্টিকারী শোষণমূলক সুদ,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</a:t>
            </a:r>
            <a:r>
              <a:rPr lang="en-US" sz="2400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লটারী, কালোবাজারী, মওজুদদারী, ওজনে কম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</a:t>
            </a:r>
            <a:r>
              <a:rPr lang="en-US" sz="2400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ভেজাল ইত্যাদি উপার্জনের পন্থাকে হারাম করা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বস্তুত ইসলামী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কোনোরূপ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যুলুম, শোষণ, বঞ্চনা ও বৈষম্যের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অবকাশ নেই । মদীনার ইসলামী রাষ্ট্রে এর বাস্তবতা দেখা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আরবের অধিবাসীরা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একসম</a:t>
            </a:r>
            <a:r>
              <a:rPr lang="en-US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বৈষম্য ও দারিদ্রের শিকার ছিল, ইসলামী অর্থনীতির স্পর্শে মাত্র 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2400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বছরের মধ্যেই তাদের আর্থ-সামাজিক অবস্থাতে এমন পরিবর্তন সাধিত হলো যে,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যাকাতের অর্থ </a:t>
            </a:r>
            <a:r>
              <a:rPr lang="as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মতোও কাউকে </a:t>
            </a:r>
            <a:r>
              <a:rPr lang="as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যেত </a:t>
            </a:r>
            <a:r>
              <a:rPr lang="as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5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71800" y="457200"/>
            <a:ext cx="2743200" cy="6719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54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মূল্যায়ন </a:t>
            </a:r>
            <a:endParaRPr lang="en-US" sz="54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837716"/>
            <a:ext cx="8305799" cy="55399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bn-BD" sz="3000" dirty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অর্থব্যবস্থার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মুলভিত্তি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কয়টি ও কি কি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BD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691724"/>
            <a:ext cx="8305799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অর্থব্যস্থায়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576509"/>
            <a:ext cx="8305799" cy="55399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bn-BD" sz="3000" dirty="0"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381000" y="4572000"/>
            <a:ext cx="8305799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অর্থনীতিকে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5638800"/>
            <a:ext cx="8305799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মূলনীতি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1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3124200" y="152400"/>
            <a:ext cx="2819400" cy="106680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32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2590800"/>
            <a:ext cx="73914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দারিদ্র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ওশোষণহীন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বিনির্মাণে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বিকল্প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 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কর।</a:t>
            </a:r>
            <a:endParaRPr lang="bn-BD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3962400" y="76200"/>
            <a:ext cx="1981200" cy="997517"/>
          </a:xfrm>
          <a:prstGeom prst="wave">
            <a:avLst/>
          </a:prstGeom>
          <a:noFill/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199" y="5181600"/>
            <a:ext cx="39624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7030A0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http://f0.pepst.com/c/F58EFD/618276/ssc3/home/039/pritom90/albums/jorna_pritom90.peperonity.com__14_.gif_480_480_0_64000_0_1_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6553200" cy="4724401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5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04800"/>
            <a:ext cx="188595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493188" cy="50475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হেলাল উদ্দিন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বিএসএস(সম্মান),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এমএসএস(স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মাজ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শিক্ষক(সামাজিকবিজ্ঞান)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চিটাগাং আইডিয়্যাল হাইস্কুল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জামালখান,চট্টগ্রাম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  <a:hlinkClick r:id="rId3"/>
              </a:rPr>
              <a:t>ই-মেইল</a:t>
            </a:r>
            <a:r>
              <a:rPr lang="en-US" dirty="0" smtClean="0">
                <a:latin typeface="NikoshBAN" pitchFamily="2" charset="0"/>
                <a:cs typeface="NikoshBAN" pitchFamily="2" charset="0"/>
                <a:hlinkClick r:id="rId3"/>
              </a:rPr>
              <a:t>:huddin505</a:t>
            </a:r>
            <a:r>
              <a:rPr lang="bn-BD" dirty="0" smtClean="0">
                <a:latin typeface="NikoshBAN" pitchFamily="2" charset="0"/>
                <a:cs typeface="NikoshBAN" pitchFamily="2" charset="0"/>
                <a:hlinkClick r:id="rId3"/>
              </a:rPr>
              <a:t>@gmail.com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মোবাইলঃ০১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812 251126</a:t>
            </a:r>
          </a:p>
          <a:p>
            <a:pPr algn="ctr"/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পাঠ পরিচিতিঃ</a:t>
            </a:r>
          </a:p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দশম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অধ্যায়ঃএকাদশ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332571"/>
            <a:ext cx="1640624" cy="218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0200" y="152400"/>
            <a:ext cx="6781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5791200"/>
            <a:ext cx="746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বিষয়কে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10" y="1676400"/>
            <a:ext cx="3886200" cy="32397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105400" y="1626220"/>
            <a:ext cx="32766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05400" y="1646663"/>
            <a:ext cx="3276600" cy="32695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105400" y="1646663"/>
            <a:ext cx="3276600" cy="3276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88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667213"/>
            <a:ext cx="3810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3925228"/>
            <a:ext cx="5486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অর্থব্যস্থা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25" y="1709969"/>
            <a:ext cx="2619375" cy="1743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00676"/>
            <a:ext cx="24765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9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93274" y="1066800"/>
            <a:ext cx="3810000" cy="1219200"/>
          </a:xfrm>
          <a:prstGeom prst="ellips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194" y="2895600"/>
            <a:ext cx="8077200" cy="22467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ইসলামি</a:t>
            </a:r>
            <a:r>
              <a:rPr lang="en-US" sz="3200" b="1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b="1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অর্থব্যবস্থার</a:t>
            </a:r>
            <a:r>
              <a:rPr lang="en-US" sz="3200" b="1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b="1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পরিচয়</a:t>
            </a:r>
            <a:r>
              <a:rPr lang="en-US" sz="3200" b="1" kern="11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en-US" sz="3200" b="1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/>
              </a:rPr>
              <a:t>দি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</a:t>
            </a:r>
            <a:r>
              <a:rPr lang="bn-BD" sz="3200" b="1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পারবে</a:t>
            </a:r>
            <a:r>
              <a:rPr lang="bn-BD" sz="3200" b="1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।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kern="11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ইসলামি</a:t>
            </a:r>
            <a:r>
              <a:rPr lang="bn-IN" sz="3200" b="1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IN" sz="3200" b="1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অর্থনৈতিক ব্যবস্থার বৈশিষ্ট্য সমূহ</a:t>
            </a:r>
            <a:r>
              <a:rPr lang="bn-BD" sz="3200" b="1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BD" sz="3200" b="1" kern="11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বিশ্লেষণ করতে পারবে</a:t>
            </a:r>
            <a:r>
              <a:rPr lang="bn-BD" sz="3200" b="1" kern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।</a:t>
            </a:r>
            <a:endParaRPr lang="en-US" sz="3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57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09800"/>
            <a:ext cx="6858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IN" sz="2000" dirty="0">
              <a:solidFill>
                <a:srgbClr val="05050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u="sng" dirty="0" smtClean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ব্যবস্থা- </a:t>
            </a:r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সমস্ত সামাজিক 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আইনগত কাঠামোর মধ্য থেকে মানুষের অর্থনৈতিক কার্যাবলী পরিচালিত হয় তাকে অর্থনৈতিক ব্যবস্থা বলে ।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ব্যবস্থাসমূহকে চার ভাগে ভাগ করা যায় ।যথা :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১)ধনতান্ত্রিক বা পুঁজিবাদী অর্থনৈতিক ব্যবস্থা (</a:t>
            </a:r>
            <a:r>
              <a:rPr lang="en-US" sz="2400" dirty="0" err="1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Capilistic</a:t>
            </a:r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economic system )</a:t>
            </a:r>
          </a:p>
          <a:p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2) </a:t>
            </a:r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সমাজতান্ত্রিক বা নিয়ন্ত্রিত অর্থনৈতিক ব্যবস্থা (</a:t>
            </a:r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Socialistic economic system )</a:t>
            </a:r>
          </a:p>
          <a:p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৩)ইসলামিক অর্থনৈতিক ব্যবস্থা (</a:t>
            </a:r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Islamic economic system )</a:t>
            </a:r>
          </a:p>
          <a:p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4)</a:t>
            </a:r>
            <a:r>
              <a:rPr lang="bn-IN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মিশ্র অর্থনৈতিক ব্যবস্থা (</a:t>
            </a:r>
            <a:r>
              <a:rPr lang="en-US" sz="2400" dirty="0">
                <a:solidFill>
                  <a:srgbClr val="05050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Mixed economic system )</a:t>
            </a:r>
            <a:endParaRPr lang="en-US" sz="2400" b="0" i="0" dirty="0">
              <a:solidFill>
                <a:srgbClr val="050505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52400"/>
            <a:ext cx="5791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ব্যবস্থা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01061734"/>
              </p:ext>
            </p:extLst>
          </p:nvPr>
        </p:nvGraphicFramePr>
        <p:xfrm>
          <a:off x="315488" y="1985693"/>
          <a:ext cx="8684319" cy="3787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533F-CE74-475C-8B6B-B58373997F3A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116" y="901192"/>
            <a:ext cx="8767691" cy="104452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বিশ্বে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04555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848119-83A0-4B67-9859-9AE58AB56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C3848119-83A0-4B67-9859-9AE58AB56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EC81A41-0ABD-4AE7-913F-E94DAFB86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CEC81A41-0ABD-4AE7-913F-E94DAFB867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3B5DF5-E50E-41F0-BBE8-7EE194850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973B5DF5-E50E-41F0-BBE8-7EE194850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485E13-AC67-4CA2-8DE2-614655161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graphicEl>
                                              <a:dgm id="{18485E13-AC67-4CA2-8DE2-614655161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7AEEBC-1468-46C2-AC2D-946864EA8E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377AEEBC-1468-46C2-AC2D-946864EA8E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D158B8-3840-4FEE-A55D-DCFEAFC2D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">
                                            <p:graphicEl>
                                              <a:dgm id="{92D158B8-3840-4FEE-A55D-DCFEAFC2D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9841CF-B5AC-41A7-84D6-066D2C483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799841CF-B5AC-41A7-84D6-066D2C483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DBFFC0-20E8-4443-B63A-8872A2529E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>
                                            <p:graphicEl>
                                              <a:dgm id="{C7DBFFC0-20E8-4443-B63A-8872A2529E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C89F749-959C-47A9-B2DF-218206BE4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>
                                            <p:graphicEl>
                                              <a:dgm id="{5C89F749-959C-47A9-B2DF-218206BE4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04800"/>
            <a:ext cx="4267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467419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s-IN" sz="3600" b="1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ইসলামী অর্থনীতি</a:t>
            </a:r>
            <a:r>
              <a:rPr lang="as-IN" sz="36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(</a:t>
            </a:r>
            <a:r>
              <a:rPr lang="as-IN" sz="3600" dirty="0">
                <a:solidFill>
                  <a:srgbClr val="6B4BA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 tooltip="আরবি ভাষা"/>
              </a:rPr>
              <a:t>আরবি</a:t>
            </a:r>
            <a:r>
              <a:rPr lang="as-IN" sz="36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 </a:t>
            </a:r>
            <a:r>
              <a:rPr lang="ar-AE" sz="3600" dirty="0">
                <a:solidFill>
                  <a:srgbClr val="202122"/>
                </a:solidFill>
                <a:latin typeface="NikoshBAN" panose="02000000000000000000" pitchFamily="2" charset="0"/>
              </a:rPr>
              <a:t>الاقتصاد الإسلامي‎‎) </a:t>
            </a:r>
            <a:r>
              <a:rPr lang="as-IN" sz="36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 </a:t>
            </a:r>
            <a:r>
              <a:rPr lang="as-IN" sz="3600" dirty="0">
                <a:solidFill>
                  <a:srgbClr val="6B4BA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 tooltip="কুরআন"/>
              </a:rPr>
              <a:t>কুরআন</a:t>
            </a:r>
            <a:r>
              <a:rPr lang="as-IN" sz="36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ও </a:t>
            </a:r>
            <a:r>
              <a:rPr lang="as-IN" sz="3600" dirty="0">
                <a:solidFill>
                  <a:srgbClr val="6B4BA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 tooltip="সুন্নাহ"/>
              </a:rPr>
              <a:t>সুন্নাহ</a:t>
            </a:r>
            <a:r>
              <a:rPr lang="as-IN" sz="36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মোতাবেক অর্থনৈতিক লেনদেন ব্যবস্থা।</a:t>
            </a:r>
            <a:r>
              <a:rPr lang="as-IN" sz="3600" baseline="30000" dirty="0">
                <a:solidFill>
                  <a:srgbClr val="6B4BA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5"/>
              </a:rPr>
              <a:t>[১]</a:t>
            </a:r>
            <a:r>
              <a:rPr lang="as-IN" sz="36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ইসলামী কৃষ্টি ও তামাদ্দুন সমৃদ্ধ যে অর্থনৈতিক ব্যবস্থা গড়ে উঠেছে তাই ইসলামী অর্থনীতি। </a:t>
            </a:r>
            <a:endParaRPr lang="en-US" sz="3600" dirty="0" smtClean="0">
              <a:solidFill>
                <a:srgbClr val="20212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29356"/>
            <a:ext cx="2819400" cy="2922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954" y="1323780"/>
            <a:ext cx="1845646" cy="292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97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6000"/>
            <a:ext cx="6629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প্রখ্যাত সমাজ বিজ্ঞানী </a:t>
            </a:r>
            <a:r>
              <a:rPr lang="as-IN" sz="2400" dirty="0">
                <a:solidFill>
                  <a:srgbClr val="6B4BA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 tooltip="ইবনে খালদুন"/>
              </a:rPr>
              <a:t>ইবনে খালদুন</a:t>
            </a:r>
            <a:r>
              <a:rPr lang="as-IN" sz="24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বলেন-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ইসলামী অর্থনীতি হলো জনসাধারণের সাথে সম্পর্কিত বিজ্ঞান। মহান সৃষ্টিকর্তা আল্লাহর নীতি-পদ্ধতি অনুসরণে সৃষ্টির লালন-পালনের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যাবতী</a:t>
            </a:r>
            <a:r>
              <a:rPr lang="en-US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জাগতিক সম্পদের সামগ্রিক কল্যাণধর্মী ব্যবস্থাপনাই ইসলামী অর্থনীতি। </a:t>
            </a:r>
            <a:endParaRPr lang="en-US" dirty="0">
              <a:solidFill>
                <a:srgbClr val="20212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fontAlgn="base"/>
            <a:r>
              <a:rPr lang="as-IN" sz="2000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প্রখ্যাত অর্থনীতিবিদ </a:t>
            </a:r>
            <a:r>
              <a:rPr lang="as-IN" sz="2000" dirty="0">
                <a:solidFill>
                  <a:srgbClr val="3C866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ডঃ এম নেজাতুল্লাহ সিদ্দিকী বলেন-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"ইসলামী অর্থনীতি সমকালীন অর্থনৈতিক চ্যালেঞ্জ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মোকাবেলা</a:t>
            </a:r>
            <a:r>
              <a:rPr lang="en-US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মুসলিম চিন্তাবিদদের জবাব"।</a:t>
            </a:r>
            <a:endParaRPr lang="en-US" dirty="0">
              <a:solidFill>
                <a:srgbClr val="20212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fontAlgn="base"/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ডঃ এম এ মান্নান বলেন-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"ইসলামী অর্থনীতি হলো একটি সামাজিক বিজ্ঞান যা কুরআন ও সুন্নাহর আলোকে মানুষের অর্থনৈতিক সমস্যাবলি নিয়ে আলোচনা করে"।</a:t>
            </a:r>
          </a:p>
          <a:p>
            <a:pPr fontAlgn="base"/>
            <a:r>
              <a:rPr lang="as-IN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মাওলানা হিফযুর রহমান (র.) বলেন,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"শরী'আতের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পরিভাষা</a:t>
            </a:r>
            <a:r>
              <a:rPr lang="en-US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বিদ্যা বা জ্ঞানের মাধ্যমে এমন সব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</a:t>
            </a:r>
            <a:r>
              <a:rPr lang="en-US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সম্বন্ধে জ্ঞাত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যা</a:t>
            </a:r>
            <a:r>
              <a:rPr lang="en-US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দ্বারা ধন-সম্পদ আহরণ ও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en-US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উপযুক্ত ও সঠিক ,পন্থা এবং বিনষ্ট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</a:t>
            </a:r>
            <a:r>
              <a:rPr lang="en-US" dirty="0" err="1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 কারণ নির্দেশ করা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 'ইসলামী অর্থনীতি' (ইলমুল ইকতিসাদ) বলা 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dirty="0" smtClean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20212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।"</a:t>
            </a:r>
            <a:r>
              <a:rPr lang="as-IN" baseline="30000" dirty="0">
                <a:solidFill>
                  <a:srgbClr val="6B4BA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[২]</a:t>
            </a:r>
            <a:endParaRPr lang="as-IN" dirty="0">
              <a:solidFill>
                <a:srgbClr val="20212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152400"/>
            <a:ext cx="518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অর্থব্যবস্থার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প্রামান্য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4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496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বাংলাদেশ ও বিশ্ব পরিচয়</dc:title>
  <dc:creator>Doel-1612i3</dc:creator>
  <cp:lastModifiedBy>Microsoft account</cp:lastModifiedBy>
  <cp:revision>673</cp:revision>
  <cp:lastPrinted>2014-02-14T03:29:04Z</cp:lastPrinted>
  <dcterms:created xsi:type="dcterms:W3CDTF">2006-08-16T00:00:00Z</dcterms:created>
  <dcterms:modified xsi:type="dcterms:W3CDTF">2020-09-22T10:33:05Z</dcterms:modified>
</cp:coreProperties>
</file>