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82" r:id="rId7"/>
    <p:sldId id="280" r:id="rId8"/>
    <p:sldId id="263" r:id="rId9"/>
    <p:sldId id="283" r:id="rId10"/>
    <p:sldId id="262" r:id="rId11"/>
    <p:sldId id="285" r:id="rId12"/>
    <p:sldId id="284" r:id="rId13"/>
    <p:sldId id="281" r:id="rId14"/>
    <p:sldId id="261" r:id="rId15"/>
    <p:sldId id="264" r:id="rId16"/>
    <p:sldId id="266" r:id="rId17"/>
    <p:sldId id="286" r:id="rId18"/>
    <p:sldId id="267" r:id="rId19"/>
    <p:sldId id="265" r:id="rId20"/>
    <p:sldId id="268" r:id="rId21"/>
    <p:sldId id="271" r:id="rId22"/>
    <p:sldId id="272" r:id="rId23"/>
    <p:sldId id="273" r:id="rId24"/>
    <p:sldId id="287" r:id="rId25"/>
    <p:sldId id="269"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9B00"/>
    <a:srgbClr val="CC0099"/>
    <a:srgbClr val="0000FF"/>
    <a:srgbClr val="92D050"/>
    <a:srgbClr val="5C8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9" autoAdjust="0"/>
    <p:restoredTop sz="87199" autoAdjust="0"/>
  </p:normalViewPr>
  <p:slideViewPr>
    <p:cSldViewPr snapToGrid="0">
      <p:cViewPr varScale="1">
        <p:scale>
          <a:sx n="59" d="100"/>
          <a:sy n="59" d="100"/>
        </p:scale>
        <p:origin x="1686" y="78"/>
      </p:cViewPr>
      <p:guideLst/>
    </p:cSldViewPr>
  </p:slideViewPr>
  <p:notesTextViewPr>
    <p:cViewPr>
      <p:scale>
        <a:sx n="66" d="100"/>
        <a:sy n="66"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E4C6B2-C89A-46AA-9AD2-5B754FE2648B}" type="datetimeFigureOut">
              <a:rPr lang="en-US" smtClean="0"/>
              <a:t>9/22/2020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C1C0DE-DD83-4FC9-8A46-38ABCB683BDB}" type="slidenum">
              <a:rPr lang="en-US" smtClean="0"/>
              <a:t>‹#›</a:t>
            </a:fld>
            <a:endParaRPr lang="en-US"/>
          </a:p>
        </p:txBody>
      </p:sp>
    </p:spTree>
    <p:extLst>
      <p:ext uri="{BB962C8B-B14F-4D97-AF65-F5344CB8AC3E}">
        <p14:creationId xmlns:p14="http://schemas.microsoft.com/office/powerpoint/2010/main" val="417928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n.wikipedia.org/wiki/%E0%A6%A2%E0%A6%BE%E0%A6%95%E0%A6%BE_%E0%A6%AC%E0%A6%BF%E0%A6%B6%E0%A7%8D%E0%A6%AC%E0%A6%AC%E0%A6%BF%E0%A6%A6%E0%A7%8D%E0%A6%AF%E0%A6%BE%E0%A6%B2%E0%A6%AF%E0%A6%BC"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bn.wikipedia.org/wiki/%E0%A6%A2%E0%A6%BE%E0%A6%95%E0%A6%BE_%E0%A6%AE%E0%A7%87%E0%A6%A1%E0%A6%BF%E0%A6%95%E0%A7%87%E0%A6%B2_%E0%A6%95%E0%A6%B2%E0%A7%87%E0%A6%9C" TargetMode="External"/><Relationship Id="rId4" Type="http://schemas.openxmlformats.org/officeDocument/2006/relationships/hyperlink" Target="https://bn.wikipedia.org/wiki/%E0%A7%A7%E0%A7%AF%E0%A7%AB%E0%A7%A8_%E0%A6%B8%E0%A6%BE%E0%A6%B2%E0%A7%87%E0%A6%B0_%E0%A6%AC%E0%A6%BE%E0%A6%82%E0%A6%B2%E0%A6%BE%E0%A6%AD%E0%A6%BE%E0%A6%B7%E0%A6%BE_%E0%A6%86%E0%A6%A8%E0%A7%8D%E0%A6%A6%E0%A7%8B%E0%A6%B2%E0%A6%A8"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3</a:t>
            </a:fld>
            <a:endParaRPr lang="en-US"/>
          </a:p>
        </p:txBody>
      </p:sp>
    </p:spTree>
    <p:extLst>
      <p:ext uri="{BB962C8B-B14F-4D97-AF65-F5344CB8AC3E}">
        <p14:creationId xmlns:p14="http://schemas.microsoft.com/office/powerpoint/2010/main" val="147362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প্রশ্ন করবেঃ ছবি দেখিয়ে............... </a:t>
            </a:r>
          </a:p>
          <a:p>
            <a:pPr marL="228600" indent="-228600">
              <a:buFont typeface="+mj-lt"/>
              <a:buAutoNum type="arabicPeriod"/>
            </a:pPr>
            <a:r>
              <a:rPr lang="bn-BD" dirty="0"/>
              <a:t>পশ্চিম পাকিস্থানের নেতারা আমাদের উপর জোর করে কি চাপিয়ে দিতে চেয়েছিলো? </a:t>
            </a:r>
          </a:p>
          <a:p>
            <a:pPr marL="228600" indent="-228600">
              <a:buFont typeface="+mj-lt"/>
              <a:buAutoNum type="arabicPeriod"/>
            </a:pPr>
            <a:r>
              <a:rPr lang="bn-BD" dirty="0"/>
              <a:t>বাঙালিরা কি উদ্দ্যোগ গ্রহন করেছিলো? </a:t>
            </a:r>
            <a:endParaRPr lang="en-US" dirty="0"/>
          </a:p>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16</a:t>
            </a:fld>
            <a:endParaRPr lang="en-US"/>
          </a:p>
        </p:txBody>
      </p:sp>
    </p:spTree>
    <p:extLst>
      <p:ext uri="{BB962C8B-B14F-4D97-AF65-F5344CB8AC3E}">
        <p14:creationId xmlns:p14="http://schemas.microsoft.com/office/powerpoint/2010/main" val="3982997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প্রশ্ন করবেঃ ছবি দেখিয়ে............... </a:t>
            </a:r>
          </a:p>
          <a:p>
            <a:pPr marL="228600" indent="-228600">
              <a:buAutoNum type="arabicPeriod"/>
            </a:pPr>
            <a:r>
              <a:rPr lang="bn-BD" dirty="0"/>
              <a:t>সর্ব্দলীয় রাষ্ট্রভাষা সংগ্রাম পরিষদের নেতৃত্বে কারা ছিলেন? </a:t>
            </a:r>
            <a:endParaRPr lang="en-US" dirty="0"/>
          </a:p>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18</a:t>
            </a:fld>
            <a:endParaRPr lang="en-US"/>
          </a:p>
        </p:txBody>
      </p:sp>
    </p:spTree>
    <p:extLst>
      <p:ext uri="{BB962C8B-B14F-4D97-AF65-F5344CB8AC3E}">
        <p14:creationId xmlns:p14="http://schemas.microsoft.com/office/powerpoint/2010/main" val="3984979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প্রশ্ন করবেঃ ছবি দেখিয়ে............... </a:t>
            </a:r>
          </a:p>
          <a:p>
            <a:pPr marL="228600" indent="-228600">
              <a:buAutoNum type="arabicPeriod"/>
            </a:pPr>
            <a:r>
              <a:rPr lang="bn-BD" dirty="0"/>
              <a:t>কারা ধর্মঘটের ঢাক দেয়? </a:t>
            </a:r>
          </a:p>
          <a:p>
            <a:pPr marL="228600" indent="-228600">
              <a:buAutoNum type="arabicPeriod"/>
            </a:pPr>
            <a:r>
              <a:rPr lang="bn-BD" dirty="0"/>
              <a:t>ধর্মঘটে গ্রেপ্তার হক কারা? </a:t>
            </a:r>
            <a:endParaRPr lang="en-US" dirty="0"/>
          </a:p>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19</a:t>
            </a:fld>
            <a:endParaRPr lang="en-US"/>
          </a:p>
        </p:txBody>
      </p:sp>
    </p:spTree>
    <p:extLst>
      <p:ext uri="{BB962C8B-B14F-4D97-AF65-F5344CB8AC3E}">
        <p14:creationId xmlns:p14="http://schemas.microsoft.com/office/powerpoint/2010/main" val="3062983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প্রশ্ন করবেঃ ছবি দেখিয়ে............... </a:t>
            </a:r>
          </a:p>
          <a:p>
            <a:pPr marL="228600" indent="-228600">
              <a:buAutoNum type="arabicPeriod"/>
            </a:pPr>
            <a:r>
              <a:rPr lang="bn-BD" dirty="0"/>
              <a:t>পূর্ব বাংলার ১৪৪ ধারা জারি করে কে এবং কেন? </a:t>
            </a:r>
          </a:p>
          <a:p>
            <a:pPr marL="228600" indent="-228600">
              <a:buAutoNum type="arabicPeriod"/>
            </a:pPr>
            <a:r>
              <a:rPr lang="bn-BD" dirty="0"/>
              <a:t>কারা ১৪৪ ধারা বাঙ্গে ফেলার সিদ্ধান্ত নেয়?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20</a:t>
            </a:fld>
            <a:endParaRPr lang="en-US"/>
          </a:p>
        </p:txBody>
      </p:sp>
    </p:spTree>
    <p:extLst>
      <p:ext uri="{BB962C8B-B14F-4D97-AF65-F5344CB8AC3E}">
        <p14:creationId xmlns:p14="http://schemas.microsoft.com/office/powerpoint/2010/main" val="1497824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প্রশ্ন করবেঃ ছবি দেখিয়ে............... </a:t>
            </a:r>
          </a:p>
          <a:p>
            <a:pPr marL="228600" indent="-228600">
              <a:buAutoNum type="arabicPeriod"/>
            </a:pPr>
            <a:r>
              <a:rPr lang="bn-BD" dirty="0"/>
              <a:t>অস্থায়ী শহিদ মিনার কারা তৈরি করে/কোথায়? </a:t>
            </a:r>
          </a:p>
          <a:p>
            <a:pPr marL="228600" indent="-228600">
              <a:buAutoNum type="arabicPeriod"/>
            </a:pPr>
            <a:r>
              <a:rPr lang="bn-BD" dirty="0"/>
              <a:t>বর্তনাম শহিদ মিনারটি কত সালে তৈরি করা হয়?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21</a:t>
            </a:fld>
            <a:endParaRPr lang="en-US"/>
          </a:p>
        </p:txBody>
      </p:sp>
    </p:spTree>
    <p:extLst>
      <p:ext uri="{BB962C8B-B14F-4D97-AF65-F5344CB8AC3E}">
        <p14:creationId xmlns:p14="http://schemas.microsoft.com/office/powerpoint/2010/main" val="3843856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একে একে প্রশ্ন করবেন</a:t>
            </a:r>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23</a:t>
            </a:fld>
            <a:endParaRPr lang="en-US"/>
          </a:p>
        </p:txBody>
      </p:sp>
    </p:spTree>
    <p:extLst>
      <p:ext uri="{BB962C8B-B14F-4D97-AF65-F5344CB8AC3E}">
        <p14:creationId xmlns:p14="http://schemas.microsoft.com/office/powerpoint/2010/main" val="1416122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25</a:t>
            </a:fld>
            <a:endParaRPr lang="en-US"/>
          </a:p>
        </p:txBody>
      </p:sp>
    </p:spTree>
    <p:extLst>
      <p:ext uri="{BB962C8B-B14F-4D97-AF65-F5344CB8AC3E}">
        <p14:creationId xmlns:p14="http://schemas.microsoft.com/office/powerpoint/2010/main" val="2602762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প্রশ্ন করবেঃ ছবি দেখিয়ে </a:t>
            </a:r>
          </a:p>
          <a:p>
            <a:pPr marL="228600" indent="-228600">
              <a:buAutoNum type="arabicPeriod"/>
            </a:pPr>
            <a:r>
              <a:rPr lang="bn-BD" dirty="0"/>
              <a:t>১৪৪ শুধু সংখ্যা ছাড়া আর কি হতে পারে?</a:t>
            </a:r>
          </a:p>
          <a:p>
            <a:pPr marL="228600" indent="-228600">
              <a:buAutoNum type="arabicPeriod"/>
            </a:pPr>
            <a:r>
              <a:rPr lang="bn-BD" dirty="0"/>
              <a:t>আমাদের ভাষা আন্দোলনের সাথে ১৪৪ এর সম্পর্ক কি? </a:t>
            </a:r>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8</a:t>
            </a:fld>
            <a:endParaRPr lang="en-US"/>
          </a:p>
        </p:txBody>
      </p:sp>
    </p:spTree>
    <p:extLst>
      <p:ext uri="{BB962C8B-B14F-4D97-AF65-F5344CB8AC3E}">
        <p14:creationId xmlns:p14="http://schemas.microsoft.com/office/powerpoint/2010/main" val="3103124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sz="3600" dirty="0"/>
              <a:t>শিক্ষক প্রশ্ন করবেঃ ছবি দেখিয়ে </a:t>
            </a:r>
          </a:p>
          <a:p>
            <a:pPr marL="228600" indent="-228600">
              <a:buAutoNum type="arabicPeriod"/>
            </a:pPr>
            <a:r>
              <a:rPr lang="bn-BD" sz="3600" dirty="0"/>
              <a:t>১৪৪ ধারা কারা ভঙ্গ করে? </a:t>
            </a:r>
          </a:p>
          <a:p>
            <a:pPr marL="228600" indent="-228600">
              <a:buAutoNum type="arabicPeriod"/>
            </a:pPr>
            <a:r>
              <a:rPr lang="bn-BD" sz="3600" dirty="0"/>
              <a:t>কাদের ছবি দেখা যাচ্ছে? </a:t>
            </a:r>
          </a:p>
          <a:p>
            <a:pPr marL="228600" indent="-228600">
              <a:buAutoNum type="arabicPeriod"/>
            </a:pPr>
            <a:r>
              <a:rPr lang="bn-BD" sz="3600" dirty="0"/>
              <a:t>উল্লিখিত ব্যক্তিরা কিসের জন্য প্রাণ দেয়? </a:t>
            </a:r>
            <a:endParaRPr lang="en-US" sz="3600" dirty="0"/>
          </a:p>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9</a:t>
            </a:fld>
            <a:endParaRPr lang="en-US"/>
          </a:p>
        </p:txBody>
      </p:sp>
    </p:spTree>
    <p:extLst>
      <p:ext uri="{BB962C8B-B14F-4D97-AF65-F5344CB8AC3E}">
        <p14:creationId xmlns:p14="http://schemas.microsoft.com/office/powerpoint/2010/main" val="573967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n-BD"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শিক্ষক প্রশ্ন করবেঃ ছবি দেখিয়ে </a:t>
            </a:r>
          </a:p>
          <a:p>
            <a:pPr marL="228600" indent="-228600">
              <a:buAutoNum type="arabicPeriod"/>
            </a:pPr>
            <a:r>
              <a:rPr lang="bn-BD" dirty="0"/>
              <a:t>ভাষা আন্দোলনে নারিরা কি ভূমিকা পালন করে? </a:t>
            </a:r>
            <a:endParaRPr lang="bn-BD" sz="1200" b="0" i="0" kern="1200" dirty="0">
              <a:solidFill>
                <a:schemeClr val="tx1"/>
              </a:solidFill>
              <a:effectLst/>
              <a:latin typeface="+mn-lt"/>
              <a:ea typeface="+mn-ea"/>
              <a:cs typeface="+mn-cs"/>
            </a:endParaRPr>
          </a:p>
          <a:p>
            <a:endParaRPr lang="bn-BD" sz="1200" b="0" i="0" kern="1200" dirty="0">
              <a:solidFill>
                <a:schemeClr val="tx1"/>
              </a:solidFill>
              <a:effectLst/>
              <a:latin typeface="+mn-lt"/>
              <a:ea typeface="+mn-ea"/>
              <a:cs typeface="+mn-cs"/>
            </a:endParaRPr>
          </a:p>
          <a:p>
            <a:r>
              <a:rPr lang="as-IN" sz="1200" b="0" i="0" kern="1200" dirty="0">
                <a:solidFill>
                  <a:schemeClr val="tx1"/>
                </a:solidFill>
                <a:effectLst/>
                <a:latin typeface="+mn-lt"/>
                <a:ea typeface="+mn-ea"/>
                <a:cs typeface="+mn-cs"/>
              </a:rPr>
              <a:t>বাংলাদেশের নারীদের সামাজিক মর্যাদা বহুবছর ধরে সংগ্রাম আর পুরুষের পাশাপাশি লড়াইয়ের মাধ্যমে অর্জিত হয়েছে। ‘রাষ্ট্রভাষা বাংলা চাই’দাবির আন্দোলনে সহযোদ্ধা হয়ে ছাত্রদের পাশে এসে দাঁড়িয়েছিলেন ছাত্রীরা। পাকিস্তান আর্মি ও পুলিশের তাক করা বন্দুকের নলকে উপেক্ষা করে ভাষার দাবির মিছিলগুলোতে ছিলেন তারা সামনের কাতারে। </a:t>
            </a:r>
            <a:r>
              <a:rPr lang="as-IN" sz="1200" b="0" i="0" u="none" strike="noStrike" kern="1200" dirty="0">
                <a:solidFill>
                  <a:schemeClr val="tx1"/>
                </a:solidFill>
                <a:effectLst/>
                <a:latin typeface="+mn-lt"/>
                <a:ea typeface="+mn-ea"/>
                <a:cs typeface="+mn-cs"/>
                <a:hlinkClick r:id="rId3" tooltip="ঢাকা বিশ্ববিদ্যালয়"/>
              </a:rPr>
              <a:t>ঢাকা বিশ্ববিদ্যালয়ের</a:t>
            </a:r>
            <a:r>
              <a:rPr lang="as-IN" sz="1200" b="0" i="0" kern="1200" dirty="0">
                <a:solidFill>
                  <a:schemeClr val="tx1"/>
                </a:solidFill>
                <a:effectLst/>
                <a:latin typeface="+mn-lt"/>
                <a:ea typeface="+mn-ea"/>
                <a:cs typeface="+mn-cs"/>
              </a:rPr>
              <a:t> ছাত্রীরা রাতে লুকিয়ে ভাষার দাবির বিভিন্ন স্লোগান সংবলিত পোস্টার একেছেন। </a:t>
            </a:r>
            <a:r>
              <a:rPr lang="as-IN" sz="1200" b="0" i="0" u="none" strike="noStrike" kern="1200" dirty="0">
                <a:solidFill>
                  <a:schemeClr val="tx1"/>
                </a:solidFill>
                <a:effectLst/>
                <a:latin typeface="+mn-lt"/>
                <a:ea typeface="+mn-ea"/>
                <a:cs typeface="+mn-cs"/>
                <a:hlinkClick r:id="rId4" tooltip="১৯৫২ সালের বাংলাভাষা আন্দোলন"/>
              </a:rPr>
              <a:t>১৯৫২ সালের ২১ ফেব্রুয়ারিতে</a:t>
            </a:r>
            <a:r>
              <a:rPr lang="as-IN" sz="1200" b="0" i="0" kern="1200" dirty="0">
                <a:solidFill>
                  <a:schemeClr val="tx1"/>
                </a:solidFill>
                <a:effectLst/>
                <a:latin typeface="+mn-lt"/>
                <a:ea typeface="+mn-ea"/>
                <a:cs typeface="+mn-cs"/>
              </a:rPr>
              <a:t> নারীরাই পুলিশের সঙ্গে ধাক্কাধাক্কি করে পুলিশের ব্যারিকেড ভাঙে। আহতদের চিকিৎসায় বিশেষ ভূমিকা রাখে </a:t>
            </a:r>
            <a:r>
              <a:rPr lang="as-IN" sz="1200" b="0" i="0" u="none" strike="noStrike" kern="1200" dirty="0">
                <a:solidFill>
                  <a:schemeClr val="tx1"/>
                </a:solidFill>
                <a:effectLst/>
                <a:latin typeface="+mn-lt"/>
                <a:ea typeface="+mn-ea"/>
                <a:cs typeface="+mn-cs"/>
                <a:hlinkClick r:id="rId5" tooltip="ঢাকা মেডিকেল কলেজ"/>
              </a:rPr>
              <a:t>ঢাকা মেডিকেল কলেজের</a:t>
            </a:r>
            <a:r>
              <a:rPr lang="as-IN" sz="1200" b="0" i="0" kern="1200" dirty="0">
                <a:solidFill>
                  <a:schemeClr val="tx1"/>
                </a:solidFill>
                <a:effectLst/>
                <a:latin typeface="+mn-lt"/>
                <a:ea typeface="+mn-ea"/>
                <a:cs typeface="+mn-cs"/>
              </a:rPr>
              <a:t> ছাত্রীরা। আহতদের চিকিৎসা সাহায্যের জন্য বাড়ি বাড়ি গিয়ে মেয়েরা চাঁদা তুলে আনে। পুলিশের তাড়া খাওয়া ছাত্রদের নিজেদের কাছে লুকিয়ে রাখে। আন্দোলনের খরচ চালানোর জন্য অনেক গৃহিণী অলঙ্কার খুলে দেন। শুধু তাই নয়, ভাষা আন্দোলনে জড়িত হওয়ায় অনেক নারীকে জেলও খাটতে হয়েছে। কেউ হারিয়েছেন সংসার। কেউ আবার শিক্ষাপ্রতিষ্ঠান থেকে হয়েছেন বহিষ্কৃত। সে সময়য়র ঘটনা নিয়ে আজাদ পত্রিকায় প্রকাশিত সংবাদ, ভাষাসৈনিকদের স্মৃতিচারণা এবং দলিল ও বইতে এর প্রমাণ রয়েছে।</a:t>
            </a:r>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10</a:t>
            </a:fld>
            <a:endParaRPr lang="en-US"/>
          </a:p>
        </p:txBody>
      </p:sp>
    </p:spTree>
    <p:extLst>
      <p:ext uri="{BB962C8B-B14F-4D97-AF65-F5344CB8AC3E}">
        <p14:creationId xmlns:p14="http://schemas.microsoft.com/office/powerpoint/2010/main" val="1141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11</a:t>
            </a:fld>
            <a:endParaRPr lang="en-US"/>
          </a:p>
        </p:txBody>
      </p:sp>
    </p:spTree>
    <p:extLst>
      <p:ext uri="{BB962C8B-B14F-4D97-AF65-F5344CB8AC3E}">
        <p14:creationId xmlns:p14="http://schemas.microsoft.com/office/powerpoint/2010/main" val="3232529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পড়ে শোনাবেন/ছাত্র/ছাত্রীদের দিয়ে পড়াবেন? </a:t>
            </a:r>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12</a:t>
            </a:fld>
            <a:endParaRPr lang="en-US"/>
          </a:p>
        </p:txBody>
      </p:sp>
    </p:spTree>
    <p:extLst>
      <p:ext uri="{BB962C8B-B14F-4D97-AF65-F5344CB8AC3E}">
        <p14:creationId xmlns:p14="http://schemas.microsoft.com/office/powerpoint/2010/main" val="701511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প্রশ্ন করবেঃ ছবি দেখিয়ে............... </a:t>
            </a:r>
          </a:p>
          <a:p>
            <a:pPr marL="228600" indent="-228600">
              <a:buAutoNum type="arabicPeriod"/>
            </a:pPr>
            <a:r>
              <a:rPr lang="bn-BD" dirty="0"/>
              <a:t>মোহাম্মদ আলী জিন্নাহ কে ছিলেন? </a:t>
            </a:r>
          </a:p>
          <a:p>
            <a:pPr marL="228600" indent="-228600">
              <a:buAutoNum type="arabicPeriod"/>
            </a:pPr>
            <a:r>
              <a:rPr lang="bn-BD" dirty="0"/>
              <a:t>ড. মুহাম্মদ শহীদুল্লাহ ভাষা আন্দোলন সম্পর্কে কি বলেছেন? </a:t>
            </a:r>
            <a:endParaRPr lang="en-US" dirty="0"/>
          </a:p>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13</a:t>
            </a:fld>
            <a:endParaRPr lang="en-US"/>
          </a:p>
        </p:txBody>
      </p:sp>
    </p:spTree>
    <p:extLst>
      <p:ext uri="{BB962C8B-B14F-4D97-AF65-F5344CB8AC3E}">
        <p14:creationId xmlns:p14="http://schemas.microsoft.com/office/powerpoint/2010/main" val="355945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প্রশ্ন করবেঃ ছবি দেখিয়ে............... </a:t>
            </a:r>
          </a:p>
          <a:p>
            <a:pPr marL="228600" indent="-228600">
              <a:buAutoNum type="arabicPeriod"/>
            </a:pPr>
            <a:r>
              <a:rPr lang="bn-BD" dirty="0"/>
              <a:t>কার্জন হল কোথায় অবস্থিত? </a:t>
            </a:r>
          </a:p>
          <a:p>
            <a:pPr marL="228600" indent="-228600">
              <a:buAutoNum type="arabicPeriod"/>
            </a:pPr>
            <a:r>
              <a:rPr lang="bn-BD" dirty="0"/>
              <a:t>ছাত্র-শিক্ষক সমাদেশ কোথায় হয়েছিলো? </a:t>
            </a:r>
          </a:p>
          <a:p>
            <a:pPr marL="228600" indent="-228600">
              <a:buAutoNum type="arabicPeriod"/>
            </a:pPr>
            <a:r>
              <a:rPr lang="bn-BD" dirty="0"/>
              <a:t>মোঃ আলী জিন্নাহ কোন পাকিস্থানের পৃষ্ঠপোষক ছিলেন? </a:t>
            </a:r>
            <a:endParaRPr lang="en-US" dirty="0"/>
          </a:p>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14</a:t>
            </a:fld>
            <a:endParaRPr lang="en-US"/>
          </a:p>
        </p:txBody>
      </p:sp>
    </p:spTree>
    <p:extLst>
      <p:ext uri="{BB962C8B-B14F-4D97-AF65-F5344CB8AC3E}">
        <p14:creationId xmlns:p14="http://schemas.microsoft.com/office/powerpoint/2010/main" val="2204550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a:t>শিক্ষক প্রশ্ন করবেঃ ছবি দেখিয়ে............... </a:t>
            </a:r>
          </a:p>
          <a:p>
            <a:pPr marL="228600" indent="-228600">
              <a:buAutoNum type="arabicPeriod"/>
            </a:pPr>
            <a:r>
              <a:rPr lang="bn-BD" dirty="0"/>
              <a:t>পাকিস্থানের গণপরিষনে বাংলার পক্ষে প্রস্থাব করেন কে? </a:t>
            </a:r>
          </a:p>
          <a:p>
            <a:pPr marL="228600" indent="-228600">
              <a:buAutoNum type="arabicPeriod"/>
            </a:pPr>
            <a:r>
              <a:rPr lang="bn-BD" dirty="0"/>
              <a:t>ধীরেন্দ্র নাথ দত্তের এ প্রস্তাবের তীব্র বিরোধীতা করেন পশ্চিম পাকিস্থানের কোন নেতা ?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EC1C0DE-DD83-4FC9-8A46-38ABCB683BDB}" type="slidenum">
              <a:rPr lang="en-US" smtClean="0"/>
              <a:t>15</a:t>
            </a:fld>
            <a:endParaRPr lang="en-US"/>
          </a:p>
        </p:txBody>
      </p:sp>
    </p:spTree>
    <p:extLst>
      <p:ext uri="{BB962C8B-B14F-4D97-AF65-F5344CB8AC3E}">
        <p14:creationId xmlns:p14="http://schemas.microsoft.com/office/powerpoint/2010/main" val="16846761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245599D-89A6-4D99-88C0-B296C50668BF}"/>
              </a:ext>
            </a:extLst>
          </p:cNvPr>
          <p:cNvPicPr>
            <a:picLocks noChangeAspect="1"/>
          </p:cNvPicPr>
          <p:nvPr userDrawn="1"/>
        </p:nvPicPr>
        <p:blipFill>
          <a:blip r:embed="rId2">
            <a:extLst>
              <a:ext uri="{BEBA8EAE-BF5A-486C-A8C5-ECC9F3942E4B}">
                <a14:imgProps xmlns:a14="http://schemas.microsoft.com/office/drawing/2010/main">
                  <a14:imgLayer r:embed="rId3">
                    <a14:imgEffect>
                      <a14:sharpenSoften amount="-100000"/>
                    </a14:imgEffect>
                    <a14:imgEffect>
                      <a14:brightnessContrast bright="9000" contrast="9000"/>
                    </a14:imgEffect>
                  </a14:imgLayer>
                </a14:imgProps>
              </a:ext>
              <a:ext uri="{28A0092B-C50C-407E-A947-70E740481C1C}">
                <a14:useLocalDpi xmlns:a14="http://schemas.microsoft.com/office/drawing/2010/main" val="0"/>
              </a:ext>
            </a:extLst>
          </a:blip>
          <a:stretch>
            <a:fillRect/>
          </a:stretch>
        </p:blipFill>
        <p:spPr>
          <a:xfrm>
            <a:off x="142876" y="136524"/>
            <a:ext cx="8867774" cy="6584952"/>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5DF19C-56F2-4A16-BFDD-846924A27FD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1267900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DF19C-56F2-4A16-BFDD-846924A27FD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406686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DF19C-56F2-4A16-BFDD-846924A27FD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200510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5DF19C-56F2-4A16-BFDD-846924A27FD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177755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5DF19C-56F2-4A16-BFDD-846924A27FDD}" type="datetimeFigureOut">
              <a:rPr lang="en-US" smtClean="0"/>
              <a:t>9/22/2020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3361413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5DF19C-56F2-4A16-BFDD-846924A27FDD}"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4000845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5DF19C-56F2-4A16-BFDD-846924A27FDD}" type="datetimeFigureOut">
              <a:rPr lang="en-US" smtClean="0"/>
              <a:t>9/22/2020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271312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5DF19C-56F2-4A16-BFDD-846924A27FDD}" type="datetimeFigureOut">
              <a:rPr lang="en-US" smtClean="0"/>
              <a:t>9/22/2020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527878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5DF19C-56F2-4A16-BFDD-846924A27FDD}" type="datetimeFigureOut">
              <a:rPr lang="en-US" smtClean="0"/>
              <a:t>9/22/2020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3556490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5DF19C-56F2-4A16-BFDD-846924A27FDD}"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3574778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5DF19C-56F2-4A16-BFDD-846924A27FDD}" type="datetimeFigureOut">
              <a:rPr lang="en-US" smtClean="0"/>
              <a:t>9/22/2020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A69D66-4A30-468B-A19E-ABDFD4034222}" type="slidenum">
              <a:rPr lang="en-US" smtClean="0"/>
              <a:t>‹#›</a:t>
            </a:fld>
            <a:endParaRPr lang="en-US"/>
          </a:p>
        </p:txBody>
      </p:sp>
    </p:spTree>
    <p:extLst>
      <p:ext uri="{BB962C8B-B14F-4D97-AF65-F5344CB8AC3E}">
        <p14:creationId xmlns:p14="http://schemas.microsoft.com/office/powerpoint/2010/main" val="948291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5DF19C-56F2-4A16-BFDD-846924A27FDD}" type="datetimeFigureOut">
              <a:rPr lang="en-US" smtClean="0"/>
              <a:t>9/22/2020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A69D66-4A30-468B-A19E-ABDFD4034222}" type="slidenum">
              <a:rPr lang="en-US" smtClean="0"/>
              <a:t>‹#›</a:t>
            </a:fld>
            <a:endParaRPr lang="en-US"/>
          </a:p>
        </p:txBody>
      </p:sp>
      <p:sp>
        <p:nvSpPr>
          <p:cNvPr id="9" name="Rectangle 8">
            <a:extLst>
              <a:ext uri="{FF2B5EF4-FFF2-40B4-BE49-F238E27FC236}">
                <a16:creationId xmlns:a16="http://schemas.microsoft.com/office/drawing/2014/main" id="{613EDE8B-2715-4EF2-AD06-CD8779A90327}"/>
              </a:ext>
            </a:extLst>
          </p:cNvPr>
          <p:cNvSpPr/>
          <p:nvPr userDrawn="1"/>
        </p:nvSpPr>
        <p:spPr>
          <a:xfrm>
            <a:off x="34835" y="26126"/>
            <a:ext cx="9074330" cy="6805748"/>
          </a:xfrm>
          <a:prstGeom prst="rect">
            <a:avLst/>
          </a:prstGeom>
          <a:noFill/>
          <a:ln w="8572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B219F3-8723-4871-87B2-0039CAC4490A}"/>
              </a:ext>
            </a:extLst>
          </p:cNvPr>
          <p:cNvSpPr/>
          <p:nvPr userDrawn="1"/>
        </p:nvSpPr>
        <p:spPr>
          <a:xfrm>
            <a:off x="107950" y="97972"/>
            <a:ext cx="8931275" cy="6662056"/>
          </a:xfrm>
          <a:prstGeom prst="rect">
            <a:avLst/>
          </a:prstGeom>
          <a:noFill/>
          <a:ln w="63500">
            <a:gradFill flip="none" rotWithShape="1">
              <a:gsLst>
                <a:gs pos="76000">
                  <a:srgbClr val="CC0099"/>
                </a:gs>
                <a:gs pos="86000">
                  <a:schemeClr val="accent6">
                    <a:lumMod val="95000"/>
                    <a:lumOff val="5000"/>
                  </a:schemeClr>
                </a:gs>
              </a:gsLst>
              <a:path path="circle">
                <a:fillToRect l="50000" t="130000" r="50000" b="-30000"/>
              </a:path>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5AF80B69-B17E-454A-8818-A994749FBEEF}"/>
              </a:ext>
            </a:extLst>
          </p:cNvPr>
          <p:cNvGrpSpPr/>
          <p:nvPr userDrawn="1"/>
        </p:nvGrpSpPr>
        <p:grpSpPr>
          <a:xfrm>
            <a:off x="345626" y="322260"/>
            <a:ext cx="2050868" cy="2050868"/>
            <a:chOff x="1476103" y="1280158"/>
            <a:chExt cx="2795451" cy="2795452"/>
          </a:xfrm>
        </p:grpSpPr>
        <p:cxnSp>
          <p:nvCxnSpPr>
            <p:cNvPr id="12" name="Straight Connector 11">
              <a:extLst>
                <a:ext uri="{FF2B5EF4-FFF2-40B4-BE49-F238E27FC236}">
                  <a16:creationId xmlns:a16="http://schemas.microsoft.com/office/drawing/2014/main" id="{21B68E0E-498D-4B97-94AA-90DB8004EB18}"/>
                </a:ext>
              </a:extLst>
            </p:cNvPr>
            <p:cNvCxnSpPr>
              <a:cxnSpLocks/>
            </p:cNvCxnSpPr>
            <p:nvPr userDrawn="1"/>
          </p:nvCxnSpPr>
          <p:spPr>
            <a:xfrm>
              <a:off x="1476103" y="1280160"/>
              <a:ext cx="2795451"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A61FA89-18F6-4038-9936-2409DD684492}"/>
                </a:ext>
              </a:extLst>
            </p:cNvPr>
            <p:cNvCxnSpPr>
              <a:cxnSpLocks/>
            </p:cNvCxnSpPr>
            <p:nvPr userDrawn="1"/>
          </p:nvCxnSpPr>
          <p:spPr>
            <a:xfrm>
              <a:off x="1476103" y="1423851"/>
              <a:ext cx="209005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B2C94A0-B6D0-49B1-9C14-D90AEF2D4FB7}"/>
                </a:ext>
              </a:extLst>
            </p:cNvPr>
            <p:cNvCxnSpPr>
              <a:cxnSpLocks/>
            </p:cNvCxnSpPr>
            <p:nvPr userDrawn="1"/>
          </p:nvCxnSpPr>
          <p:spPr>
            <a:xfrm rot="16200000">
              <a:off x="89808" y="2677885"/>
              <a:ext cx="2795451"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CD1197B-338C-4DBF-B945-FBBD2A3A8C0A}"/>
                </a:ext>
              </a:extLst>
            </p:cNvPr>
            <p:cNvCxnSpPr>
              <a:cxnSpLocks/>
            </p:cNvCxnSpPr>
            <p:nvPr userDrawn="1"/>
          </p:nvCxnSpPr>
          <p:spPr>
            <a:xfrm rot="16200000">
              <a:off x="612322" y="2325187"/>
              <a:ext cx="209005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F241C7F4-E6FD-4593-BE31-6126D0EB5016}"/>
              </a:ext>
            </a:extLst>
          </p:cNvPr>
          <p:cNvGrpSpPr/>
          <p:nvPr userDrawn="1"/>
        </p:nvGrpSpPr>
        <p:grpSpPr>
          <a:xfrm flipH="1">
            <a:off x="6741534" y="319722"/>
            <a:ext cx="2050868" cy="2050868"/>
            <a:chOff x="1476103" y="1280158"/>
            <a:chExt cx="2795451" cy="2795452"/>
          </a:xfrm>
        </p:grpSpPr>
        <p:cxnSp>
          <p:nvCxnSpPr>
            <p:cNvPr id="17" name="Straight Connector 16">
              <a:extLst>
                <a:ext uri="{FF2B5EF4-FFF2-40B4-BE49-F238E27FC236}">
                  <a16:creationId xmlns:a16="http://schemas.microsoft.com/office/drawing/2014/main" id="{E5F45D79-25C9-42E1-AB18-CB8BB2A291BF}"/>
                </a:ext>
              </a:extLst>
            </p:cNvPr>
            <p:cNvCxnSpPr>
              <a:cxnSpLocks/>
            </p:cNvCxnSpPr>
            <p:nvPr userDrawn="1"/>
          </p:nvCxnSpPr>
          <p:spPr>
            <a:xfrm>
              <a:off x="1476103" y="1280160"/>
              <a:ext cx="2795451"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EE09FAE-8BFA-4FC5-B1EE-A527E243F1BB}"/>
                </a:ext>
              </a:extLst>
            </p:cNvPr>
            <p:cNvCxnSpPr>
              <a:cxnSpLocks/>
            </p:cNvCxnSpPr>
            <p:nvPr userDrawn="1"/>
          </p:nvCxnSpPr>
          <p:spPr>
            <a:xfrm>
              <a:off x="1476103" y="1423851"/>
              <a:ext cx="209005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6699347-0AB1-4F18-9700-C54821D0604A}"/>
                </a:ext>
              </a:extLst>
            </p:cNvPr>
            <p:cNvCxnSpPr>
              <a:cxnSpLocks/>
            </p:cNvCxnSpPr>
            <p:nvPr userDrawn="1"/>
          </p:nvCxnSpPr>
          <p:spPr>
            <a:xfrm rot="16200000">
              <a:off x="89808" y="2677885"/>
              <a:ext cx="2795451"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7E838F4-6F45-45B4-A39F-2696E109BCBF}"/>
                </a:ext>
              </a:extLst>
            </p:cNvPr>
            <p:cNvCxnSpPr>
              <a:cxnSpLocks/>
            </p:cNvCxnSpPr>
            <p:nvPr userDrawn="1"/>
          </p:nvCxnSpPr>
          <p:spPr>
            <a:xfrm rot="16200000">
              <a:off x="612322" y="2325187"/>
              <a:ext cx="209005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D6A9DE86-F835-40E7-8159-607A2A1FB18B}"/>
              </a:ext>
            </a:extLst>
          </p:cNvPr>
          <p:cNvGrpSpPr/>
          <p:nvPr userDrawn="1"/>
        </p:nvGrpSpPr>
        <p:grpSpPr>
          <a:xfrm flipV="1">
            <a:off x="354011" y="4512599"/>
            <a:ext cx="2050868" cy="2050868"/>
            <a:chOff x="1476103" y="1280158"/>
            <a:chExt cx="2795451" cy="2795452"/>
          </a:xfrm>
        </p:grpSpPr>
        <p:cxnSp>
          <p:nvCxnSpPr>
            <p:cNvPr id="22" name="Straight Connector 21">
              <a:extLst>
                <a:ext uri="{FF2B5EF4-FFF2-40B4-BE49-F238E27FC236}">
                  <a16:creationId xmlns:a16="http://schemas.microsoft.com/office/drawing/2014/main" id="{1072DC5D-80CF-4108-BDD9-AAA130145E04}"/>
                </a:ext>
              </a:extLst>
            </p:cNvPr>
            <p:cNvCxnSpPr>
              <a:cxnSpLocks/>
            </p:cNvCxnSpPr>
            <p:nvPr userDrawn="1"/>
          </p:nvCxnSpPr>
          <p:spPr>
            <a:xfrm>
              <a:off x="1476103" y="1280160"/>
              <a:ext cx="2795451"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0A81CED-8C1C-42D3-9EA1-A1910A6DEF4C}"/>
                </a:ext>
              </a:extLst>
            </p:cNvPr>
            <p:cNvCxnSpPr>
              <a:cxnSpLocks/>
            </p:cNvCxnSpPr>
            <p:nvPr userDrawn="1"/>
          </p:nvCxnSpPr>
          <p:spPr>
            <a:xfrm>
              <a:off x="1476103" y="1423851"/>
              <a:ext cx="209005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00B4C4-C5CC-41E2-968E-F59F00889373}"/>
                </a:ext>
              </a:extLst>
            </p:cNvPr>
            <p:cNvCxnSpPr>
              <a:cxnSpLocks/>
            </p:cNvCxnSpPr>
            <p:nvPr userDrawn="1"/>
          </p:nvCxnSpPr>
          <p:spPr>
            <a:xfrm rot="16200000">
              <a:off x="89808" y="2677885"/>
              <a:ext cx="2795451"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B9B73E0B-663C-4C50-BAF3-473EC03FF825}"/>
                </a:ext>
              </a:extLst>
            </p:cNvPr>
            <p:cNvCxnSpPr>
              <a:cxnSpLocks/>
            </p:cNvCxnSpPr>
            <p:nvPr userDrawn="1"/>
          </p:nvCxnSpPr>
          <p:spPr>
            <a:xfrm rot="16200000">
              <a:off x="612322" y="2325187"/>
              <a:ext cx="209005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39C387AD-9B4A-4D0F-B2E0-4B3E1B835A03}"/>
              </a:ext>
            </a:extLst>
          </p:cNvPr>
          <p:cNvGrpSpPr/>
          <p:nvPr userDrawn="1"/>
        </p:nvGrpSpPr>
        <p:grpSpPr>
          <a:xfrm flipH="1" flipV="1">
            <a:off x="6749919" y="4510061"/>
            <a:ext cx="2050868" cy="2050868"/>
            <a:chOff x="1476103" y="1280158"/>
            <a:chExt cx="2795451" cy="2795452"/>
          </a:xfrm>
        </p:grpSpPr>
        <p:cxnSp>
          <p:nvCxnSpPr>
            <p:cNvPr id="27" name="Straight Connector 26">
              <a:extLst>
                <a:ext uri="{FF2B5EF4-FFF2-40B4-BE49-F238E27FC236}">
                  <a16:creationId xmlns:a16="http://schemas.microsoft.com/office/drawing/2014/main" id="{80CCDDB3-B337-4EB5-85EA-1126B21A499A}"/>
                </a:ext>
              </a:extLst>
            </p:cNvPr>
            <p:cNvCxnSpPr>
              <a:cxnSpLocks/>
            </p:cNvCxnSpPr>
            <p:nvPr userDrawn="1"/>
          </p:nvCxnSpPr>
          <p:spPr>
            <a:xfrm>
              <a:off x="1476103" y="1280160"/>
              <a:ext cx="2795451"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07F1947-EAB7-475C-B4F3-18A92A8238B0}"/>
                </a:ext>
              </a:extLst>
            </p:cNvPr>
            <p:cNvCxnSpPr>
              <a:cxnSpLocks/>
            </p:cNvCxnSpPr>
            <p:nvPr userDrawn="1"/>
          </p:nvCxnSpPr>
          <p:spPr>
            <a:xfrm>
              <a:off x="1476103" y="1423851"/>
              <a:ext cx="209005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6B37533-3B8F-48A7-881E-DBA62631AA76}"/>
                </a:ext>
              </a:extLst>
            </p:cNvPr>
            <p:cNvCxnSpPr>
              <a:cxnSpLocks/>
            </p:cNvCxnSpPr>
            <p:nvPr userDrawn="1"/>
          </p:nvCxnSpPr>
          <p:spPr>
            <a:xfrm rot="16200000">
              <a:off x="89808" y="2677885"/>
              <a:ext cx="2795451"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566061A-D39D-47B2-A7E5-10B88400C7BE}"/>
                </a:ext>
              </a:extLst>
            </p:cNvPr>
            <p:cNvCxnSpPr>
              <a:cxnSpLocks/>
            </p:cNvCxnSpPr>
            <p:nvPr userDrawn="1"/>
          </p:nvCxnSpPr>
          <p:spPr>
            <a:xfrm rot="16200000">
              <a:off x="612322" y="2325187"/>
              <a:ext cx="2090057" cy="0"/>
            </a:xfrm>
            <a:prstGeom prst="line">
              <a:avLst/>
            </a:prstGeom>
            <a:ln w="127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179814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15.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bn.wikipedia.org/wiki/%E0%A6%AA%E0%A7%82%E0%A6%B0%E0%A7%8D%E0%A6%AC_%E0%A6%AC%E0%A6%BE%E0%A6%82%E0%A6%B2%E0%A6%BE"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hyperlink" Target="https://bn.wikipedia.org/wiki/%E0%A6%AC%E0%A6%BE%E0%A6%82%E0%A6%B2%E0%A6%BE_%E0%A6%AD%E0%A6%BE%E0%A6%B7%E0%A6%BE"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33.jpeg"/><Relationship Id="rId4" Type="http://schemas.openxmlformats.org/officeDocument/2006/relationships/image" Target="../media/image3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35.jp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7.jpe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microsoft.com/office/2007/relationships/hdphoto" Target="../media/hdphoto5.wdp"/></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460;p16">
            <a:extLst>
              <a:ext uri="{FF2B5EF4-FFF2-40B4-BE49-F238E27FC236}">
                <a16:creationId xmlns:a16="http://schemas.microsoft.com/office/drawing/2014/main" id="{0276FB60-43A7-41A4-90AE-B4F988107504}"/>
              </a:ext>
            </a:extLst>
          </p:cNvPr>
          <p:cNvSpPr txBox="1">
            <a:spLocks/>
          </p:cNvSpPr>
          <p:nvPr/>
        </p:nvSpPr>
        <p:spPr>
          <a:xfrm>
            <a:off x="-29980" y="1789187"/>
            <a:ext cx="9144000" cy="1071781"/>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1pPr>
            <a:lvl2pPr marL="914400" marR="0" lvl="1"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2pPr>
            <a:lvl3pPr marL="1371600" marR="0" lvl="2"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3pPr>
            <a:lvl4pPr marL="1828800" marR="0" lvl="3"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4pPr>
            <a:lvl5pPr marL="2286000" marR="0" lvl="4"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5pPr>
            <a:lvl6pPr marL="2743200" marR="0" lvl="5"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6pPr>
            <a:lvl7pPr marL="3200400" marR="0" lvl="6"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7pPr>
            <a:lvl8pPr marL="3657600" marR="0" lvl="7"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8pPr>
            <a:lvl9pPr marL="4114800" marR="0" lvl="8" indent="-381000" algn="l" rtl="0">
              <a:lnSpc>
                <a:spcPct val="115000"/>
              </a:lnSpc>
              <a:spcBef>
                <a:spcPts val="2100"/>
              </a:spcBef>
              <a:spcAft>
                <a:spcPts val="2100"/>
              </a:spcAft>
              <a:buClr>
                <a:schemeClr val="dk1"/>
              </a:buClr>
              <a:buSzPts val="2400"/>
              <a:buFont typeface="Oxygen"/>
              <a:buChar char="■"/>
              <a:defRPr sz="2400" b="0" i="0" u="none" strike="noStrike" cap="none">
                <a:solidFill>
                  <a:schemeClr val="dk1"/>
                </a:solidFill>
                <a:latin typeface="Oxygen"/>
                <a:ea typeface="Oxygen"/>
                <a:cs typeface="Oxygen"/>
                <a:sym typeface="Oxygen"/>
              </a:defRPr>
            </a:lvl9pPr>
          </a:lstStyle>
          <a:p>
            <a:pPr marL="76200" indent="0" algn="ctr">
              <a:lnSpc>
                <a:spcPct val="100000"/>
              </a:lnSpc>
              <a:buNone/>
            </a:pPr>
            <a:r>
              <a:rPr lang="bn-BD" sz="6000" b="1" dirty="0">
                <a:solidFill>
                  <a:srgbClr val="CC0099"/>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আজকের মাল্টিমিডিয়া ক্লাসে সকলকে</a:t>
            </a:r>
            <a:endParaRPr lang="en-US" sz="4400" b="1" dirty="0">
              <a:solidFill>
                <a:srgbClr val="0000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1373B618-9D89-4D53-A660-0764A316C23D}"/>
              </a:ext>
            </a:extLst>
          </p:cNvPr>
          <p:cNvSpPr/>
          <p:nvPr/>
        </p:nvSpPr>
        <p:spPr>
          <a:xfrm>
            <a:off x="737132" y="2465630"/>
            <a:ext cx="7609776" cy="3154710"/>
          </a:xfrm>
          <a:prstGeom prst="rect">
            <a:avLst/>
          </a:prstGeom>
        </p:spPr>
        <p:txBody>
          <a:bodyPr wrap="none">
            <a:spAutoFit/>
          </a:bodyPr>
          <a:lstStyle/>
          <a:p>
            <a:r>
              <a:rPr lang="bn-BD" sz="19900" b="1" dirty="0">
                <a:solidFill>
                  <a:srgbClr val="0000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অভিনন্দন</a:t>
            </a:r>
            <a:r>
              <a:rPr lang="bn-BD" sz="1100" b="1" dirty="0">
                <a:solidFill>
                  <a:srgbClr val="0000CC"/>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3200" dirty="0"/>
          </a:p>
        </p:txBody>
      </p:sp>
    </p:spTree>
    <p:extLst>
      <p:ext uri="{BB962C8B-B14F-4D97-AF65-F5344CB8AC3E}">
        <p14:creationId xmlns:p14="http://schemas.microsoft.com/office/powerpoint/2010/main" val="2045615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ভাষার জন্যে লড়াইয়ে রাজপথে পা ফেলেছিলেন যেসব বাঙালী নারী - Taramon">
            <a:extLst>
              <a:ext uri="{FF2B5EF4-FFF2-40B4-BE49-F238E27FC236}">
                <a16:creationId xmlns:a16="http://schemas.microsoft.com/office/drawing/2014/main" id="{BD9DB9ED-18A0-4DDB-96A6-4276B00B023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946566" y="3756236"/>
            <a:ext cx="3534054" cy="2618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ভাষা আন্দোলন এবং বাঙালি নারী - Bhorer Kagoj">
            <a:extLst>
              <a:ext uri="{FF2B5EF4-FFF2-40B4-BE49-F238E27FC236}">
                <a16:creationId xmlns:a16="http://schemas.microsoft.com/office/drawing/2014/main" id="{CCDC26D4-8BEC-4FFC-8449-9DB53F25FCE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685987" y="3756236"/>
            <a:ext cx="3534054" cy="26180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434D026-AD18-487B-BDF7-6D089BD9C63E}"/>
              </a:ext>
            </a:extLst>
          </p:cNvPr>
          <p:cNvSpPr txBox="1"/>
          <p:nvPr/>
        </p:nvSpPr>
        <p:spPr>
          <a:xfrm>
            <a:off x="1182784" y="307230"/>
            <a:ext cx="6778432" cy="830997"/>
          </a:xfrm>
          <a:prstGeom prst="rect">
            <a:avLst/>
          </a:prstGeom>
          <a:noFill/>
        </p:spPr>
        <p:txBody>
          <a:bodyPr wrap="square" rtlCol="0">
            <a:spAutoFit/>
          </a:bodyPr>
          <a:lstStyle/>
          <a:p>
            <a:pPr algn="ctr"/>
            <a:r>
              <a:rPr lang="bn-BD" sz="4800" b="1" dirty="0">
                <a:solidFill>
                  <a:schemeClr val="bg2">
                    <a:lumMod val="25000"/>
                  </a:schemeClr>
                </a:solidFill>
                <a:latin typeface="NikoshBAN" panose="02000000000000000000" pitchFamily="2" charset="0"/>
                <a:cs typeface="NikoshBAN" panose="02000000000000000000" pitchFamily="2" charset="0"/>
              </a:rPr>
              <a:t>ভাষ</a:t>
            </a:r>
            <a:r>
              <a:rPr lang="en-US" sz="4800" b="1" dirty="0">
                <a:solidFill>
                  <a:schemeClr val="bg2">
                    <a:lumMod val="25000"/>
                  </a:schemeClr>
                </a:solidFill>
                <a:latin typeface="NikoshBAN" panose="02000000000000000000" pitchFamily="2" charset="0"/>
                <a:cs typeface="NikoshBAN" panose="02000000000000000000" pitchFamily="2" charset="0"/>
              </a:rPr>
              <a:t>া </a:t>
            </a:r>
            <a:r>
              <a:rPr lang="en-US" sz="4800" b="1" dirty="0" err="1">
                <a:solidFill>
                  <a:schemeClr val="bg2">
                    <a:lumMod val="25000"/>
                  </a:schemeClr>
                </a:solidFill>
                <a:latin typeface="NikoshBAN" panose="02000000000000000000" pitchFamily="2" charset="0"/>
                <a:cs typeface="NikoshBAN" panose="02000000000000000000" pitchFamily="2" charset="0"/>
              </a:rPr>
              <a:t>আন্দোলনে</a:t>
            </a:r>
            <a:r>
              <a:rPr lang="en-US" sz="4800" b="1" dirty="0">
                <a:solidFill>
                  <a:schemeClr val="bg2">
                    <a:lumMod val="25000"/>
                  </a:schemeClr>
                </a:solidFill>
                <a:latin typeface="NikoshBAN" panose="02000000000000000000" pitchFamily="2" charset="0"/>
                <a:cs typeface="NikoshBAN" panose="02000000000000000000" pitchFamily="2" charset="0"/>
              </a:rPr>
              <a:t> </a:t>
            </a:r>
            <a:r>
              <a:rPr lang="en-US" sz="4800" b="1" dirty="0" err="1">
                <a:solidFill>
                  <a:schemeClr val="bg2">
                    <a:lumMod val="25000"/>
                  </a:schemeClr>
                </a:solidFill>
                <a:latin typeface="NikoshBAN" panose="02000000000000000000" pitchFamily="2" charset="0"/>
                <a:cs typeface="NikoshBAN" panose="02000000000000000000" pitchFamily="2" charset="0"/>
              </a:rPr>
              <a:t>নারীদের</a:t>
            </a:r>
            <a:r>
              <a:rPr lang="en-US" sz="4800" b="1" dirty="0">
                <a:solidFill>
                  <a:schemeClr val="bg2">
                    <a:lumMod val="25000"/>
                  </a:schemeClr>
                </a:solidFill>
                <a:latin typeface="NikoshBAN" panose="02000000000000000000" pitchFamily="2" charset="0"/>
                <a:cs typeface="NikoshBAN" panose="02000000000000000000" pitchFamily="2" charset="0"/>
              </a:rPr>
              <a:t> </a:t>
            </a:r>
            <a:r>
              <a:rPr lang="en-US" sz="4800" b="1" dirty="0" err="1">
                <a:solidFill>
                  <a:schemeClr val="bg2">
                    <a:lumMod val="25000"/>
                  </a:schemeClr>
                </a:solidFill>
                <a:latin typeface="NikoshBAN" panose="02000000000000000000" pitchFamily="2" charset="0"/>
                <a:cs typeface="NikoshBAN" panose="02000000000000000000" pitchFamily="2" charset="0"/>
              </a:rPr>
              <a:t>ভূমি</a:t>
            </a:r>
            <a:r>
              <a:rPr lang="as-IN" sz="4800" b="1" dirty="0">
                <a:solidFill>
                  <a:schemeClr val="bg2">
                    <a:lumMod val="25000"/>
                  </a:schemeClr>
                </a:solidFill>
                <a:latin typeface="NikoshBAN" panose="02000000000000000000" pitchFamily="2" charset="0"/>
                <a:cs typeface="NikoshBAN" panose="02000000000000000000" pitchFamily="2" charset="0"/>
              </a:rPr>
              <a:t>ক</a:t>
            </a:r>
            <a:r>
              <a:rPr lang="en-US" sz="4800" b="1" dirty="0">
                <a:solidFill>
                  <a:schemeClr val="bg2">
                    <a:lumMod val="25000"/>
                  </a:schemeClr>
                </a:solidFill>
                <a:latin typeface="NikoshBAN" panose="02000000000000000000" pitchFamily="2" charset="0"/>
                <a:cs typeface="NikoshBAN" panose="02000000000000000000" pitchFamily="2" charset="0"/>
              </a:rPr>
              <a:t>া</a:t>
            </a:r>
          </a:p>
        </p:txBody>
      </p:sp>
      <p:pic>
        <p:nvPicPr>
          <p:cNvPr id="6" name="Picture 5">
            <a:extLst>
              <a:ext uri="{FF2B5EF4-FFF2-40B4-BE49-F238E27FC236}">
                <a16:creationId xmlns:a16="http://schemas.microsoft.com/office/drawing/2014/main" id="{39801DE4-5BAE-43BB-982C-7126A2B9D13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565" y="1213177"/>
            <a:ext cx="2125381" cy="2489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508CF9BA-2964-4FAE-9CF5-5BF1ECF80A07}"/>
              </a:ext>
            </a:extLst>
          </p:cNvPr>
          <p:cNvSpPr txBox="1"/>
          <p:nvPr/>
        </p:nvSpPr>
        <p:spPr>
          <a:xfrm>
            <a:off x="3071947" y="1078580"/>
            <a:ext cx="5535023" cy="2677656"/>
          </a:xfrm>
          <a:prstGeom prst="rect">
            <a:avLst/>
          </a:prstGeom>
          <a:noFill/>
        </p:spPr>
        <p:txBody>
          <a:bodyPr wrap="square" rtlCol="0">
            <a:spAutoFit/>
          </a:bodyPr>
          <a:lstStyle/>
          <a:p>
            <a:pPr algn="just"/>
            <a:r>
              <a:rPr lang="as-IN" sz="2400" dirty="0">
                <a:solidFill>
                  <a:schemeClr val="bg2">
                    <a:lumMod val="25000"/>
                  </a:schemeClr>
                </a:solidFill>
                <a:latin typeface="NikoshBAN" panose="02000000000000000000" pitchFamily="2" charset="0"/>
                <a:cs typeface="NikoshBAN" panose="02000000000000000000" pitchFamily="2" charset="0"/>
              </a:rPr>
              <a:t>রাষ্ট্রভাষা আন্দোলনে সহযোদ্ধা </a:t>
            </a:r>
            <a:r>
              <a:rPr lang="bn-BD" sz="2400" dirty="0">
                <a:solidFill>
                  <a:schemeClr val="bg2">
                    <a:lumMod val="25000"/>
                  </a:schemeClr>
                </a:solidFill>
                <a:latin typeface="NikoshBAN" panose="02000000000000000000" pitchFamily="2" charset="0"/>
                <a:cs typeface="NikoshBAN" panose="02000000000000000000" pitchFamily="2" charset="0"/>
              </a:rPr>
              <a:t>ছিলেন </a:t>
            </a:r>
            <a:r>
              <a:rPr lang="as-IN" sz="2400" dirty="0">
                <a:solidFill>
                  <a:schemeClr val="bg2">
                    <a:lumMod val="25000"/>
                  </a:schemeClr>
                </a:solidFill>
                <a:latin typeface="NikoshBAN" panose="02000000000000000000" pitchFamily="2" charset="0"/>
                <a:cs typeface="NikoshBAN" panose="02000000000000000000" pitchFamily="2" charset="0"/>
              </a:rPr>
              <a:t>ছাত্রীরা। </a:t>
            </a:r>
            <a:r>
              <a:rPr lang="bn-BD" sz="2400" dirty="0">
                <a:solidFill>
                  <a:schemeClr val="bg2">
                    <a:lumMod val="25000"/>
                  </a:schemeClr>
                </a:solidFill>
                <a:latin typeface="NikoshBAN" panose="02000000000000000000" pitchFamily="2" charset="0"/>
                <a:cs typeface="NikoshBAN" panose="02000000000000000000" pitchFamily="2" charset="0"/>
              </a:rPr>
              <a:t>ছাত্রীরা </a:t>
            </a:r>
            <a:r>
              <a:rPr lang="as-IN" sz="2400" dirty="0">
                <a:solidFill>
                  <a:schemeClr val="bg2">
                    <a:lumMod val="25000"/>
                  </a:schemeClr>
                </a:solidFill>
                <a:latin typeface="NikoshBAN" panose="02000000000000000000" pitchFamily="2" charset="0"/>
                <a:cs typeface="NikoshBAN" panose="02000000000000000000" pitchFamily="2" charset="0"/>
              </a:rPr>
              <a:t>মিছিলগুলোতে ছি</a:t>
            </a:r>
            <a:r>
              <a:rPr lang="bn-BD" sz="2400" dirty="0">
                <a:solidFill>
                  <a:schemeClr val="bg2">
                    <a:lumMod val="25000"/>
                  </a:schemeClr>
                </a:solidFill>
                <a:latin typeface="NikoshBAN" panose="02000000000000000000" pitchFamily="2" charset="0"/>
                <a:cs typeface="NikoshBAN" panose="02000000000000000000" pitchFamily="2" charset="0"/>
              </a:rPr>
              <a:t>ল </a:t>
            </a:r>
            <a:r>
              <a:rPr lang="as-IN" sz="2400" dirty="0">
                <a:solidFill>
                  <a:schemeClr val="bg2">
                    <a:lumMod val="25000"/>
                  </a:schemeClr>
                </a:solidFill>
                <a:latin typeface="NikoshBAN" panose="02000000000000000000" pitchFamily="2" charset="0"/>
                <a:cs typeface="NikoshBAN" panose="02000000000000000000" pitchFamily="2" charset="0"/>
              </a:rPr>
              <a:t>সামনের কাতারে। ছাত্রীরা রাতে বিভিন্ন স্লোগান সংবলিত পোস্টার একেছেন। ১৯৫২</a:t>
            </a:r>
            <a:r>
              <a:rPr lang="bn-BD" sz="2400" dirty="0">
                <a:solidFill>
                  <a:schemeClr val="bg2">
                    <a:lumMod val="25000"/>
                  </a:schemeClr>
                </a:solidFill>
                <a:latin typeface="NikoshBAN" panose="02000000000000000000" pitchFamily="2" charset="0"/>
                <a:cs typeface="NikoshBAN" panose="02000000000000000000" pitchFamily="2" charset="0"/>
              </a:rPr>
              <a:t>, </a:t>
            </a:r>
            <a:r>
              <a:rPr lang="as-IN" sz="2400" dirty="0">
                <a:solidFill>
                  <a:schemeClr val="bg2">
                    <a:lumMod val="25000"/>
                  </a:schemeClr>
                </a:solidFill>
                <a:latin typeface="NikoshBAN" panose="02000000000000000000" pitchFamily="2" charset="0"/>
                <a:cs typeface="NikoshBAN" panose="02000000000000000000" pitchFamily="2" charset="0"/>
              </a:rPr>
              <a:t>২১</a:t>
            </a:r>
            <a:r>
              <a:rPr lang="bn-BD" sz="2400" dirty="0">
                <a:solidFill>
                  <a:schemeClr val="bg2">
                    <a:lumMod val="25000"/>
                  </a:schemeClr>
                </a:solidFill>
                <a:latin typeface="NikoshBAN" panose="02000000000000000000" pitchFamily="2" charset="0"/>
                <a:cs typeface="NikoshBAN" panose="02000000000000000000" pitchFamily="2" charset="0"/>
              </a:rPr>
              <a:t>শে </a:t>
            </a:r>
            <a:r>
              <a:rPr lang="as-IN" sz="2400" dirty="0">
                <a:solidFill>
                  <a:schemeClr val="bg2">
                    <a:lumMod val="25000"/>
                  </a:schemeClr>
                </a:solidFill>
                <a:latin typeface="NikoshBAN" panose="02000000000000000000" pitchFamily="2" charset="0"/>
                <a:cs typeface="NikoshBAN" panose="02000000000000000000" pitchFamily="2" charset="0"/>
              </a:rPr>
              <a:t> </a:t>
            </a:r>
            <a:r>
              <a:rPr lang="bn-BD" sz="2400" dirty="0">
                <a:solidFill>
                  <a:schemeClr val="bg2">
                    <a:lumMod val="25000"/>
                  </a:schemeClr>
                </a:solidFill>
                <a:latin typeface="NikoshBAN" panose="02000000000000000000" pitchFamily="2" charset="0"/>
                <a:cs typeface="NikoshBAN" panose="02000000000000000000" pitchFamily="2" charset="0"/>
              </a:rPr>
              <a:t>ফেব্রুয়ারি</a:t>
            </a:r>
            <a:r>
              <a:rPr lang="as-IN" sz="2400" dirty="0">
                <a:solidFill>
                  <a:schemeClr val="bg2">
                    <a:lumMod val="25000"/>
                  </a:schemeClr>
                </a:solidFill>
                <a:latin typeface="NikoshBAN" panose="02000000000000000000" pitchFamily="2" charset="0"/>
                <a:cs typeface="NikoshBAN" panose="02000000000000000000" pitchFamily="2" charset="0"/>
              </a:rPr>
              <a:t> নারীরাই পুলিশের ব্যারিকেড ভাঙে। আহতদের চিকিৎসা</a:t>
            </a:r>
            <a:r>
              <a:rPr lang="bn-BD" sz="2400" dirty="0">
                <a:solidFill>
                  <a:schemeClr val="bg2">
                    <a:lumMod val="25000"/>
                  </a:schemeClr>
                </a:solidFill>
                <a:latin typeface="NikoshBAN" panose="02000000000000000000" pitchFamily="2" charset="0"/>
                <a:cs typeface="NikoshBAN" panose="02000000000000000000" pitchFamily="2" charset="0"/>
              </a:rPr>
              <a:t>য়</a:t>
            </a:r>
            <a:r>
              <a:rPr lang="as-IN" sz="2400" dirty="0">
                <a:solidFill>
                  <a:schemeClr val="bg2">
                    <a:lumMod val="25000"/>
                  </a:schemeClr>
                </a:solidFill>
                <a:latin typeface="NikoshBAN" panose="02000000000000000000" pitchFamily="2" charset="0"/>
                <a:cs typeface="NikoshBAN" panose="02000000000000000000" pitchFamily="2" charset="0"/>
              </a:rPr>
              <a:t> বিশেষ ভূমিকা রাখে ঢাকা মেডিকেল কলেজের ছাত্রীরা। আহতদের চিকিৎসা সাহায্যের জন্য বা</a:t>
            </a:r>
            <a:r>
              <a:rPr lang="bn-BD" sz="2400" dirty="0">
                <a:solidFill>
                  <a:schemeClr val="bg2">
                    <a:lumMod val="25000"/>
                  </a:schemeClr>
                </a:solidFill>
                <a:latin typeface="NikoshBAN" panose="02000000000000000000" pitchFamily="2" charset="0"/>
                <a:cs typeface="NikoshBAN" panose="02000000000000000000" pitchFamily="2" charset="0"/>
              </a:rPr>
              <a:t>ড়ি</a:t>
            </a:r>
            <a:r>
              <a:rPr lang="as-IN" sz="2400" dirty="0">
                <a:solidFill>
                  <a:schemeClr val="bg2">
                    <a:lumMod val="25000"/>
                  </a:schemeClr>
                </a:solidFill>
                <a:latin typeface="NikoshBAN" panose="02000000000000000000" pitchFamily="2" charset="0"/>
                <a:cs typeface="NikoshBAN" panose="02000000000000000000" pitchFamily="2" charset="0"/>
              </a:rPr>
              <a:t> বা</a:t>
            </a:r>
            <a:r>
              <a:rPr lang="bn-BD" sz="2400" dirty="0">
                <a:solidFill>
                  <a:schemeClr val="bg2">
                    <a:lumMod val="25000"/>
                  </a:schemeClr>
                </a:solidFill>
                <a:latin typeface="NikoshBAN" panose="02000000000000000000" pitchFamily="2" charset="0"/>
                <a:cs typeface="NikoshBAN" panose="02000000000000000000" pitchFamily="2" charset="0"/>
              </a:rPr>
              <a:t>ড়ি </a:t>
            </a:r>
            <a:r>
              <a:rPr lang="as-IN" sz="2400" dirty="0">
                <a:solidFill>
                  <a:schemeClr val="bg2">
                    <a:lumMod val="25000"/>
                  </a:schemeClr>
                </a:solidFill>
                <a:latin typeface="NikoshBAN" panose="02000000000000000000" pitchFamily="2" charset="0"/>
                <a:cs typeface="NikoshBAN" panose="02000000000000000000" pitchFamily="2" charset="0"/>
              </a:rPr>
              <a:t>গি</a:t>
            </a:r>
            <a:r>
              <a:rPr lang="bn-BD" sz="2400" dirty="0">
                <a:solidFill>
                  <a:schemeClr val="bg2">
                    <a:lumMod val="25000"/>
                  </a:schemeClr>
                </a:solidFill>
                <a:latin typeface="NikoshBAN" panose="02000000000000000000" pitchFamily="2" charset="0"/>
                <a:cs typeface="NikoshBAN" panose="02000000000000000000" pitchFamily="2" charset="0"/>
              </a:rPr>
              <a:t>য়ে</a:t>
            </a:r>
            <a:r>
              <a:rPr lang="as-IN" sz="2400" dirty="0">
                <a:solidFill>
                  <a:schemeClr val="bg2">
                    <a:lumMod val="25000"/>
                  </a:schemeClr>
                </a:solidFill>
                <a:latin typeface="NikoshBAN" panose="02000000000000000000" pitchFamily="2" charset="0"/>
                <a:cs typeface="NikoshBAN" panose="02000000000000000000" pitchFamily="2" charset="0"/>
              </a:rPr>
              <a:t> মে</a:t>
            </a:r>
            <a:r>
              <a:rPr lang="bn-BD" sz="2400" dirty="0">
                <a:solidFill>
                  <a:schemeClr val="bg2">
                    <a:lumMod val="25000"/>
                  </a:schemeClr>
                </a:solidFill>
                <a:latin typeface="NikoshBAN" panose="02000000000000000000" pitchFamily="2" charset="0"/>
                <a:cs typeface="NikoshBAN" panose="02000000000000000000" pitchFamily="2" charset="0"/>
              </a:rPr>
              <a:t>য়ে</a:t>
            </a:r>
            <a:r>
              <a:rPr lang="as-IN" sz="2400" dirty="0">
                <a:solidFill>
                  <a:schemeClr val="bg2">
                    <a:lumMod val="25000"/>
                  </a:schemeClr>
                </a:solidFill>
                <a:latin typeface="NikoshBAN" panose="02000000000000000000" pitchFamily="2" charset="0"/>
                <a:cs typeface="NikoshBAN" panose="02000000000000000000" pitchFamily="2" charset="0"/>
              </a:rPr>
              <a:t>রা চাঁদা তুলে আনে।</a:t>
            </a:r>
            <a:r>
              <a:rPr lang="bn-BD" sz="2400" dirty="0">
                <a:solidFill>
                  <a:schemeClr val="bg2">
                    <a:lumMod val="25000"/>
                  </a:schemeClr>
                </a:solidFill>
                <a:latin typeface="NikoshBAN" panose="02000000000000000000" pitchFamily="2" charset="0"/>
                <a:cs typeface="NikoshBAN" panose="02000000000000000000" pitchFamily="2" charset="0"/>
              </a:rPr>
              <a:t> </a:t>
            </a:r>
            <a:endParaRPr lang="en-US" sz="2400" dirty="0">
              <a:solidFill>
                <a:schemeClr val="bg2">
                  <a:lumMod val="2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22789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122"/>
                                        </p:tgtEl>
                                        <p:attrNameLst>
                                          <p:attrName>style.visibility</p:attrName>
                                        </p:attrNameLst>
                                      </p:cBhvr>
                                      <p:to>
                                        <p:strVal val="visible"/>
                                      </p:to>
                                    </p:set>
                                    <p:animEffect transition="in" filter="fade">
                                      <p:cBhvr>
                                        <p:cTn id="10" dur="500"/>
                                        <p:tgtEl>
                                          <p:spTgt spid="5122"/>
                                        </p:tgtEl>
                                      </p:cBhvr>
                                    </p:animEffect>
                                  </p:childTnLst>
                                </p:cTn>
                              </p:par>
                              <p:par>
                                <p:cTn id="11" presetID="10" presetClass="entr" presetSubtype="0" fill="hold" nodeType="withEffect">
                                  <p:stCondLst>
                                    <p:cond delay="0"/>
                                  </p:stCondLst>
                                  <p:childTnLst>
                                    <p:set>
                                      <p:cBhvr>
                                        <p:cTn id="12" dur="1" fill="hold">
                                          <p:stCondLst>
                                            <p:cond delay="0"/>
                                          </p:stCondLst>
                                        </p:cTn>
                                        <p:tgtEl>
                                          <p:spTgt spid="5124"/>
                                        </p:tgtEl>
                                        <p:attrNameLst>
                                          <p:attrName>style.visibility</p:attrName>
                                        </p:attrNameLst>
                                      </p:cBhvr>
                                      <p:to>
                                        <p:strVal val="visible"/>
                                      </p:to>
                                    </p:set>
                                    <p:animEffect transition="in" filter="fade">
                                      <p:cBhvr>
                                        <p:cTn id="13" dur="500"/>
                                        <p:tgtEl>
                                          <p:spTgt spid="512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93F967-8D08-4F41-84A9-456F237ECB45}"/>
              </a:ext>
            </a:extLst>
          </p:cNvPr>
          <p:cNvSpPr/>
          <p:nvPr/>
        </p:nvSpPr>
        <p:spPr>
          <a:xfrm>
            <a:off x="584616" y="3660390"/>
            <a:ext cx="7974768" cy="830997"/>
          </a:xfrm>
          <a:prstGeom prst="rect">
            <a:avLst/>
          </a:prstGeom>
          <a:solidFill>
            <a:srgbClr val="CC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6111AE-4555-4161-9706-0413C813E832}"/>
              </a:ext>
            </a:extLst>
          </p:cNvPr>
          <p:cNvSpPr/>
          <p:nvPr/>
        </p:nvSpPr>
        <p:spPr>
          <a:xfrm>
            <a:off x="2128603" y="2829393"/>
            <a:ext cx="4886794" cy="8309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DE7DAF9-E4B4-48C7-B4A2-FE1FA995020A}"/>
              </a:ext>
            </a:extLst>
          </p:cNvPr>
          <p:cNvSpPr/>
          <p:nvPr/>
        </p:nvSpPr>
        <p:spPr>
          <a:xfrm>
            <a:off x="3098380" y="2829393"/>
            <a:ext cx="2947235" cy="830997"/>
          </a:xfrm>
          <a:prstGeom prst="rect">
            <a:avLst/>
          </a:prstGeom>
        </p:spPr>
        <p:txBody>
          <a:bodyPr wrap="square">
            <a:spAutoFit/>
          </a:bodyPr>
          <a:lstStyle/>
          <a:p>
            <a:pPr algn="ctr"/>
            <a:r>
              <a:rPr lang="bn-BD" sz="4800" b="1" dirty="0">
                <a:solidFill>
                  <a:schemeClr val="bg2">
                    <a:lumMod val="25000"/>
                  </a:schemeClr>
                </a:solidFill>
                <a:latin typeface="NikoshBAN" panose="02000000000000000000" pitchFamily="2" charset="0"/>
                <a:cs typeface="NikoshBAN" panose="02000000000000000000" pitchFamily="2" charset="0"/>
              </a:rPr>
              <a:t>একক কাজ</a:t>
            </a:r>
            <a:endParaRPr lang="en-US" sz="4800" dirty="0">
              <a:solidFill>
                <a:schemeClr val="bg2">
                  <a:lumMod val="25000"/>
                </a:schemeClr>
              </a:solidFill>
            </a:endParaRPr>
          </a:p>
        </p:txBody>
      </p:sp>
      <p:sp>
        <p:nvSpPr>
          <p:cNvPr id="3" name="Rectangle 2">
            <a:extLst>
              <a:ext uri="{FF2B5EF4-FFF2-40B4-BE49-F238E27FC236}">
                <a16:creationId xmlns:a16="http://schemas.microsoft.com/office/drawing/2014/main" id="{B8A3EC53-032B-4FE6-9709-E7377196E650}"/>
              </a:ext>
            </a:extLst>
          </p:cNvPr>
          <p:cNvSpPr/>
          <p:nvPr/>
        </p:nvSpPr>
        <p:spPr>
          <a:xfrm>
            <a:off x="1993689" y="3660390"/>
            <a:ext cx="5156618" cy="830997"/>
          </a:xfrm>
          <a:prstGeom prst="rect">
            <a:avLst/>
          </a:prstGeom>
        </p:spPr>
        <p:txBody>
          <a:bodyPr wrap="square">
            <a:spAutoFit/>
          </a:bodyPr>
          <a:lstStyle/>
          <a:p>
            <a:pPr marL="685800" indent="-685800" algn="ctr">
              <a:buClr>
                <a:schemeClr val="bg1"/>
              </a:buClr>
              <a:buFont typeface="NikoshBAN" panose="02000000000000000000" pitchFamily="2" charset="0"/>
              <a:buChar char="≥"/>
            </a:pPr>
            <a:r>
              <a:rPr lang="bn-BD" sz="4800" b="1" dirty="0">
                <a:solidFill>
                  <a:schemeClr val="bg1"/>
                </a:solidFill>
                <a:latin typeface="NikoshBAN" panose="02000000000000000000" pitchFamily="2" charset="0"/>
                <a:cs typeface="NikoshBAN" panose="02000000000000000000" pitchFamily="2" charset="0"/>
              </a:rPr>
              <a:t>ভাষা আন্দোলন কি? </a:t>
            </a:r>
            <a:endParaRPr lang="en-US" sz="4800" dirty="0">
              <a:solidFill>
                <a:schemeClr val="bg1"/>
              </a:solidFill>
            </a:endParaRPr>
          </a:p>
        </p:txBody>
      </p:sp>
    </p:spTree>
    <p:extLst>
      <p:ext uri="{BB962C8B-B14F-4D97-AF65-F5344CB8AC3E}">
        <p14:creationId xmlns:p14="http://schemas.microsoft.com/office/powerpoint/2010/main" val="42389707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EA4A2D-692F-4204-84D0-D87D4F6A9F10}"/>
              </a:ext>
            </a:extLst>
          </p:cNvPr>
          <p:cNvSpPr/>
          <p:nvPr/>
        </p:nvSpPr>
        <p:spPr>
          <a:xfrm>
            <a:off x="653142" y="1649181"/>
            <a:ext cx="7837714" cy="4524315"/>
          </a:xfrm>
          <a:prstGeom prst="rect">
            <a:avLst/>
          </a:prstGeom>
        </p:spPr>
        <p:txBody>
          <a:bodyPr wrap="square">
            <a:spAutoFit/>
          </a:bodyPr>
          <a:lstStyle/>
          <a:p>
            <a:pPr algn="just"/>
            <a:r>
              <a:rPr lang="as-IN" sz="3200" dirty="0">
                <a:solidFill>
                  <a:schemeClr val="bg2">
                    <a:lumMod val="25000"/>
                  </a:schemeClr>
                </a:solidFill>
                <a:latin typeface="NikoshBAN" panose="02000000000000000000" pitchFamily="2" charset="0"/>
                <a:cs typeface="NikoshBAN" panose="02000000000000000000" pitchFamily="2" charset="0"/>
              </a:rPr>
              <a:t>১৯৪৭ থেকে ১৯৫৬ পর্যন্ত তৎকালীন পূর্ব</a:t>
            </a:r>
            <a:r>
              <a:rPr lang="as-IN" sz="3200" dirty="0">
                <a:solidFill>
                  <a:schemeClr val="bg2">
                    <a:lumMod val="25000"/>
                  </a:schemeClr>
                </a:solidFill>
                <a:latin typeface="NikoshBAN" panose="02000000000000000000" pitchFamily="2" charset="0"/>
                <a:cs typeface="NikoshBAN" panose="02000000000000000000" pitchFamily="2" charset="0"/>
                <a:hlinkClick r:id="rId3" tooltip="পূর্ব বাংলা"/>
              </a:rPr>
              <a:t> </a:t>
            </a:r>
            <a:r>
              <a:rPr lang="as-IN" sz="3200" dirty="0">
                <a:solidFill>
                  <a:schemeClr val="bg2">
                    <a:lumMod val="25000"/>
                  </a:schemeClr>
                </a:solidFill>
                <a:latin typeface="NikoshBAN" panose="02000000000000000000" pitchFamily="2" charset="0"/>
                <a:cs typeface="NikoshBAN" panose="02000000000000000000" pitchFamily="2" charset="0"/>
              </a:rPr>
              <a:t>বাংলা</a:t>
            </a:r>
            <a:r>
              <a:rPr lang="bn-BD" sz="3200" dirty="0">
                <a:solidFill>
                  <a:schemeClr val="bg2">
                    <a:lumMod val="25000"/>
                  </a:schemeClr>
                </a:solidFill>
                <a:latin typeface="NikoshBAN" panose="02000000000000000000" pitchFamily="2" charset="0"/>
                <a:cs typeface="NikoshBAN" panose="02000000000000000000" pitchFamily="2" charset="0"/>
              </a:rPr>
              <a:t>য়</a:t>
            </a:r>
            <a:r>
              <a:rPr lang="as-IN" sz="3200" dirty="0">
                <a:solidFill>
                  <a:schemeClr val="bg2">
                    <a:lumMod val="25000"/>
                  </a:schemeClr>
                </a:solidFill>
                <a:latin typeface="NikoshBAN" panose="02000000000000000000" pitchFamily="2" charset="0"/>
                <a:cs typeface="NikoshBAN" panose="02000000000000000000" pitchFamily="2" charset="0"/>
              </a:rPr>
              <a:t> (বর্তমান বাংলাদেশে) সংঘটিত একটি সাংস্কৃতিক ও রাজনৈতিক আন্দোলন। মৌলিক অধিকার রক্ষাকল্পে বাংলা</a:t>
            </a:r>
            <a:r>
              <a:rPr lang="as-IN" sz="3200" dirty="0">
                <a:solidFill>
                  <a:schemeClr val="bg2">
                    <a:lumMod val="25000"/>
                  </a:schemeClr>
                </a:solidFill>
                <a:latin typeface="NikoshBAN" panose="02000000000000000000" pitchFamily="2" charset="0"/>
                <a:cs typeface="NikoshBAN" panose="02000000000000000000" pitchFamily="2" charset="0"/>
                <a:hlinkClick r:id="rId4" tooltip="বাংলা ভাষা"/>
              </a:rPr>
              <a:t> </a:t>
            </a:r>
            <a:r>
              <a:rPr lang="as-IN" sz="3200" dirty="0">
                <a:solidFill>
                  <a:schemeClr val="bg2">
                    <a:lumMod val="25000"/>
                  </a:schemeClr>
                </a:solidFill>
                <a:latin typeface="NikoshBAN" panose="02000000000000000000" pitchFamily="2" charset="0"/>
                <a:cs typeface="NikoshBAN" panose="02000000000000000000" pitchFamily="2" charset="0"/>
              </a:rPr>
              <a:t>ভাষাকে ঘিরে সৃষ্ট এ আন্দোলনের মাধ্যমে তদানীন্তন পাকিস্তান অধিরাজ্যের অন্যতম রাষ্ট্রভাষা হিসেবে প্রতিষ্ঠার লক্ষ্যে গণদাবীর বহিঃপ্রকাশ ঘটে। ১৯৫২ সালের ২১ ফেব্রু</a:t>
            </a:r>
            <a:r>
              <a:rPr lang="bn-BD" sz="3200" dirty="0">
                <a:solidFill>
                  <a:schemeClr val="bg2">
                    <a:lumMod val="25000"/>
                  </a:schemeClr>
                </a:solidFill>
                <a:latin typeface="NikoshBAN" panose="02000000000000000000" pitchFamily="2" charset="0"/>
                <a:cs typeface="NikoshBAN" panose="02000000000000000000" pitchFamily="2" charset="0"/>
              </a:rPr>
              <a:t>য়া</a:t>
            </a:r>
            <a:r>
              <a:rPr lang="as-IN" sz="3200" dirty="0">
                <a:solidFill>
                  <a:schemeClr val="bg2">
                    <a:lumMod val="25000"/>
                  </a:schemeClr>
                </a:solidFill>
                <a:latin typeface="NikoshBAN" panose="02000000000000000000" pitchFamily="2" charset="0"/>
                <a:cs typeface="NikoshBAN" panose="02000000000000000000" pitchFamily="2" charset="0"/>
              </a:rPr>
              <a:t>রিতে এ আন্দোলন চূ</a:t>
            </a:r>
            <a:r>
              <a:rPr lang="bn-BD" sz="3200" dirty="0">
                <a:solidFill>
                  <a:schemeClr val="bg2">
                    <a:lumMod val="25000"/>
                  </a:schemeClr>
                </a:solidFill>
                <a:latin typeface="NikoshBAN" panose="02000000000000000000" pitchFamily="2" charset="0"/>
                <a:cs typeface="NikoshBAN" panose="02000000000000000000" pitchFamily="2" charset="0"/>
              </a:rPr>
              <a:t>ড়ান্ত</a:t>
            </a:r>
            <a:r>
              <a:rPr lang="as-IN" sz="3200" dirty="0">
                <a:solidFill>
                  <a:schemeClr val="bg2">
                    <a:lumMod val="25000"/>
                  </a:schemeClr>
                </a:solidFill>
                <a:latin typeface="NikoshBAN" panose="02000000000000000000" pitchFamily="2" charset="0"/>
                <a:cs typeface="NikoshBAN" panose="02000000000000000000" pitchFamily="2" charset="0"/>
              </a:rPr>
              <a:t> রূপ ধারণ করলেও বস্তুত এর বীজ রোপিত হ</a:t>
            </a:r>
            <a:r>
              <a:rPr lang="bn-BD" sz="3200" dirty="0">
                <a:solidFill>
                  <a:schemeClr val="bg2">
                    <a:lumMod val="25000"/>
                  </a:schemeClr>
                </a:solidFill>
                <a:latin typeface="NikoshBAN" panose="02000000000000000000" pitchFamily="2" charset="0"/>
                <a:cs typeface="NikoshBAN" panose="02000000000000000000" pitchFamily="2" charset="0"/>
              </a:rPr>
              <a:t>য়ে</a:t>
            </a:r>
            <a:r>
              <a:rPr lang="as-IN" sz="3200" dirty="0">
                <a:solidFill>
                  <a:schemeClr val="bg2">
                    <a:lumMod val="25000"/>
                  </a:schemeClr>
                </a:solidFill>
                <a:latin typeface="NikoshBAN" panose="02000000000000000000" pitchFamily="2" charset="0"/>
                <a:cs typeface="NikoshBAN" panose="02000000000000000000" pitchFamily="2" charset="0"/>
              </a:rPr>
              <a:t>ছিল বহু আগে, অন্যদিকে এর প্রতিক্রি</a:t>
            </a:r>
            <a:r>
              <a:rPr lang="bn-BD" sz="3200" dirty="0">
                <a:solidFill>
                  <a:schemeClr val="bg2">
                    <a:lumMod val="25000"/>
                  </a:schemeClr>
                </a:solidFill>
                <a:latin typeface="NikoshBAN" panose="02000000000000000000" pitchFamily="2" charset="0"/>
                <a:cs typeface="NikoshBAN" panose="02000000000000000000" pitchFamily="2" charset="0"/>
              </a:rPr>
              <a:t>য়া</a:t>
            </a:r>
            <a:r>
              <a:rPr lang="as-IN" sz="3200" dirty="0">
                <a:solidFill>
                  <a:schemeClr val="bg2">
                    <a:lumMod val="25000"/>
                  </a:schemeClr>
                </a:solidFill>
                <a:latin typeface="NikoshBAN" panose="02000000000000000000" pitchFamily="2" charset="0"/>
                <a:cs typeface="NikoshBAN" panose="02000000000000000000" pitchFamily="2" charset="0"/>
              </a:rPr>
              <a:t> এবং ফলাফল ছিল সুদূরপ্রসারী।</a:t>
            </a:r>
            <a:endParaRPr lang="en-US" sz="3200" dirty="0">
              <a:solidFill>
                <a:schemeClr val="bg2">
                  <a:lumMod val="25000"/>
                </a:schemeClr>
              </a:solidFill>
              <a:latin typeface="NikoshBAN" panose="02000000000000000000" pitchFamily="2" charset="0"/>
              <a:cs typeface="NikoshBAN" panose="02000000000000000000" pitchFamily="2" charset="0"/>
            </a:endParaRPr>
          </a:p>
        </p:txBody>
      </p:sp>
      <p:sp>
        <p:nvSpPr>
          <p:cNvPr id="5" name="Rectangle 4">
            <a:extLst>
              <a:ext uri="{FF2B5EF4-FFF2-40B4-BE49-F238E27FC236}">
                <a16:creationId xmlns:a16="http://schemas.microsoft.com/office/drawing/2014/main" id="{837F65D8-AAF5-4F16-947A-F7B902C86932}"/>
              </a:ext>
            </a:extLst>
          </p:cNvPr>
          <p:cNvSpPr/>
          <p:nvPr/>
        </p:nvSpPr>
        <p:spPr>
          <a:xfrm>
            <a:off x="2434234" y="818184"/>
            <a:ext cx="4275529" cy="830997"/>
          </a:xfrm>
          <a:prstGeom prst="rect">
            <a:avLst/>
          </a:prstGeom>
        </p:spPr>
        <p:txBody>
          <a:bodyPr wrap="none">
            <a:spAutoFit/>
          </a:bodyPr>
          <a:lstStyle/>
          <a:p>
            <a:r>
              <a:rPr lang="as-IN" sz="4800" b="1" dirty="0">
                <a:solidFill>
                  <a:schemeClr val="bg2">
                    <a:lumMod val="25000"/>
                  </a:schemeClr>
                </a:solidFill>
                <a:latin typeface="NikoshBAN" panose="02000000000000000000" pitchFamily="2" charset="0"/>
                <a:cs typeface="NikoshBAN" panose="02000000000000000000" pitchFamily="2" charset="0"/>
              </a:rPr>
              <a:t>বাংলা ভাষা আন্দোলন</a:t>
            </a:r>
            <a:endParaRPr lang="en-US" sz="4800" dirty="0">
              <a:solidFill>
                <a:schemeClr val="bg2">
                  <a:lumMod val="25000"/>
                </a:schemeClr>
              </a:solidFill>
            </a:endParaRPr>
          </a:p>
        </p:txBody>
      </p:sp>
    </p:spTree>
    <p:extLst>
      <p:ext uri="{BB962C8B-B14F-4D97-AF65-F5344CB8AC3E}">
        <p14:creationId xmlns:p14="http://schemas.microsoft.com/office/powerpoint/2010/main" val="6791952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Quaid-E Azam Muhammad Ali Jinnah – Beyond The Horizon">
            <a:extLst>
              <a:ext uri="{FF2B5EF4-FFF2-40B4-BE49-F238E27FC236}">
                <a16:creationId xmlns:a16="http://schemas.microsoft.com/office/drawing/2014/main" id="{2D0BD911-16D6-4567-80F8-0C2C573F44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350"/>
          <a:stretch/>
        </p:blipFill>
        <p:spPr bwMode="auto">
          <a:xfrm>
            <a:off x="813206" y="671887"/>
            <a:ext cx="2340203" cy="214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172" name="Picture 4" descr="ড. মুহম্মদ শহীদুল্লাহ : প্রয়াণ দিবসের... - বারুয়াখালী উচ্চ বিদ্যালয়  পরিবার-Baruakhali High School Family | Facebook">
            <a:extLst>
              <a:ext uri="{FF2B5EF4-FFF2-40B4-BE49-F238E27FC236}">
                <a16:creationId xmlns:a16="http://schemas.microsoft.com/office/drawing/2014/main" id="{C2449EBD-786A-4D32-A5A3-AC1DC4A0D7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003" y="4036638"/>
            <a:ext cx="2340203" cy="214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621EFB4-6DF5-40B2-93DE-AD7162207ADD}"/>
              </a:ext>
            </a:extLst>
          </p:cNvPr>
          <p:cNvSpPr txBox="1"/>
          <p:nvPr/>
        </p:nvSpPr>
        <p:spPr>
          <a:xfrm>
            <a:off x="3210176" y="1185002"/>
            <a:ext cx="5378600" cy="1815882"/>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১৯৪৭ সালে পাকিস্থানের দ্বি-জাতি তত্ত্বের প্রবক্তা গণপরিষদে বলেন “মুসলিম-হিন্দু-খৃষ্টান-বৌদ্ধ কিংবা পাঞ্জাবি-বাঙালি-সিন্ধি-পাখতুন পরিচয় ভুলে সকলকেই এখন পাকিস্থানি হতে হবে।”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107662A3-BB14-4EC1-88DF-D2E0E3A585B0}"/>
              </a:ext>
            </a:extLst>
          </p:cNvPr>
          <p:cNvSpPr txBox="1"/>
          <p:nvPr/>
        </p:nvSpPr>
        <p:spPr>
          <a:xfrm>
            <a:off x="3209874" y="3494643"/>
            <a:ext cx="5384009" cy="3108543"/>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আমরা হিন্দু বা মুসলিম যেমন সত্য, তার চেয়ে বেশি সত্য আমরা বাঙালি। এটি কোনো আদর্শের কথা নয়, এটি একটি বাস্তব কথা। প্রকৃতি নিজেদের হাতে আমাদের চেহারায় ও ভাষায় বাঙালিত্বের এমন ছাপ দিয়েছেন যে, তা মালা-তিলক-টিকিতে কিংবা টুপি-লঙ্গি-দাড়িতে ঢাকবার জো-টি নেই।”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69DFE1E3-DB8E-4F53-A9BF-ED22B72477B9}"/>
              </a:ext>
            </a:extLst>
          </p:cNvPr>
          <p:cNvSpPr/>
          <p:nvPr/>
        </p:nvSpPr>
        <p:spPr>
          <a:xfrm>
            <a:off x="4089711" y="567056"/>
            <a:ext cx="3829895"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মোহাম্মদ আলী জিন্নাহঃ</a:t>
            </a:r>
          </a:p>
        </p:txBody>
      </p:sp>
      <p:sp>
        <p:nvSpPr>
          <p:cNvPr id="3" name="Rectangle 2">
            <a:extLst>
              <a:ext uri="{FF2B5EF4-FFF2-40B4-BE49-F238E27FC236}">
                <a16:creationId xmlns:a16="http://schemas.microsoft.com/office/drawing/2014/main" id="{B4A25C5F-7DEF-42DB-8EF7-CF63DBA2C08C}"/>
              </a:ext>
            </a:extLst>
          </p:cNvPr>
          <p:cNvSpPr/>
          <p:nvPr/>
        </p:nvSpPr>
        <p:spPr>
          <a:xfrm>
            <a:off x="4141808" y="2905840"/>
            <a:ext cx="3725700"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ড. মুহাম্মদ শহীদুল্লাহঃ </a:t>
            </a:r>
          </a:p>
        </p:txBody>
      </p:sp>
    </p:spTree>
    <p:extLst>
      <p:ext uri="{BB962C8B-B14F-4D97-AF65-F5344CB8AC3E}">
        <p14:creationId xmlns:p14="http://schemas.microsoft.com/office/powerpoint/2010/main" val="13268800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2"/>
                                        </p:tgtEl>
                                        <p:attrNameLst>
                                          <p:attrName>style.visibility</p:attrName>
                                        </p:attrNameLst>
                                      </p:cBhvr>
                                      <p:to>
                                        <p:strVal val="visible"/>
                                      </p:to>
                                    </p:set>
                                    <p:animEffect transition="in" filter="fade">
                                      <p:cBhvr>
                                        <p:cTn id="22" dur="500"/>
                                        <p:tgtEl>
                                          <p:spTgt spid="717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ইউরোপ ও মোগল র্কীতির অনুপম নিদর্শন কার্জন হল">
            <a:extLst>
              <a:ext uri="{FF2B5EF4-FFF2-40B4-BE49-F238E27FC236}">
                <a16:creationId xmlns:a16="http://schemas.microsoft.com/office/drawing/2014/main" id="{55228103-9FFE-46D6-BB91-E9A53DAC64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629" y="689933"/>
            <a:ext cx="2340203" cy="214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098" name="Picture 2" descr="Welcome to Flickr!">
            <a:extLst>
              <a:ext uri="{FF2B5EF4-FFF2-40B4-BE49-F238E27FC236}">
                <a16:creationId xmlns:a16="http://schemas.microsoft.com/office/drawing/2014/main" id="{874CF530-D5A0-44CC-BF79-B11248947F0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037" t="7619" r="11175" b="13228"/>
          <a:stretch/>
        </p:blipFill>
        <p:spPr bwMode="auto">
          <a:xfrm>
            <a:off x="761629" y="3987295"/>
            <a:ext cx="2340203" cy="21494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9D2A01C-C32C-4112-8E11-F7DBDE2BFE60}"/>
              </a:ext>
            </a:extLst>
          </p:cNvPr>
          <p:cNvSpPr txBox="1"/>
          <p:nvPr/>
        </p:nvSpPr>
        <p:spPr>
          <a:xfrm>
            <a:off x="3304074" y="1295679"/>
            <a:ext cx="5078296" cy="954107"/>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১৯৪৮ সালে কার্জন হলে ছাত্র-শিক্ষক সমাবেশ অনুষ্ঠিত হয়।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315C212B-B825-4147-A588-A472EF95A2CC}"/>
              </a:ext>
            </a:extLst>
          </p:cNvPr>
          <p:cNvSpPr txBox="1"/>
          <p:nvPr/>
        </p:nvSpPr>
        <p:spPr>
          <a:xfrm>
            <a:off x="3304074" y="3991049"/>
            <a:ext cx="5078296" cy="954107"/>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সমাবেশে বলেন “পাকিস্থানের এক মাত্র রাষ্ট্রভাষা হবে উর্দু।”</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380110EF-16FC-4F42-AC91-7C307EC4A27F}"/>
              </a:ext>
            </a:extLst>
          </p:cNvPr>
          <p:cNvSpPr txBox="1"/>
          <p:nvPr/>
        </p:nvSpPr>
        <p:spPr>
          <a:xfrm>
            <a:off x="3304074" y="4924756"/>
            <a:ext cx="5078296" cy="1384995"/>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উপস্থিত ছাত্ররা এবং শিক্ষাবিদ-সাহিত্যিক ও বুদ্ধিজীবী এবং অধিকাংশ রাজনৈতিক নেতৃবৃন্দ সেটা মানে নিতে পারিনি।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61532913-BA4F-4041-8F78-F6BF56CF25CB}"/>
              </a:ext>
            </a:extLst>
          </p:cNvPr>
          <p:cNvSpPr/>
          <p:nvPr/>
        </p:nvSpPr>
        <p:spPr>
          <a:xfrm>
            <a:off x="3362246" y="548160"/>
            <a:ext cx="5295039"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(ঢাকা বিশ্ববিদ্যালয়) কার্জন হলঃ </a:t>
            </a:r>
          </a:p>
        </p:txBody>
      </p:sp>
      <p:sp>
        <p:nvSpPr>
          <p:cNvPr id="3" name="Rectangle 2">
            <a:extLst>
              <a:ext uri="{FF2B5EF4-FFF2-40B4-BE49-F238E27FC236}">
                <a16:creationId xmlns:a16="http://schemas.microsoft.com/office/drawing/2014/main" id="{76A6A85B-B3E1-4BE9-BC0C-9B12E3E2ED98}"/>
              </a:ext>
            </a:extLst>
          </p:cNvPr>
          <p:cNvSpPr/>
          <p:nvPr/>
        </p:nvSpPr>
        <p:spPr>
          <a:xfrm>
            <a:off x="3803240" y="3257223"/>
            <a:ext cx="4079963"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মোহাম্মদ আলী জিন্নাহঃ  </a:t>
            </a:r>
          </a:p>
        </p:txBody>
      </p:sp>
    </p:spTree>
    <p:extLst>
      <p:ext uri="{BB962C8B-B14F-4D97-AF65-F5344CB8AC3E}">
        <p14:creationId xmlns:p14="http://schemas.microsoft.com/office/powerpoint/2010/main" val="24763364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098"/>
                                        </p:tgtEl>
                                        <p:attrNameLst>
                                          <p:attrName>style.visibility</p:attrName>
                                        </p:attrNameLst>
                                      </p:cBhvr>
                                      <p:to>
                                        <p:strVal val="visible"/>
                                      </p:to>
                                    </p:set>
                                    <p:animEffect transition="in" filter="fade">
                                      <p:cBhvr>
                                        <p:cTn id="22" dur="5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শহীদ ধীরেন্দ্রনাথ দত্ত | মতামত">
            <a:extLst>
              <a:ext uri="{FF2B5EF4-FFF2-40B4-BE49-F238E27FC236}">
                <a16:creationId xmlns:a16="http://schemas.microsoft.com/office/drawing/2014/main" id="{B8166C78-D4FE-4863-A15F-650979033C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39" y="709254"/>
            <a:ext cx="2616178" cy="23429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196" name="Picture 4" descr="The History of Nation: Liaqat Ali Khan the Great Pakistan Leader &amp;  Politician...">
            <a:extLst>
              <a:ext uri="{FF2B5EF4-FFF2-40B4-BE49-F238E27FC236}">
                <a16:creationId xmlns:a16="http://schemas.microsoft.com/office/drawing/2014/main" id="{250D733A-15A3-4D44-B379-1A87E161A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54439" y="3593689"/>
            <a:ext cx="2616178" cy="23429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161D50C6-356B-4A91-9EDA-7FED97722655}"/>
              </a:ext>
            </a:extLst>
          </p:cNvPr>
          <p:cNvSpPr txBox="1"/>
          <p:nvPr/>
        </p:nvSpPr>
        <p:spPr>
          <a:xfrm>
            <a:off x="3642610" y="1022623"/>
            <a:ext cx="4906303" cy="1384995"/>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১৯৪৮ সালে পাকিস্থানের গণপরিষদের এক মাত্র বাঙালি সদস্য রাষ্ট্রভাষা বাংলা করার পক্ষে প্রস্তাব উত্থাপন করেন।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87B44A51-6CCC-4ECA-A00A-442CFA56985E}"/>
              </a:ext>
            </a:extLst>
          </p:cNvPr>
          <p:cNvSpPr txBox="1"/>
          <p:nvPr/>
        </p:nvSpPr>
        <p:spPr>
          <a:xfrm>
            <a:off x="3534339" y="3559833"/>
            <a:ext cx="5078296" cy="1384995"/>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ধীরেন্দ্রনাথ দত্তের এ প্রস্তাবের তীব্র বিরোধীতা করেন। কিন্তু অনেক বাঙালি সদস্যও এই বিরোধিতায় যোগদেন।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C536FEFC-B1BC-4041-9A4C-7922E4DEB81B}"/>
              </a:ext>
            </a:extLst>
          </p:cNvPr>
          <p:cNvSpPr txBox="1"/>
          <p:nvPr/>
        </p:nvSpPr>
        <p:spPr>
          <a:xfrm>
            <a:off x="3534339" y="4765188"/>
            <a:ext cx="5078296" cy="1815882"/>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তৎকালীন পাকিস্তানের মোট জনসংখ্যা ছিলো ৬ কোটি ৯০ লক্ষ। এর মধ্যে ৪ কোটি ৪০ লক্ষ বাঙালি। বাকি আরাই কোটি মানুষের মাতৃভাষাও উর্দু ছিল না।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9DFA2C07-F099-438A-B49D-7B0A873FE9B0}"/>
              </a:ext>
            </a:extLst>
          </p:cNvPr>
          <p:cNvSpPr/>
          <p:nvPr/>
        </p:nvSpPr>
        <p:spPr>
          <a:xfrm>
            <a:off x="4142106" y="448593"/>
            <a:ext cx="3735318"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শহিদ ধীরেন্দ্রনাথ দত্তঃ </a:t>
            </a:r>
          </a:p>
        </p:txBody>
      </p:sp>
      <p:sp>
        <p:nvSpPr>
          <p:cNvPr id="3" name="Rectangle 2">
            <a:extLst>
              <a:ext uri="{FF2B5EF4-FFF2-40B4-BE49-F238E27FC236}">
                <a16:creationId xmlns:a16="http://schemas.microsoft.com/office/drawing/2014/main" id="{7CF5FEAC-008D-4F54-A949-1B975AF769A2}"/>
              </a:ext>
            </a:extLst>
          </p:cNvPr>
          <p:cNvSpPr/>
          <p:nvPr/>
        </p:nvSpPr>
        <p:spPr>
          <a:xfrm>
            <a:off x="3492890" y="3032234"/>
            <a:ext cx="5033750"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প্রধানমন্ত্রী লিয়াকত আলী খানঃ </a:t>
            </a:r>
          </a:p>
        </p:txBody>
      </p:sp>
    </p:spTree>
    <p:extLst>
      <p:ext uri="{BB962C8B-B14F-4D97-AF65-F5344CB8AC3E}">
        <p14:creationId xmlns:p14="http://schemas.microsoft.com/office/powerpoint/2010/main" val="128815335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6"/>
                                        </p:tgtEl>
                                        <p:attrNameLst>
                                          <p:attrName>style.visibility</p:attrName>
                                        </p:attrNameLst>
                                      </p:cBhvr>
                                      <p:to>
                                        <p:strVal val="visible"/>
                                      </p:to>
                                    </p:set>
                                    <p:animEffect transition="in" filter="fade">
                                      <p:cBhvr>
                                        <p:cTn id="22" dur="500"/>
                                        <p:tgtEl>
                                          <p:spTgt spid="81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ছাত্রজীবনে শখের ক্যামেরাতেই ২১শে ফেব্রুয়ারির ঐতিহাসিক ছবি উঠে আসে'">
            <a:extLst>
              <a:ext uri="{FF2B5EF4-FFF2-40B4-BE49-F238E27FC236}">
                <a16:creationId xmlns:a16="http://schemas.microsoft.com/office/drawing/2014/main" id="{C116DE1A-9724-47FE-B3A2-576A547C7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767" y="763722"/>
            <a:ext cx="2609850" cy="2175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E696C65-7AD6-42A9-B6FE-C447FCDC2F9E}"/>
              </a:ext>
            </a:extLst>
          </p:cNvPr>
          <p:cNvSpPr txBox="1"/>
          <p:nvPr/>
        </p:nvSpPr>
        <p:spPr>
          <a:xfrm>
            <a:off x="3633599" y="1194393"/>
            <a:ext cx="4923875" cy="1815882"/>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সংখ্যালঘুদের ভাষাকে সংখ্যাগুরু বাঙালির উপর চাপিয়ে দেওয়ার চেষ্টা করে। কিন্তু বাঙালিরা উর্দুর পাশাপাশি রাষ্ট্রভাষা হিসেবে বাংলা ভষার স্বীকৃতি চেয়েছিল।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pic>
        <p:nvPicPr>
          <p:cNvPr id="10248" name="Picture 8" descr="Best 51+ Pen Wallpaper on HipWallpaper | US Open Tennis Wallpaper, Walking  Dead Don't Open Wallpaper and Open Book Wallpaper">
            <a:extLst>
              <a:ext uri="{FF2B5EF4-FFF2-40B4-BE49-F238E27FC236}">
                <a16:creationId xmlns:a16="http://schemas.microsoft.com/office/drawing/2014/main" id="{CA9ACBBE-FC26-497A-BF96-078A8A71D5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0767" y="3918646"/>
            <a:ext cx="2609850" cy="2175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6B6BDE93-734F-4999-926A-7F4112378C12}"/>
              </a:ext>
            </a:extLst>
          </p:cNvPr>
          <p:cNvSpPr txBox="1"/>
          <p:nvPr/>
        </p:nvSpPr>
        <p:spPr>
          <a:xfrm>
            <a:off x="3608486" y="4572234"/>
            <a:ext cx="4799434" cy="1384995"/>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প্রগতিশীল রাজনীতিবিদ ও ঢাকা বিশ্ববিদ্যালয়ের ছাত্রদের সমন্বয়ে </a:t>
            </a:r>
            <a:r>
              <a:rPr lang="bn-BD" sz="2800" b="1" dirty="0">
                <a:solidFill>
                  <a:schemeClr val="bg2">
                    <a:lumMod val="25000"/>
                  </a:schemeClr>
                </a:solidFill>
                <a:latin typeface="NikoshBAN" panose="02000000000000000000" pitchFamily="2" charset="0"/>
                <a:cs typeface="NikoshBAN" panose="02000000000000000000" pitchFamily="2" charset="0"/>
              </a:rPr>
              <a:t>সর্বদলীয় রাষ্ট্রভাষা সংগ্রাম পরিষদ </a:t>
            </a:r>
            <a:r>
              <a:rPr lang="bn-BD" sz="2800" dirty="0">
                <a:solidFill>
                  <a:schemeClr val="bg2">
                    <a:lumMod val="25000"/>
                  </a:schemeClr>
                </a:solidFill>
                <a:latin typeface="NikoshBAN" panose="02000000000000000000" pitchFamily="2" charset="0"/>
                <a:cs typeface="NikoshBAN" panose="02000000000000000000" pitchFamily="2" charset="0"/>
              </a:rPr>
              <a:t>গঠিত হয়।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2" name="Rectangle 1">
            <a:extLst>
              <a:ext uri="{FF2B5EF4-FFF2-40B4-BE49-F238E27FC236}">
                <a16:creationId xmlns:a16="http://schemas.microsoft.com/office/drawing/2014/main" id="{A367F03A-9DC5-46ED-83DF-7A8C4C8D724D}"/>
              </a:ext>
            </a:extLst>
          </p:cNvPr>
          <p:cNvSpPr/>
          <p:nvPr/>
        </p:nvSpPr>
        <p:spPr>
          <a:xfrm>
            <a:off x="3894988" y="594243"/>
            <a:ext cx="4246675"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পাকিস্তানের শাসকগোষ্ঠীঃ </a:t>
            </a:r>
          </a:p>
        </p:txBody>
      </p:sp>
      <p:sp>
        <p:nvSpPr>
          <p:cNvPr id="3" name="Rectangle 2">
            <a:extLst>
              <a:ext uri="{FF2B5EF4-FFF2-40B4-BE49-F238E27FC236}">
                <a16:creationId xmlns:a16="http://schemas.microsoft.com/office/drawing/2014/main" id="{D085D0F2-FAB7-49AE-87F2-6120075299F8}"/>
              </a:ext>
            </a:extLst>
          </p:cNvPr>
          <p:cNvSpPr/>
          <p:nvPr/>
        </p:nvSpPr>
        <p:spPr>
          <a:xfrm>
            <a:off x="3999182" y="3864348"/>
            <a:ext cx="4142481"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বাঙালির গৃহীত উদ্দ্যোগঃ </a:t>
            </a:r>
          </a:p>
        </p:txBody>
      </p:sp>
    </p:spTree>
    <p:extLst>
      <p:ext uri="{BB962C8B-B14F-4D97-AF65-F5344CB8AC3E}">
        <p14:creationId xmlns:p14="http://schemas.microsoft.com/office/powerpoint/2010/main" val="123450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48"/>
                                        </p:tgtEl>
                                        <p:attrNameLst>
                                          <p:attrName>style.visibility</p:attrName>
                                        </p:attrNameLst>
                                      </p:cBhvr>
                                      <p:to>
                                        <p:strVal val="visible"/>
                                      </p:to>
                                    </p:set>
                                    <p:animEffect transition="in" filter="fade">
                                      <p:cBhvr>
                                        <p:cTn id="20" dur="500"/>
                                        <p:tgtEl>
                                          <p:spTgt spid="102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877CE4-BE65-4912-974A-25B1B0B1EEA4}"/>
              </a:ext>
            </a:extLst>
          </p:cNvPr>
          <p:cNvSpPr/>
          <p:nvPr/>
        </p:nvSpPr>
        <p:spPr>
          <a:xfrm>
            <a:off x="584616" y="3660390"/>
            <a:ext cx="7974768" cy="830997"/>
          </a:xfrm>
          <a:prstGeom prst="rect">
            <a:avLst/>
          </a:prstGeom>
          <a:solidFill>
            <a:srgbClr val="CC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343583-12FB-456B-BF5B-AD8CA1F99E9A}"/>
              </a:ext>
            </a:extLst>
          </p:cNvPr>
          <p:cNvSpPr/>
          <p:nvPr/>
        </p:nvSpPr>
        <p:spPr>
          <a:xfrm>
            <a:off x="2128603" y="2829393"/>
            <a:ext cx="4886794" cy="8309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0A9AB4B-904F-4A4F-9652-1FEF44E69950}"/>
              </a:ext>
            </a:extLst>
          </p:cNvPr>
          <p:cNvSpPr/>
          <p:nvPr/>
        </p:nvSpPr>
        <p:spPr>
          <a:xfrm>
            <a:off x="3259782" y="2829393"/>
            <a:ext cx="2624436" cy="830997"/>
          </a:xfrm>
          <a:prstGeom prst="rect">
            <a:avLst/>
          </a:prstGeom>
        </p:spPr>
        <p:txBody>
          <a:bodyPr wrap="none">
            <a:spAutoFit/>
          </a:bodyPr>
          <a:lstStyle/>
          <a:p>
            <a:pPr algn="ctr"/>
            <a:r>
              <a:rPr lang="bn-BD" sz="4800" b="1" dirty="0">
                <a:solidFill>
                  <a:schemeClr val="bg2">
                    <a:lumMod val="25000"/>
                  </a:schemeClr>
                </a:solidFill>
                <a:latin typeface="NikoshBAN" panose="02000000000000000000" pitchFamily="2" charset="0"/>
                <a:cs typeface="NikoshBAN" panose="02000000000000000000" pitchFamily="2" charset="0"/>
              </a:rPr>
              <a:t>জোড়ায় কাজ</a:t>
            </a:r>
            <a:endParaRPr lang="en-US" sz="4800" dirty="0">
              <a:solidFill>
                <a:schemeClr val="bg2">
                  <a:lumMod val="25000"/>
                </a:schemeClr>
              </a:solidFill>
            </a:endParaRPr>
          </a:p>
        </p:txBody>
      </p:sp>
      <p:sp>
        <p:nvSpPr>
          <p:cNvPr id="3" name="Rectangle 2">
            <a:extLst>
              <a:ext uri="{FF2B5EF4-FFF2-40B4-BE49-F238E27FC236}">
                <a16:creationId xmlns:a16="http://schemas.microsoft.com/office/drawing/2014/main" id="{A13E71B8-C254-4D3C-8AD3-CDD3ADD9BC73}"/>
              </a:ext>
            </a:extLst>
          </p:cNvPr>
          <p:cNvSpPr/>
          <p:nvPr/>
        </p:nvSpPr>
        <p:spPr>
          <a:xfrm>
            <a:off x="847263" y="3723141"/>
            <a:ext cx="7449475" cy="830997"/>
          </a:xfrm>
          <a:prstGeom prst="rect">
            <a:avLst/>
          </a:prstGeom>
        </p:spPr>
        <p:txBody>
          <a:bodyPr wrap="none">
            <a:spAutoFit/>
          </a:bodyPr>
          <a:lstStyle/>
          <a:p>
            <a:pPr marL="685800" indent="-685800" algn="ctr">
              <a:buClr>
                <a:schemeClr val="bg1"/>
              </a:buClr>
              <a:buFont typeface="NikoshBAN" panose="02000000000000000000" pitchFamily="2" charset="0"/>
              <a:buChar char="≥"/>
            </a:pPr>
            <a:r>
              <a:rPr lang="bn-BD" sz="4800" b="1" dirty="0">
                <a:solidFill>
                  <a:schemeClr val="bg1"/>
                </a:solidFill>
                <a:latin typeface="NikoshBAN" panose="02000000000000000000" pitchFamily="2" charset="0"/>
                <a:cs typeface="NikoshBAN" panose="02000000000000000000" pitchFamily="2" charset="0"/>
              </a:rPr>
              <a:t>ভাষা আন্দোলনের কারণ বর্ণনা কর।</a:t>
            </a:r>
            <a:endParaRPr lang="en-US" sz="4800" dirty="0">
              <a:solidFill>
                <a:schemeClr val="bg1"/>
              </a:solidFill>
            </a:endParaRPr>
          </a:p>
        </p:txBody>
      </p:sp>
    </p:spTree>
    <p:extLst>
      <p:ext uri="{BB962C8B-B14F-4D97-AF65-F5344CB8AC3E}">
        <p14:creationId xmlns:p14="http://schemas.microsoft.com/office/powerpoint/2010/main" val="7589122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3D7C1D-7712-454E-83CC-AFE4E41ABF4E}"/>
              </a:ext>
            </a:extLst>
          </p:cNvPr>
          <p:cNvPicPr>
            <a:picLocks noChangeAspect="1"/>
          </p:cNvPicPr>
          <p:nvPr/>
        </p:nvPicPr>
        <p:blipFill rotWithShape="1">
          <a:blip r:embed="rId3">
            <a:extLst>
              <a:ext uri="{28A0092B-C50C-407E-A947-70E740481C1C}">
                <a14:useLocalDpi xmlns:a14="http://schemas.microsoft.com/office/drawing/2010/main" val="0"/>
              </a:ext>
            </a:extLst>
          </a:blip>
          <a:srcRect l="9798" r="19581" b="19694"/>
          <a:stretch/>
        </p:blipFill>
        <p:spPr>
          <a:xfrm flipH="1">
            <a:off x="686215" y="2212404"/>
            <a:ext cx="2098624" cy="23739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527CA9C3-B2E8-4B66-8A75-C2384435B937}"/>
              </a:ext>
            </a:extLst>
          </p:cNvPr>
          <p:cNvSpPr txBox="1"/>
          <p:nvPr/>
        </p:nvSpPr>
        <p:spPr>
          <a:xfrm>
            <a:off x="2923082" y="2063237"/>
            <a:ext cx="5625094" cy="2000548"/>
          </a:xfrm>
          <a:prstGeom prst="rect">
            <a:avLst/>
          </a:prstGeom>
          <a:noFill/>
        </p:spPr>
        <p:txBody>
          <a:bodyPr wrap="square" rtlCol="0">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নেতৃত্বঃ</a:t>
            </a:r>
          </a:p>
          <a:p>
            <a:pPr algn="just"/>
            <a:r>
              <a:rPr lang="bn-BD" sz="2800" dirty="0">
                <a:solidFill>
                  <a:schemeClr val="bg2">
                    <a:lumMod val="25000"/>
                  </a:schemeClr>
                </a:solidFill>
                <a:latin typeface="NikoshBAN" panose="02000000000000000000" pitchFamily="2" charset="0"/>
                <a:cs typeface="NikoshBAN" panose="02000000000000000000" pitchFamily="2" charset="0"/>
              </a:rPr>
              <a:t>কাজী গোলাম মাহবুব, শওকত আলী, গাজীউল হক, মোহাম্মদ তোয়াহা, আবদুল মতিন ও বঙ্গবন্ধু শেখ মুজিবুর রহমান প্রমুখ।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13" name="Rectangle 12">
            <a:extLst>
              <a:ext uri="{FF2B5EF4-FFF2-40B4-BE49-F238E27FC236}">
                <a16:creationId xmlns:a16="http://schemas.microsoft.com/office/drawing/2014/main" id="{9C57CEF3-9A48-4AA4-BCA6-25ED17D5869F}"/>
              </a:ext>
            </a:extLst>
          </p:cNvPr>
          <p:cNvSpPr/>
          <p:nvPr/>
        </p:nvSpPr>
        <p:spPr>
          <a:xfrm>
            <a:off x="866498" y="872323"/>
            <a:ext cx="7411003" cy="923330"/>
          </a:xfrm>
          <a:prstGeom prst="rect">
            <a:avLst/>
          </a:prstGeom>
        </p:spPr>
        <p:txBody>
          <a:bodyPr wrap="none">
            <a:spAutoFit/>
          </a:bodyPr>
          <a:lstStyle/>
          <a:p>
            <a:r>
              <a:rPr lang="bn-BD" sz="5400" b="1" dirty="0">
                <a:solidFill>
                  <a:schemeClr val="bg2">
                    <a:lumMod val="25000"/>
                  </a:schemeClr>
                </a:solidFill>
                <a:latin typeface="NikoshBAN" panose="02000000000000000000" pitchFamily="2" charset="0"/>
                <a:cs typeface="NikoshBAN" panose="02000000000000000000" pitchFamily="2" charset="0"/>
              </a:rPr>
              <a:t>সর্বদলীয় রাষ্ট্রভাষা সংগ্রাম পরিষদ </a:t>
            </a:r>
            <a:endParaRPr lang="en-US" sz="5400" dirty="0">
              <a:solidFill>
                <a:schemeClr val="bg2">
                  <a:lumMod val="25000"/>
                </a:schemeClr>
              </a:solidFill>
            </a:endParaRPr>
          </a:p>
        </p:txBody>
      </p:sp>
      <p:pic>
        <p:nvPicPr>
          <p:cNvPr id="16" name="Picture 15">
            <a:extLst>
              <a:ext uri="{FF2B5EF4-FFF2-40B4-BE49-F238E27FC236}">
                <a16:creationId xmlns:a16="http://schemas.microsoft.com/office/drawing/2014/main" id="{4A4183BB-9C17-4CD7-BD3A-F6284239A8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1781" y="4586321"/>
            <a:ext cx="1561898" cy="1583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74" name="Picture 10" descr="খুনিচক্র শেখ হাসিনার পেছনে পেছনে ঘুরছে: মতিন খসরু">
            <a:extLst>
              <a:ext uri="{FF2B5EF4-FFF2-40B4-BE49-F238E27FC236}">
                <a16:creationId xmlns:a16="http://schemas.microsoft.com/office/drawing/2014/main" id="{A8FCF970-6FD7-4B14-99D1-83208D4B24E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454" r="21596"/>
          <a:stretch/>
        </p:blipFill>
        <p:spPr bwMode="auto">
          <a:xfrm>
            <a:off x="5365126" y="4586320"/>
            <a:ext cx="1561900" cy="1583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1276" name="Picture 12" descr="জাতির জনক বঙ্গবন্ধু শেখ মুজিবুর রহমান - Home | Facebook">
            <a:extLst>
              <a:ext uri="{FF2B5EF4-FFF2-40B4-BE49-F238E27FC236}">
                <a16:creationId xmlns:a16="http://schemas.microsoft.com/office/drawing/2014/main" id="{44E8EBA4-32E9-490C-AEEB-F7339C8C289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659" t="7567" r="6735"/>
          <a:stretch/>
        </p:blipFill>
        <p:spPr bwMode="auto">
          <a:xfrm>
            <a:off x="6949920" y="4586320"/>
            <a:ext cx="1561900" cy="15834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85B3650-4C13-4603-9248-A3CEF548688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6215" y="4586321"/>
            <a:ext cx="1561898" cy="1583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80" name="Picture 16" descr="ভাষাসৈনিক, আইনজীবী, সাহিত্যিক ও গীতিকার গাজীউল হকের ৪র্থতম মৃত্যুদিনে  শ্রদ্ধাঞ্জলি - কোবিদ এর বাংলা ব্লগ । bangla blog | সামহোয়্যার ইন ব্লগ ...">
            <a:extLst>
              <a:ext uri="{FF2B5EF4-FFF2-40B4-BE49-F238E27FC236}">
                <a16:creationId xmlns:a16="http://schemas.microsoft.com/office/drawing/2014/main" id="{6C637438-075C-487A-8333-73691E1A2B4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0770" y="4586321"/>
            <a:ext cx="1549564" cy="15834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66409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1280"/>
                                        </p:tgtEl>
                                        <p:attrNameLst>
                                          <p:attrName>style.visibility</p:attrName>
                                        </p:attrNameLst>
                                      </p:cBhvr>
                                      <p:to>
                                        <p:strVal val="visible"/>
                                      </p:to>
                                    </p:set>
                                    <p:animEffect transition="in" filter="fade">
                                      <p:cBhvr>
                                        <p:cTn id="13" dur="500"/>
                                        <p:tgtEl>
                                          <p:spTgt spid="11280"/>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1274"/>
                                        </p:tgtEl>
                                        <p:attrNameLst>
                                          <p:attrName>style.visibility</p:attrName>
                                        </p:attrNameLst>
                                      </p:cBhvr>
                                      <p:to>
                                        <p:strVal val="visible"/>
                                      </p:to>
                                    </p:set>
                                    <p:animEffect transition="in" filter="fade">
                                      <p:cBhvr>
                                        <p:cTn id="19" dur="500"/>
                                        <p:tgtEl>
                                          <p:spTgt spid="11274"/>
                                        </p:tgtEl>
                                      </p:cBhvr>
                                    </p:animEffect>
                                  </p:childTnLst>
                                </p:cTn>
                              </p:par>
                              <p:par>
                                <p:cTn id="20" presetID="10" presetClass="entr" presetSubtype="0" fill="hold" nodeType="withEffect">
                                  <p:stCondLst>
                                    <p:cond delay="0"/>
                                  </p:stCondLst>
                                  <p:childTnLst>
                                    <p:set>
                                      <p:cBhvr>
                                        <p:cTn id="21" dur="1" fill="hold">
                                          <p:stCondLst>
                                            <p:cond delay="0"/>
                                          </p:stCondLst>
                                        </p:cTn>
                                        <p:tgtEl>
                                          <p:spTgt spid="11276"/>
                                        </p:tgtEl>
                                        <p:attrNameLst>
                                          <p:attrName>style.visibility</p:attrName>
                                        </p:attrNameLst>
                                      </p:cBhvr>
                                      <p:to>
                                        <p:strVal val="visible"/>
                                      </p:to>
                                    </p:set>
                                    <p:animEffect transition="in" filter="fade">
                                      <p:cBhvr>
                                        <p:cTn id="22" dur="500"/>
                                        <p:tgtEl>
                                          <p:spTgt spid="112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জনআন্দোলনের তরঙ্গেই জনপ্রিয়তম জননেতা জ্যোতি বসু - অজয় দাশগুপ্ত এর বাংলা  ব্লগ । bangla blog | সামহোয়্যার ইন ব্লগ - বাঁধ ভাঙ্গার আওয়াজ">
            <a:extLst>
              <a:ext uri="{FF2B5EF4-FFF2-40B4-BE49-F238E27FC236}">
                <a16:creationId xmlns:a16="http://schemas.microsoft.com/office/drawing/2014/main" id="{E1832785-66C6-4A92-8989-3CD22FF81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438" y="669996"/>
            <a:ext cx="2381711" cy="18868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4" name="Picture 8" descr="আহাদ, অলি - বাংলাপিডিয়া">
            <a:extLst>
              <a:ext uri="{FF2B5EF4-FFF2-40B4-BE49-F238E27FC236}">
                <a16:creationId xmlns:a16="http://schemas.microsoft.com/office/drawing/2014/main" id="{3442B558-F7CE-427A-8B1E-C6B5A38FA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438" y="4392821"/>
            <a:ext cx="2241716" cy="19825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226" name="Picture 10" descr="বঙ্গবন্ধু শেখ মুজিবুর রহমানের হত্যাকারী আব্দুল মাজেদের ফাঁসি ঢাকা সেন্ট্রাল  জেলে | Bangladesh Executes Ex-army Officer For Assassinating Bangabandhu  Sheikh Mujibur Rahman - NDTV Bengali">
            <a:extLst>
              <a:ext uri="{FF2B5EF4-FFF2-40B4-BE49-F238E27FC236}">
                <a16:creationId xmlns:a16="http://schemas.microsoft.com/office/drawing/2014/main" id="{752DC1CC-82A7-4413-8FDF-20D5999CA93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9" b="10666"/>
          <a:stretch/>
        </p:blipFill>
        <p:spPr bwMode="auto">
          <a:xfrm>
            <a:off x="3475501" y="4392822"/>
            <a:ext cx="2241714" cy="1982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F94C86E6-1B85-41BF-A539-AAB7AD7A562A}"/>
              </a:ext>
            </a:extLst>
          </p:cNvPr>
          <p:cNvPicPr>
            <a:picLocks noChangeAspect="1"/>
          </p:cNvPicPr>
          <p:nvPr/>
        </p:nvPicPr>
        <p:blipFill rotWithShape="1">
          <a:blip r:embed="rId6">
            <a:extLst>
              <a:ext uri="{28A0092B-C50C-407E-A947-70E740481C1C}">
                <a14:useLocalDpi xmlns:a14="http://schemas.microsoft.com/office/drawing/2010/main" val="0"/>
              </a:ext>
            </a:extLst>
          </a:blip>
          <a:srcRect l="9798" r="19581" b="19694"/>
          <a:stretch/>
        </p:blipFill>
        <p:spPr>
          <a:xfrm flipH="1">
            <a:off x="6067649" y="4392822"/>
            <a:ext cx="2241714" cy="1982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TextBox 9">
            <a:extLst>
              <a:ext uri="{FF2B5EF4-FFF2-40B4-BE49-F238E27FC236}">
                <a16:creationId xmlns:a16="http://schemas.microsoft.com/office/drawing/2014/main" id="{8130A515-CD22-4C40-9EB0-42BA37B254FF}"/>
              </a:ext>
            </a:extLst>
          </p:cNvPr>
          <p:cNvSpPr txBox="1"/>
          <p:nvPr/>
        </p:nvSpPr>
        <p:spPr>
          <a:xfrm>
            <a:off x="3311222" y="993435"/>
            <a:ext cx="5238427" cy="1384995"/>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১৯৪৮, ১১ই মার্চ ধর্মঘট ডাকা হলে অলি আহাদ, বঙ্গবন্ধু শেখ মুজুবুর রহমান, কাজী গোলাম মাহবুবসহ অধিকাংশ নেতা গ্রেপ্তার হন।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11" name="TextBox 10">
            <a:extLst>
              <a:ext uri="{FF2B5EF4-FFF2-40B4-BE49-F238E27FC236}">
                <a16:creationId xmlns:a16="http://schemas.microsoft.com/office/drawing/2014/main" id="{D96FD682-0625-43E7-8D36-1B0C6E3046CE}"/>
              </a:ext>
            </a:extLst>
          </p:cNvPr>
          <p:cNvSpPr txBox="1"/>
          <p:nvPr/>
        </p:nvSpPr>
        <p:spPr>
          <a:xfrm>
            <a:off x="800497" y="3046017"/>
            <a:ext cx="7749152" cy="1384995"/>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ঢাকা বিশ্ববিদ্যালয়সহ সকল শিক্ষা প্রতিষ্ঠান ধর্মঘট পালন করে। ১৯৫২, ২১শে ফেব্রুয়ারি ঢাকায় প্রাদেশিক গণ পরিষদের অধিবেশন ঘেরাও করে রাষ্ট্রভাষা বাংলার দাবিতে স্মারকলিপি দেওয়ার সিদ্ধান্ত নেয়। </a:t>
            </a:r>
          </a:p>
        </p:txBody>
      </p:sp>
      <p:sp>
        <p:nvSpPr>
          <p:cNvPr id="2" name="Rectangle 1">
            <a:extLst>
              <a:ext uri="{FF2B5EF4-FFF2-40B4-BE49-F238E27FC236}">
                <a16:creationId xmlns:a16="http://schemas.microsoft.com/office/drawing/2014/main" id="{331F7A2A-7D0F-4E73-96BE-11B2BF12CEDB}"/>
              </a:ext>
            </a:extLst>
          </p:cNvPr>
          <p:cNvSpPr/>
          <p:nvPr/>
        </p:nvSpPr>
        <p:spPr>
          <a:xfrm>
            <a:off x="3325023" y="541186"/>
            <a:ext cx="1350050"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ধর্মঘটঃ</a:t>
            </a:r>
          </a:p>
        </p:txBody>
      </p:sp>
      <p:sp>
        <p:nvSpPr>
          <p:cNvPr id="3" name="Rectangle 2">
            <a:extLst>
              <a:ext uri="{FF2B5EF4-FFF2-40B4-BE49-F238E27FC236}">
                <a16:creationId xmlns:a16="http://schemas.microsoft.com/office/drawing/2014/main" id="{EF9882F7-A306-4559-B5EC-02E7D445C009}"/>
              </a:ext>
            </a:extLst>
          </p:cNvPr>
          <p:cNvSpPr/>
          <p:nvPr/>
        </p:nvSpPr>
        <p:spPr>
          <a:xfrm>
            <a:off x="826438" y="2556854"/>
            <a:ext cx="2820003" cy="707886"/>
          </a:xfrm>
          <a:prstGeom prst="rect">
            <a:avLst/>
          </a:prstGeom>
        </p:spPr>
        <p:txBody>
          <a:bodyPr wrap="none">
            <a:spAutoFit/>
          </a:bodyPr>
          <a:lstStyle/>
          <a:p>
            <a:pPr algn="just"/>
            <a:r>
              <a:rPr lang="bn-BD" sz="4000" b="1" dirty="0">
                <a:solidFill>
                  <a:schemeClr val="bg2">
                    <a:lumMod val="25000"/>
                  </a:schemeClr>
                </a:solidFill>
                <a:latin typeface="NikoshBAN" panose="02000000000000000000" pitchFamily="2" charset="0"/>
                <a:cs typeface="NikoshBAN" panose="02000000000000000000" pitchFamily="2" charset="0"/>
              </a:rPr>
              <a:t>প্রতিবাদের ডাকঃ</a:t>
            </a:r>
          </a:p>
        </p:txBody>
      </p:sp>
    </p:spTree>
    <p:extLst>
      <p:ext uri="{BB962C8B-B14F-4D97-AF65-F5344CB8AC3E}">
        <p14:creationId xmlns:p14="http://schemas.microsoft.com/office/powerpoint/2010/main" val="13953446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24"/>
                                        </p:tgtEl>
                                        <p:attrNameLst>
                                          <p:attrName>style.visibility</p:attrName>
                                        </p:attrNameLst>
                                      </p:cBhvr>
                                      <p:to>
                                        <p:strVal val="visible"/>
                                      </p:to>
                                    </p:set>
                                    <p:animEffect transition="in" filter="fade">
                                      <p:cBhvr>
                                        <p:cTn id="20" dur="500"/>
                                        <p:tgtEl>
                                          <p:spTgt spid="9224"/>
                                        </p:tgtEl>
                                      </p:cBhvr>
                                    </p:animEffect>
                                  </p:childTnLst>
                                </p:cTn>
                              </p:par>
                              <p:par>
                                <p:cTn id="21" presetID="10" presetClass="entr" presetSubtype="0" fill="hold" nodeType="withEffect">
                                  <p:stCondLst>
                                    <p:cond delay="0"/>
                                  </p:stCondLst>
                                  <p:childTnLst>
                                    <p:set>
                                      <p:cBhvr>
                                        <p:cTn id="22" dur="1" fill="hold">
                                          <p:stCondLst>
                                            <p:cond delay="0"/>
                                          </p:stCondLst>
                                        </p:cTn>
                                        <p:tgtEl>
                                          <p:spTgt spid="9226"/>
                                        </p:tgtEl>
                                        <p:attrNameLst>
                                          <p:attrName>style.visibility</p:attrName>
                                        </p:attrNameLst>
                                      </p:cBhvr>
                                      <p:to>
                                        <p:strVal val="visible"/>
                                      </p:to>
                                    </p:set>
                                    <p:animEffect transition="in" filter="fade">
                                      <p:cBhvr>
                                        <p:cTn id="23" dur="500"/>
                                        <p:tgtEl>
                                          <p:spTgt spid="9226"/>
                                        </p:tgtEl>
                                      </p:cBhvr>
                                    </p:animEffect>
                                  </p:childTnLst>
                                </p:cTn>
                              </p:par>
                              <p:par>
                                <p:cTn id="24" presetID="10" presetClass="entr" presetSubtype="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57;p16">
            <a:extLst>
              <a:ext uri="{FF2B5EF4-FFF2-40B4-BE49-F238E27FC236}">
                <a16:creationId xmlns:a16="http://schemas.microsoft.com/office/drawing/2014/main" id="{8796DDB5-1784-432F-AD69-AC4AD56EEE23}"/>
              </a:ext>
            </a:extLst>
          </p:cNvPr>
          <p:cNvPicPr preferRelativeResize="0"/>
          <p:nvPr/>
        </p:nvPicPr>
        <p:blipFill>
          <a:blip r:embed="rId2"/>
          <a:stretch>
            <a:fillRect/>
          </a:stretch>
        </p:blipFill>
        <p:spPr>
          <a:xfrm>
            <a:off x="1045579" y="1640498"/>
            <a:ext cx="2358340" cy="2317824"/>
          </a:xfrm>
          <a:prstGeom prst="rect">
            <a:avLst/>
          </a:prstGeom>
          <a:ln w="38100" cap="sq">
            <a:solidFill>
              <a:srgbClr val="4D4D4D"/>
            </a:solidFill>
            <a:miter lim="800000"/>
          </a:ln>
          <a:effectLst>
            <a:outerShdw blurRad="57150" dist="50800" dir="2700000" algn="tl" rotWithShape="0">
              <a:srgbClr val="000000">
                <a:alpha val="40000"/>
              </a:srgbClr>
            </a:outerShdw>
          </a:effectLst>
        </p:spPr>
      </p:pic>
      <p:sp>
        <p:nvSpPr>
          <p:cNvPr id="3" name="Google Shape;460;p16">
            <a:extLst>
              <a:ext uri="{FF2B5EF4-FFF2-40B4-BE49-F238E27FC236}">
                <a16:creationId xmlns:a16="http://schemas.microsoft.com/office/drawing/2014/main" id="{82109EE6-BBCC-486A-987F-BD6F594338E1}"/>
              </a:ext>
            </a:extLst>
          </p:cNvPr>
          <p:cNvSpPr txBox="1">
            <a:spLocks/>
          </p:cNvSpPr>
          <p:nvPr/>
        </p:nvSpPr>
        <p:spPr>
          <a:xfrm>
            <a:off x="324779" y="4254613"/>
            <a:ext cx="3799939" cy="171701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1pPr>
            <a:lvl2pPr marL="914400" marR="0" lvl="1"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2pPr>
            <a:lvl3pPr marL="1371600" marR="0" lvl="2"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3pPr>
            <a:lvl4pPr marL="1828800" marR="0" lvl="3"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4pPr>
            <a:lvl5pPr marL="2286000" marR="0" lvl="4"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5pPr>
            <a:lvl6pPr marL="2743200" marR="0" lvl="5"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6pPr>
            <a:lvl7pPr marL="3200400" marR="0" lvl="6"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7pPr>
            <a:lvl8pPr marL="3657600" marR="0" lvl="7"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8pPr>
            <a:lvl9pPr marL="4114800" marR="0" lvl="8" indent="-381000" algn="l" rtl="0">
              <a:lnSpc>
                <a:spcPct val="115000"/>
              </a:lnSpc>
              <a:spcBef>
                <a:spcPts val="2100"/>
              </a:spcBef>
              <a:spcAft>
                <a:spcPts val="2100"/>
              </a:spcAft>
              <a:buClr>
                <a:schemeClr val="dk1"/>
              </a:buClr>
              <a:buSzPts val="2400"/>
              <a:buFont typeface="Oxygen"/>
              <a:buChar char="■"/>
              <a:defRPr sz="2400" b="0" i="0" u="none" strike="noStrike" cap="none">
                <a:solidFill>
                  <a:schemeClr val="dk1"/>
                </a:solidFill>
                <a:latin typeface="Oxygen"/>
                <a:ea typeface="Oxygen"/>
                <a:cs typeface="Oxygen"/>
                <a:sym typeface="Oxygen"/>
              </a:defRPr>
            </a:lvl9pPr>
          </a:lstStyle>
          <a:p>
            <a:pPr marL="76200" indent="0" algn="ctr">
              <a:lnSpc>
                <a:spcPct val="100000"/>
              </a:lnSpc>
              <a:buNone/>
            </a:pPr>
            <a:r>
              <a:rPr lang="en-US" sz="2000" b="1" dirty="0">
                <a:solidFill>
                  <a:schemeClr val="tx1">
                    <a:lumMod val="65000"/>
                    <a:lumOff val="35000"/>
                  </a:schemeClr>
                </a:solidFill>
                <a:latin typeface="NikoshBAN" panose="02000000000000000000" pitchFamily="2" charset="0"/>
                <a:cs typeface="NikoshBAN" panose="02000000000000000000" pitchFamily="2" charset="0"/>
              </a:rPr>
              <a:t>অ</a:t>
            </a:r>
            <a:r>
              <a:rPr lang="as-IN" sz="2000" b="1" dirty="0">
                <a:solidFill>
                  <a:schemeClr val="tx1">
                    <a:lumMod val="65000"/>
                    <a:lumOff val="35000"/>
                  </a:schemeClr>
                </a:solidFill>
                <a:latin typeface="NikoshBAN" panose="02000000000000000000" pitchFamily="2" charset="0"/>
                <a:cs typeface="NikoshBAN" panose="02000000000000000000" pitchFamily="2" charset="0"/>
              </a:rPr>
              <a:t>চ</a:t>
            </a:r>
            <a:r>
              <a:rPr lang="en-US" sz="2000" b="1" dirty="0">
                <a:solidFill>
                  <a:schemeClr val="tx1">
                    <a:lumMod val="65000"/>
                    <a:lumOff val="35000"/>
                  </a:schemeClr>
                </a:solidFill>
                <a:latin typeface="NikoshBAN" panose="02000000000000000000" pitchFamily="2" charset="0"/>
                <a:cs typeface="NikoshBAN" panose="02000000000000000000" pitchFamily="2" charset="0"/>
              </a:rPr>
              <a:t>ি</a:t>
            </a:r>
            <a:r>
              <a:rPr lang="as-IN" sz="2000" b="1" dirty="0">
                <a:solidFill>
                  <a:schemeClr val="tx1">
                    <a:lumMod val="65000"/>
                    <a:lumOff val="35000"/>
                  </a:schemeClr>
                </a:solidFill>
                <a:latin typeface="NikoshBAN" panose="02000000000000000000" pitchFamily="2" charset="0"/>
                <a:cs typeface="NikoshBAN" panose="02000000000000000000" pitchFamily="2" charset="0"/>
              </a:rPr>
              <a:t>ন</a:t>
            </a:r>
            <a:r>
              <a:rPr lang="en-US" sz="2000" b="1" dirty="0">
                <a:solidFill>
                  <a:schemeClr val="tx1">
                    <a:lumMod val="65000"/>
                    <a:lumOff val="35000"/>
                  </a:schemeClr>
                </a:solidFill>
                <a:latin typeface="NikoshBAN" panose="02000000000000000000" pitchFamily="2" charset="0"/>
                <a:cs typeface="NikoshBAN" panose="02000000000000000000" pitchFamily="2" charset="0"/>
              </a:rPr>
              <a:t>্</a:t>
            </a:r>
            <a:r>
              <a:rPr lang="as-IN" sz="2000" b="1" dirty="0">
                <a:solidFill>
                  <a:schemeClr val="tx1">
                    <a:lumMod val="65000"/>
                    <a:lumOff val="35000"/>
                  </a:schemeClr>
                </a:solidFill>
                <a:latin typeface="NikoshBAN" panose="02000000000000000000" pitchFamily="2" charset="0"/>
                <a:cs typeface="NikoshBAN" panose="02000000000000000000" pitchFamily="2" charset="0"/>
              </a:rPr>
              <a:t>ত</a:t>
            </a:r>
            <a:r>
              <a:rPr lang="en-US" sz="2000" b="1" dirty="0">
                <a:solidFill>
                  <a:schemeClr val="tx1">
                    <a:lumMod val="65000"/>
                    <a:lumOff val="35000"/>
                  </a:schemeClr>
                </a:solidFill>
                <a:latin typeface="NikoshBAN" panose="02000000000000000000" pitchFamily="2" charset="0"/>
                <a:cs typeface="NikoshBAN" panose="02000000000000000000" pitchFamily="2" charset="0"/>
              </a:rPr>
              <a:t>্</a:t>
            </a:r>
            <a:r>
              <a:rPr lang="as-IN" sz="2000" b="1" dirty="0">
                <a:solidFill>
                  <a:schemeClr val="tx1">
                    <a:lumMod val="65000"/>
                    <a:lumOff val="35000"/>
                  </a:schemeClr>
                </a:solidFill>
                <a:latin typeface="NikoshBAN" panose="02000000000000000000" pitchFamily="2" charset="0"/>
                <a:cs typeface="NikoshBAN" panose="02000000000000000000" pitchFamily="2" charset="0"/>
              </a:rPr>
              <a:t>য</a:t>
            </a:r>
            <a:r>
              <a:rPr lang="en-US" sz="2000" b="1" dirty="0">
                <a:solidFill>
                  <a:schemeClr val="tx1">
                    <a:lumMod val="65000"/>
                    <a:lumOff val="35000"/>
                  </a:schemeClr>
                </a:solidFill>
                <a:latin typeface="NikoshBAN" panose="02000000000000000000" pitchFamily="2" charset="0"/>
                <a:cs typeface="NikoshBAN" panose="02000000000000000000" pitchFamily="2" charset="0"/>
              </a:rPr>
              <a:t> </a:t>
            </a:r>
            <a:r>
              <a:rPr lang="as-IN" sz="2000" b="1" dirty="0">
                <a:solidFill>
                  <a:schemeClr val="tx1">
                    <a:lumMod val="65000"/>
                    <a:lumOff val="35000"/>
                  </a:schemeClr>
                </a:solidFill>
                <a:latin typeface="NikoshBAN" panose="02000000000000000000" pitchFamily="2" charset="0"/>
                <a:cs typeface="NikoshBAN" panose="02000000000000000000" pitchFamily="2" charset="0"/>
              </a:rPr>
              <a:t>ক</a:t>
            </a:r>
            <a:r>
              <a:rPr lang="en-US" sz="2000" b="1" dirty="0">
                <a:solidFill>
                  <a:schemeClr val="tx1">
                    <a:lumMod val="65000"/>
                    <a:lumOff val="35000"/>
                  </a:schemeClr>
                </a:solidFill>
                <a:latin typeface="NikoshBAN" panose="02000000000000000000" pitchFamily="2" charset="0"/>
                <a:cs typeface="NikoshBAN" panose="02000000000000000000" pitchFamily="2" charset="0"/>
              </a:rPr>
              <a:t>ু</a:t>
            </a:r>
            <a:r>
              <a:rPr lang="as-IN" sz="2000" b="1" dirty="0">
                <a:solidFill>
                  <a:schemeClr val="tx1">
                    <a:lumMod val="65000"/>
                    <a:lumOff val="35000"/>
                  </a:schemeClr>
                </a:solidFill>
                <a:latin typeface="NikoshBAN" panose="02000000000000000000" pitchFamily="2" charset="0"/>
                <a:cs typeface="NikoshBAN" panose="02000000000000000000" pitchFamily="2" charset="0"/>
              </a:rPr>
              <a:t>ম</a:t>
            </a:r>
            <a:r>
              <a:rPr lang="en-US" sz="2000" b="1" dirty="0">
                <a:solidFill>
                  <a:schemeClr val="tx1">
                    <a:lumMod val="65000"/>
                    <a:lumOff val="35000"/>
                  </a:schemeClr>
                </a:solidFill>
                <a:latin typeface="NikoshBAN" panose="02000000000000000000" pitchFamily="2" charset="0"/>
                <a:cs typeface="NikoshBAN" panose="02000000000000000000" pitchFamily="2" charset="0"/>
              </a:rPr>
              <a:t>া</a:t>
            </a:r>
            <a:r>
              <a:rPr lang="as-IN" sz="2000" b="1" dirty="0">
                <a:solidFill>
                  <a:schemeClr val="tx1">
                    <a:lumMod val="65000"/>
                    <a:lumOff val="35000"/>
                  </a:schemeClr>
                </a:solidFill>
                <a:latin typeface="NikoshBAN" panose="02000000000000000000" pitchFamily="2" charset="0"/>
                <a:cs typeface="NikoshBAN" panose="02000000000000000000" pitchFamily="2" charset="0"/>
              </a:rPr>
              <a:t>র</a:t>
            </a:r>
            <a:r>
              <a:rPr lang="en-US" sz="2000" b="1" dirty="0">
                <a:solidFill>
                  <a:schemeClr val="tx1">
                    <a:lumMod val="65000"/>
                    <a:lumOff val="35000"/>
                  </a:schemeClr>
                </a:solidFill>
                <a:latin typeface="NikoshBAN" panose="02000000000000000000" pitchFamily="2" charset="0"/>
                <a:cs typeface="NikoshBAN" panose="02000000000000000000" pitchFamily="2" charset="0"/>
              </a:rPr>
              <a:t> </a:t>
            </a:r>
            <a:r>
              <a:rPr lang="as-IN" sz="2000" b="1" dirty="0">
                <a:solidFill>
                  <a:schemeClr val="tx1">
                    <a:lumMod val="65000"/>
                    <a:lumOff val="35000"/>
                  </a:schemeClr>
                </a:solidFill>
                <a:latin typeface="NikoshBAN" panose="02000000000000000000" pitchFamily="2" charset="0"/>
                <a:cs typeface="NikoshBAN" panose="02000000000000000000" pitchFamily="2" charset="0"/>
              </a:rPr>
              <a:t>ম</a:t>
            </a:r>
            <a:r>
              <a:rPr lang="en-US" sz="2000" b="1" dirty="0">
                <a:solidFill>
                  <a:schemeClr val="tx1">
                    <a:lumMod val="65000"/>
                    <a:lumOff val="35000"/>
                  </a:schemeClr>
                </a:solidFill>
                <a:latin typeface="NikoshBAN" panose="02000000000000000000" pitchFamily="2" charset="0"/>
                <a:cs typeface="NikoshBAN" panose="02000000000000000000" pitchFamily="2" charset="0"/>
              </a:rPr>
              <a:t>ন</a:t>
            </a:r>
            <a:r>
              <a:rPr lang="as-IN" sz="2000" b="1" dirty="0">
                <a:solidFill>
                  <a:schemeClr val="tx1">
                    <a:lumMod val="65000"/>
                    <a:lumOff val="35000"/>
                  </a:schemeClr>
                </a:solidFill>
                <a:latin typeface="NikoshBAN" panose="02000000000000000000" pitchFamily="2" charset="0"/>
                <a:cs typeface="NikoshBAN" panose="02000000000000000000" pitchFamily="2" charset="0"/>
              </a:rPr>
              <a:t>্</a:t>
            </a:r>
            <a:r>
              <a:rPr lang="en-US" sz="2000" b="1" dirty="0">
                <a:solidFill>
                  <a:schemeClr val="tx1">
                    <a:lumMod val="65000"/>
                    <a:lumOff val="35000"/>
                  </a:schemeClr>
                </a:solidFill>
                <a:latin typeface="NikoshBAN" panose="02000000000000000000" pitchFamily="2" charset="0"/>
                <a:cs typeface="NikoshBAN" panose="02000000000000000000" pitchFamily="2" charset="0"/>
              </a:rPr>
              <a:t>ড</a:t>
            </a:r>
            <a:r>
              <a:rPr lang="as-IN" sz="2000" b="1" dirty="0">
                <a:solidFill>
                  <a:schemeClr val="tx1">
                    <a:lumMod val="65000"/>
                    <a:lumOff val="35000"/>
                  </a:schemeClr>
                </a:solidFill>
                <a:latin typeface="NikoshBAN" panose="02000000000000000000" pitchFamily="2" charset="0"/>
                <a:cs typeface="NikoshBAN" panose="02000000000000000000" pitchFamily="2" charset="0"/>
              </a:rPr>
              <a:t>ল</a:t>
            </a:r>
            <a:endParaRPr lang="en-US" sz="2000" b="1" dirty="0">
              <a:solidFill>
                <a:schemeClr val="tx1">
                  <a:lumMod val="65000"/>
                  <a:lumOff val="35000"/>
                </a:schemeClr>
              </a:solidFill>
              <a:latin typeface="NikoshBAN" panose="02000000000000000000" pitchFamily="2" charset="0"/>
              <a:cs typeface="NikoshBAN" panose="02000000000000000000" pitchFamily="2" charset="0"/>
            </a:endParaRPr>
          </a:p>
          <a:p>
            <a:pPr marL="76200" indent="0" algn="ctr">
              <a:lnSpc>
                <a:spcPct val="100000"/>
              </a:lnSpc>
              <a:buNone/>
            </a:pP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সহকারী</a:t>
            </a:r>
            <a:r>
              <a:rPr lang="en-US" sz="2000" b="1" dirty="0">
                <a:solidFill>
                  <a:schemeClr val="tx1">
                    <a:lumMod val="65000"/>
                    <a:lumOff val="35000"/>
                  </a:schemeClr>
                </a:solidFill>
                <a:latin typeface="NikoshBAN" panose="02000000000000000000" pitchFamily="2" charset="0"/>
                <a:cs typeface="NikoshBAN" panose="02000000000000000000" pitchFamily="2" charset="0"/>
              </a:rPr>
              <a:t> </a:t>
            </a: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শিক্</a:t>
            </a:r>
            <a:r>
              <a:rPr lang="as-IN" sz="2000" b="1" dirty="0">
                <a:solidFill>
                  <a:schemeClr val="tx1">
                    <a:lumMod val="65000"/>
                    <a:lumOff val="35000"/>
                  </a:schemeClr>
                </a:solidFill>
                <a:latin typeface="NikoshBAN" panose="02000000000000000000" pitchFamily="2" charset="0"/>
                <a:cs typeface="NikoshBAN" panose="02000000000000000000" pitchFamily="2" charset="0"/>
              </a:rPr>
              <a:t>ষ</a:t>
            </a:r>
            <a:r>
              <a:rPr lang="en-US" sz="2000" b="1" dirty="0">
                <a:solidFill>
                  <a:schemeClr val="tx1">
                    <a:lumMod val="65000"/>
                    <a:lumOff val="35000"/>
                  </a:schemeClr>
                </a:solidFill>
                <a:latin typeface="NikoshBAN" panose="02000000000000000000" pitchFamily="2" charset="0"/>
                <a:cs typeface="NikoshBAN" panose="02000000000000000000" pitchFamily="2" charset="0"/>
              </a:rPr>
              <a:t>ক </a:t>
            </a:r>
          </a:p>
          <a:p>
            <a:pPr marL="76200" indent="0" algn="ctr">
              <a:lnSpc>
                <a:spcPct val="100000"/>
              </a:lnSpc>
              <a:buNone/>
            </a:pP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জোবেদা</a:t>
            </a:r>
            <a:r>
              <a:rPr lang="en-US" sz="2000" b="1" dirty="0">
                <a:solidFill>
                  <a:schemeClr val="tx1">
                    <a:lumMod val="65000"/>
                    <a:lumOff val="35000"/>
                  </a:schemeClr>
                </a:solidFill>
                <a:latin typeface="NikoshBAN" panose="02000000000000000000" pitchFamily="2" charset="0"/>
                <a:cs typeface="NikoshBAN" panose="02000000000000000000" pitchFamily="2" charset="0"/>
              </a:rPr>
              <a:t> </a:t>
            </a: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সোহরাব</a:t>
            </a:r>
            <a:r>
              <a:rPr lang="en-US" sz="2000" b="1" dirty="0">
                <a:solidFill>
                  <a:schemeClr val="tx1">
                    <a:lumMod val="65000"/>
                    <a:lumOff val="35000"/>
                  </a:schemeClr>
                </a:solidFill>
                <a:latin typeface="NikoshBAN" panose="02000000000000000000" pitchFamily="2" charset="0"/>
                <a:cs typeface="NikoshBAN" panose="02000000000000000000" pitchFamily="2" charset="0"/>
              </a:rPr>
              <a:t> </a:t>
            </a: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মডেল</a:t>
            </a:r>
            <a:r>
              <a:rPr lang="en-US" sz="2000" b="1" dirty="0">
                <a:solidFill>
                  <a:schemeClr val="tx1">
                    <a:lumMod val="65000"/>
                    <a:lumOff val="35000"/>
                  </a:schemeClr>
                </a:solidFill>
                <a:latin typeface="NikoshBAN" panose="02000000000000000000" pitchFamily="2" charset="0"/>
                <a:cs typeface="NikoshBAN" panose="02000000000000000000" pitchFamily="2" charset="0"/>
              </a:rPr>
              <a:t> </a:t>
            </a: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মাধ্যমিক</a:t>
            </a:r>
            <a:r>
              <a:rPr lang="en-US" sz="2000" b="1" dirty="0">
                <a:solidFill>
                  <a:schemeClr val="tx1">
                    <a:lumMod val="65000"/>
                    <a:lumOff val="35000"/>
                  </a:schemeClr>
                </a:solidFill>
                <a:latin typeface="NikoshBAN" panose="02000000000000000000" pitchFamily="2" charset="0"/>
                <a:cs typeface="NikoshBAN" panose="02000000000000000000" pitchFamily="2" charset="0"/>
              </a:rPr>
              <a:t> </a:t>
            </a: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বিদ্যালয়</a:t>
            </a:r>
            <a:endParaRPr lang="en-US" sz="2000" b="1" dirty="0">
              <a:solidFill>
                <a:schemeClr val="tx1">
                  <a:lumMod val="65000"/>
                  <a:lumOff val="35000"/>
                </a:schemeClr>
              </a:solidFill>
              <a:latin typeface="NikoshBAN" panose="02000000000000000000" pitchFamily="2" charset="0"/>
              <a:cs typeface="NikoshBAN" panose="02000000000000000000" pitchFamily="2" charset="0"/>
            </a:endParaRPr>
          </a:p>
          <a:p>
            <a:pPr marL="76200" indent="0" algn="ctr">
              <a:lnSpc>
                <a:spcPct val="100000"/>
              </a:lnSpc>
              <a:buNone/>
            </a:pP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শ্যামনগর</a:t>
            </a:r>
            <a:r>
              <a:rPr lang="en-US" sz="2000" b="1" dirty="0">
                <a:solidFill>
                  <a:schemeClr val="tx1">
                    <a:lumMod val="65000"/>
                    <a:lumOff val="35000"/>
                  </a:schemeClr>
                </a:solidFill>
                <a:latin typeface="NikoshBAN" panose="02000000000000000000" pitchFamily="2" charset="0"/>
                <a:cs typeface="NikoshBAN" panose="02000000000000000000" pitchFamily="2" charset="0"/>
              </a:rPr>
              <a:t>, </a:t>
            </a: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সাত</a:t>
            </a:r>
            <a:r>
              <a:rPr lang="as-IN" sz="2000" b="1" dirty="0">
                <a:solidFill>
                  <a:schemeClr val="tx1">
                    <a:lumMod val="65000"/>
                    <a:lumOff val="35000"/>
                  </a:schemeClr>
                </a:solidFill>
                <a:latin typeface="NikoshBAN" panose="02000000000000000000" pitchFamily="2" charset="0"/>
                <a:cs typeface="NikoshBAN" panose="02000000000000000000" pitchFamily="2" charset="0"/>
              </a:rPr>
              <a:t>ক</a:t>
            </a: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্ষীরা</a:t>
            </a:r>
            <a:r>
              <a:rPr lang="en-US" sz="2000" b="1" dirty="0">
                <a:solidFill>
                  <a:schemeClr val="tx1">
                    <a:lumMod val="65000"/>
                    <a:lumOff val="35000"/>
                  </a:schemeClr>
                </a:solidFill>
                <a:latin typeface="NikoshBAN" panose="02000000000000000000" pitchFamily="2" charset="0"/>
                <a:cs typeface="NikoshBAN" panose="02000000000000000000" pitchFamily="2" charset="0"/>
              </a:rPr>
              <a:t>। </a:t>
            </a:r>
          </a:p>
          <a:p>
            <a:pPr marL="76200" indent="0" algn="ctr">
              <a:lnSpc>
                <a:spcPct val="100000"/>
              </a:lnSpc>
              <a:buNone/>
            </a:pPr>
            <a:r>
              <a:rPr lang="en-US" sz="2000" b="1" dirty="0" err="1">
                <a:solidFill>
                  <a:schemeClr val="tx1">
                    <a:lumMod val="65000"/>
                    <a:lumOff val="35000"/>
                  </a:schemeClr>
                </a:solidFill>
                <a:latin typeface="NikoshBAN" panose="02000000000000000000" pitchFamily="2" charset="0"/>
                <a:cs typeface="NikoshBAN" panose="02000000000000000000" pitchFamily="2" charset="0"/>
              </a:rPr>
              <a:t>মোবাইলঃ</a:t>
            </a:r>
            <a:r>
              <a:rPr lang="en-US" sz="2000" b="1" dirty="0">
                <a:solidFill>
                  <a:schemeClr val="tx1">
                    <a:lumMod val="65000"/>
                    <a:lumOff val="35000"/>
                  </a:schemeClr>
                </a:solidFill>
                <a:latin typeface="NikoshBAN" panose="02000000000000000000" pitchFamily="2" charset="0"/>
                <a:cs typeface="NikoshBAN" panose="02000000000000000000" pitchFamily="2" charset="0"/>
              </a:rPr>
              <a:t> ০১৭১১-০০৪৫৬৯ </a:t>
            </a:r>
          </a:p>
        </p:txBody>
      </p:sp>
      <p:sp>
        <p:nvSpPr>
          <p:cNvPr id="4" name="TextBox 3">
            <a:extLst>
              <a:ext uri="{FF2B5EF4-FFF2-40B4-BE49-F238E27FC236}">
                <a16:creationId xmlns:a16="http://schemas.microsoft.com/office/drawing/2014/main" id="{72BC7117-E228-4CFE-BE92-76EBD2E5935F}"/>
              </a:ext>
            </a:extLst>
          </p:cNvPr>
          <p:cNvSpPr txBox="1"/>
          <p:nvPr/>
        </p:nvSpPr>
        <p:spPr>
          <a:xfrm>
            <a:off x="5019284" y="4340407"/>
            <a:ext cx="3570568" cy="1631216"/>
          </a:xfrm>
          <a:prstGeom prst="rect">
            <a:avLst/>
          </a:prstGeom>
          <a:noFill/>
        </p:spPr>
        <p:txBody>
          <a:bodyPr wrap="square" rtlCol="0">
            <a:spAutoFit/>
          </a:bodyPr>
          <a:lstStyle/>
          <a:p>
            <a:pPr marL="76200" algn="ctr">
              <a:buClr>
                <a:schemeClr val="dk1"/>
              </a:buClr>
              <a:buSzPts val="2400"/>
            </a:pPr>
            <a:r>
              <a:rPr lang="bn-BD" sz="2000" b="1" dirty="0">
                <a:solidFill>
                  <a:schemeClr val="tx1">
                    <a:lumMod val="65000"/>
                    <a:lumOff val="35000"/>
                  </a:schemeClr>
                </a:solidFill>
                <a:latin typeface="NikoshBAN" panose="02000000000000000000" pitchFamily="2" charset="0"/>
                <a:cs typeface="NikoshBAN" panose="02000000000000000000" pitchFamily="2" charset="0"/>
                <a:sym typeface="Oxygen"/>
              </a:rPr>
              <a:t>সপ্তম</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 </a:t>
            </a:r>
            <a:r>
              <a:rPr lang="as-IN" sz="2000" b="1" dirty="0">
                <a:solidFill>
                  <a:schemeClr val="tx1">
                    <a:lumMod val="65000"/>
                    <a:lumOff val="35000"/>
                  </a:schemeClr>
                </a:solidFill>
                <a:latin typeface="NikoshBAN" panose="02000000000000000000" pitchFamily="2" charset="0"/>
                <a:cs typeface="NikoshBAN" panose="02000000000000000000" pitchFamily="2" charset="0"/>
                <a:sym typeface="Oxygen"/>
              </a:rPr>
              <a:t>শ</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a:t>
            </a:r>
            <a:r>
              <a:rPr lang="as-IN" sz="2000" b="1" dirty="0">
                <a:solidFill>
                  <a:schemeClr val="tx1">
                    <a:lumMod val="65000"/>
                    <a:lumOff val="35000"/>
                  </a:schemeClr>
                </a:solidFill>
                <a:latin typeface="NikoshBAN" panose="02000000000000000000" pitchFamily="2" charset="0"/>
                <a:cs typeface="NikoshBAN" panose="02000000000000000000" pitchFamily="2" charset="0"/>
                <a:sym typeface="Oxygen"/>
              </a:rPr>
              <a:t>র</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a:t>
            </a:r>
            <a:r>
              <a:rPr lang="as-IN" sz="2000" b="1" dirty="0">
                <a:solidFill>
                  <a:schemeClr val="tx1">
                    <a:lumMod val="65000"/>
                    <a:lumOff val="35000"/>
                  </a:schemeClr>
                </a:solidFill>
                <a:latin typeface="NikoshBAN" panose="02000000000000000000" pitchFamily="2" charset="0"/>
                <a:cs typeface="NikoshBAN" panose="02000000000000000000" pitchFamily="2" charset="0"/>
                <a:sym typeface="Oxygen"/>
              </a:rPr>
              <a:t>ণ</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 </a:t>
            </a:r>
          </a:p>
          <a:p>
            <a:pPr marL="76200" algn="ctr">
              <a:buClr>
                <a:schemeClr val="dk1"/>
              </a:buClr>
              <a:buSzPts val="2400"/>
            </a:pPr>
            <a:r>
              <a:rPr lang="en-US" sz="2000" b="1" dirty="0" err="1">
                <a:solidFill>
                  <a:schemeClr val="tx1">
                    <a:lumMod val="65000"/>
                    <a:lumOff val="35000"/>
                  </a:schemeClr>
                </a:solidFill>
                <a:latin typeface="NikoshBAN" panose="02000000000000000000" pitchFamily="2" charset="0"/>
                <a:cs typeface="NikoshBAN" panose="02000000000000000000" pitchFamily="2" charset="0"/>
                <a:sym typeface="Oxygen"/>
              </a:rPr>
              <a:t>বাংলাদে</a:t>
            </a:r>
            <a:r>
              <a:rPr lang="as-IN" sz="2000" b="1" dirty="0">
                <a:solidFill>
                  <a:schemeClr val="tx1">
                    <a:lumMod val="65000"/>
                    <a:lumOff val="35000"/>
                  </a:schemeClr>
                </a:solidFill>
                <a:latin typeface="NikoshBAN" panose="02000000000000000000" pitchFamily="2" charset="0"/>
                <a:cs typeface="NikoshBAN" panose="02000000000000000000" pitchFamily="2" charset="0"/>
                <a:sym typeface="Oxygen"/>
              </a:rPr>
              <a:t>শ</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 </a:t>
            </a:r>
            <a:r>
              <a:rPr lang="as-IN" sz="2000" b="1" dirty="0">
                <a:solidFill>
                  <a:schemeClr val="tx1">
                    <a:lumMod val="65000"/>
                    <a:lumOff val="35000"/>
                  </a:schemeClr>
                </a:solidFill>
                <a:latin typeface="NikoshBAN" panose="02000000000000000000" pitchFamily="2" charset="0"/>
                <a:cs typeface="NikoshBAN" panose="02000000000000000000" pitchFamily="2" charset="0"/>
                <a:sym typeface="Oxygen"/>
              </a:rPr>
              <a:t>ও</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 </a:t>
            </a:r>
            <a:r>
              <a:rPr lang="as-IN" sz="2000" b="1" dirty="0">
                <a:solidFill>
                  <a:schemeClr val="tx1">
                    <a:lumMod val="65000"/>
                    <a:lumOff val="35000"/>
                  </a:schemeClr>
                </a:solidFill>
                <a:latin typeface="NikoshBAN" panose="02000000000000000000" pitchFamily="2" charset="0"/>
                <a:cs typeface="NikoshBAN" panose="02000000000000000000" pitchFamily="2" charset="0"/>
                <a:sym typeface="Oxygen"/>
              </a:rPr>
              <a:t>ব</a:t>
            </a:r>
            <a:r>
              <a:rPr lang="en-US" sz="2000" b="1" dirty="0" err="1">
                <a:solidFill>
                  <a:schemeClr val="tx1">
                    <a:lumMod val="65000"/>
                    <a:lumOff val="35000"/>
                  </a:schemeClr>
                </a:solidFill>
                <a:latin typeface="NikoshBAN" panose="02000000000000000000" pitchFamily="2" charset="0"/>
                <a:cs typeface="NikoshBAN" panose="02000000000000000000" pitchFamily="2" charset="0"/>
                <a:sym typeface="Oxygen"/>
              </a:rPr>
              <a:t>িশ্বপরিচয়</a:t>
            </a:r>
            <a:endPar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endParaRPr>
          </a:p>
          <a:p>
            <a:pPr marL="76200" algn="ctr">
              <a:buClr>
                <a:schemeClr val="dk1"/>
              </a:buClr>
              <a:buSzPts val="2400"/>
            </a:pPr>
            <a:r>
              <a:rPr lang="bn-BD" sz="2000" b="1" dirty="0">
                <a:solidFill>
                  <a:schemeClr val="tx1">
                    <a:lumMod val="65000"/>
                    <a:lumOff val="35000"/>
                  </a:schemeClr>
                </a:solidFill>
                <a:latin typeface="NikoshBAN" panose="02000000000000000000" pitchFamily="2" charset="0"/>
                <a:cs typeface="NikoshBAN" panose="02000000000000000000" pitchFamily="2" charset="0"/>
                <a:sym typeface="Oxygen"/>
              </a:rPr>
              <a:t>প্রথম </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অ</a:t>
            </a:r>
            <a:r>
              <a:rPr lang="as-IN" sz="2000" b="1" dirty="0">
                <a:solidFill>
                  <a:schemeClr val="tx1">
                    <a:lumMod val="65000"/>
                    <a:lumOff val="35000"/>
                  </a:schemeClr>
                </a:solidFill>
                <a:latin typeface="NikoshBAN" panose="02000000000000000000" pitchFamily="2" charset="0"/>
                <a:cs typeface="NikoshBAN" panose="02000000000000000000" pitchFamily="2" charset="0"/>
                <a:sym typeface="Oxygen"/>
              </a:rPr>
              <a:t>ধ</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a:t>
            </a:r>
            <a:r>
              <a:rPr lang="as-IN" sz="2000" b="1" dirty="0">
                <a:solidFill>
                  <a:schemeClr val="tx1">
                    <a:lumMod val="65000"/>
                    <a:lumOff val="35000"/>
                  </a:schemeClr>
                </a:solidFill>
                <a:latin typeface="NikoshBAN" panose="02000000000000000000" pitchFamily="2" charset="0"/>
                <a:cs typeface="NikoshBAN" panose="02000000000000000000" pitchFamily="2" charset="0"/>
                <a:sym typeface="Oxygen"/>
              </a:rPr>
              <a:t>য</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a:t>
            </a:r>
            <a:r>
              <a:rPr lang="as-IN" sz="2000" b="1" dirty="0">
                <a:solidFill>
                  <a:schemeClr val="tx1">
                    <a:lumMod val="65000"/>
                    <a:lumOff val="35000"/>
                  </a:schemeClr>
                </a:solidFill>
                <a:latin typeface="NikoshBAN" panose="02000000000000000000" pitchFamily="2" charset="0"/>
                <a:cs typeface="NikoshBAN" panose="02000000000000000000" pitchFamily="2" charset="0"/>
                <a:sym typeface="Oxygen"/>
              </a:rPr>
              <a:t>য়</a:t>
            </a: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 </a:t>
            </a:r>
            <a:r>
              <a:rPr lang="bn-BD" sz="2000" b="1" dirty="0">
                <a:solidFill>
                  <a:schemeClr val="tx1">
                    <a:lumMod val="65000"/>
                    <a:lumOff val="35000"/>
                  </a:schemeClr>
                </a:solidFill>
                <a:latin typeface="NikoshBAN" panose="02000000000000000000" pitchFamily="2" charset="0"/>
                <a:cs typeface="NikoshBAN" panose="02000000000000000000" pitchFamily="2" charset="0"/>
                <a:sym typeface="Oxygen"/>
              </a:rPr>
              <a:t> </a:t>
            </a:r>
            <a:endPar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endParaRPr>
          </a:p>
          <a:p>
            <a:pPr marL="76200" algn="ctr">
              <a:buClr>
                <a:schemeClr val="dk1"/>
              </a:buClr>
              <a:buSzPts val="2400"/>
            </a:pPr>
            <a:r>
              <a:rPr lang="bn-BD" sz="2000" b="1" dirty="0">
                <a:solidFill>
                  <a:schemeClr val="tx1">
                    <a:lumMod val="65000"/>
                    <a:lumOff val="35000"/>
                  </a:schemeClr>
                </a:solidFill>
                <a:latin typeface="NikoshBAN" panose="02000000000000000000" pitchFamily="2" charset="0"/>
                <a:cs typeface="NikoshBAN" panose="02000000000000000000" pitchFamily="2" charset="0"/>
                <a:sym typeface="Oxygen"/>
              </a:rPr>
              <a:t>রাষ্ট্র ভাষা আন্দোলন </a:t>
            </a:r>
          </a:p>
          <a:p>
            <a:pPr marL="76200" algn="ctr">
              <a:buClr>
                <a:schemeClr val="dk1"/>
              </a:buClr>
              <a:buSzPts val="2400"/>
            </a:pPr>
            <a:r>
              <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rPr>
              <a:t>৪৫ </a:t>
            </a:r>
            <a:r>
              <a:rPr lang="en-US" sz="2000" b="1" dirty="0" err="1">
                <a:solidFill>
                  <a:schemeClr val="tx1">
                    <a:lumMod val="65000"/>
                    <a:lumOff val="35000"/>
                  </a:schemeClr>
                </a:solidFill>
                <a:latin typeface="NikoshBAN" panose="02000000000000000000" pitchFamily="2" charset="0"/>
                <a:cs typeface="NikoshBAN" panose="02000000000000000000" pitchFamily="2" charset="0"/>
                <a:sym typeface="Oxygen"/>
              </a:rPr>
              <a:t>মিনিট</a:t>
            </a:r>
            <a:endParaRPr lang="en-US" sz="2000" b="1" dirty="0">
              <a:solidFill>
                <a:schemeClr val="tx1">
                  <a:lumMod val="65000"/>
                  <a:lumOff val="35000"/>
                </a:schemeClr>
              </a:solidFill>
              <a:latin typeface="NikoshBAN" panose="02000000000000000000" pitchFamily="2" charset="0"/>
              <a:cs typeface="NikoshBAN" panose="02000000000000000000" pitchFamily="2" charset="0"/>
              <a:sym typeface="Oxygen"/>
            </a:endParaRPr>
          </a:p>
        </p:txBody>
      </p:sp>
      <p:pic>
        <p:nvPicPr>
          <p:cNvPr id="5" name="Picture 4">
            <a:extLst>
              <a:ext uri="{FF2B5EF4-FFF2-40B4-BE49-F238E27FC236}">
                <a16:creationId xmlns:a16="http://schemas.microsoft.com/office/drawing/2014/main" id="{10E03BBB-8E81-4EF9-9999-F9F993FEEA0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480042" y="1640498"/>
            <a:ext cx="2358340" cy="2317824"/>
          </a:xfrm>
          <a:prstGeom prst="rect">
            <a:avLst/>
          </a:prstGeom>
          <a:ln w="38100" cap="sq">
            <a:solidFill>
              <a:srgbClr val="4D4D4D"/>
            </a:solidFill>
            <a:miter lim="800000"/>
          </a:ln>
          <a:effectLst>
            <a:outerShdw blurRad="57150" dist="50800" dir="2700000" algn="tl" rotWithShape="0">
              <a:srgbClr val="000000">
                <a:alpha val="40000"/>
              </a:srgbClr>
            </a:outerShdw>
          </a:effectLst>
        </p:spPr>
      </p:pic>
      <p:sp>
        <p:nvSpPr>
          <p:cNvPr id="6" name="Google Shape;460;p16">
            <a:extLst>
              <a:ext uri="{FF2B5EF4-FFF2-40B4-BE49-F238E27FC236}">
                <a16:creationId xmlns:a16="http://schemas.microsoft.com/office/drawing/2014/main" id="{CD3A678D-1D54-48F3-96CD-B616BEC69381}"/>
              </a:ext>
            </a:extLst>
          </p:cNvPr>
          <p:cNvSpPr txBox="1">
            <a:spLocks/>
          </p:cNvSpPr>
          <p:nvPr/>
        </p:nvSpPr>
        <p:spPr>
          <a:xfrm>
            <a:off x="1045579" y="296291"/>
            <a:ext cx="6727494" cy="13442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1pPr>
            <a:lvl2pPr marL="914400" marR="0" lvl="1"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2pPr>
            <a:lvl3pPr marL="1371600" marR="0" lvl="2"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3pPr>
            <a:lvl4pPr marL="1828800" marR="0" lvl="3"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4pPr>
            <a:lvl5pPr marL="2286000" marR="0" lvl="4"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5pPr>
            <a:lvl6pPr marL="2743200" marR="0" lvl="5"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6pPr>
            <a:lvl7pPr marL="3200400" marR="0" lvl="6"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7pPr>
            <a:lvl8pPr marL="3657600" marR="0" lvl="7" indent="-381000" algn="l" rtl="0">
              <a:lnSpc>
                <a:spcPct val="115000"/>
              </a:lnSpc>
              <a:spcBef>
                <a:spcPts val="2100"/>
              </a:spcBef>
              <a:spcAft>
                <a:spcPts val="0"/>
              </a:spcAft>
              <a:buClr>
                <a:schemeClr val="dk1"/>
              </a:buClr>
              <a:buSzPts val="2400"/>
              <a:buFont typeface="Oxygen"/>
              <a:buChar char="○"/>
              <a:defRPr sz="2400" b="0" i="0" u="none" strike="noStrike" cap="none">
                <a:solidFill>
                  <a:schemeClr val="dk1"/>
                </a:solidFill>
                <a:latin typeface="Oxygen"/>
                <a:ea typeface="Oxygen"/>
                <a:cs typeface="Oxygen"/>
                <a:sym typeface="Oxygen"/>
              </a:defRPr>
            </a:lvl8pPr>
            <a:lvl9pPr marL="4114800" marR="0" lvl="8" indent="-381000" algn="l" rtl="0">
              <a:lnSpc>
                <a:spcPct val="115000"/>
              </a:lnSpc>
              <a:spcBef>
                <a:spcPts val="2100"/>
              </a:spcBef>
              <a:spcAft>
                <a:spcPts val="2100"/>
              </a:spcAft>
              <a:buClr>
                <a:schemeClr val="dk1"/>
              </a:buClr>
              <a:buSzPts val="2400"/>
              <a:buFont typeface="Oxygen"/>
              <a:buChar char="■"/>
              <a:defRPr sz="2400" b="0" i="0" u="none" strike="noStrike" cap="none">
                <a:solidFill>
                  <a:schemeClr val="dk1"/>
                </a:solidFill>
                <a:latin typeface="Oxygen"/>
                <a:ea typeface="Oxygen"/>
                <a:cs typeface="Oxygen"/>
                <a:sym typeface="Oxygen"/>
              </a:defRPr>
            </a:lvl9pPr>
          </a:lstStyle>
          <a:p>
            <a:pPr marL="76200" indent="0" algn="ctr">
              <a:lnSpc>
                <a:spcPct val="100000"/>
              </a:lnSpc>
              <a:buNone/>
            </a:pPr>
            <a:r>
              <a:rPr lang="bn-BD" sz="8800" b="1" dirty="0">
                <a:solidFill>
                  <a:schemeClr val="tx1">
                    <a:lumMod val="65000"/>
                    <a:lumOff val="3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পরিচিতি </a:t>
            </a:r>
            <a:endParaRPr lang="en-US" sz="8800" b="1" dirty="0">
              <a:solidFill>
                <a:schemeClr val="tx1">
                  <a:lumMod val="65000"/>
                  <a:lumOff val="3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777607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250B38-4043-4629-94DA-2DEB725EF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084257" y="1225550"/>
            <a:ext cx="2113643" cy="2203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a:extLst>
              <a:ext uri="{FF2B5EF4-FFF2-40B4-BE49-F238E27FC236}">
                <a16:creationId xmlns:a16="http://schemas.microsoft.com/office/drawing/2014/main" id="{087E1739-1501-4A53-B5E4-D752A913E60B}"/>
              </a:ext>
            </a:extLst>
          </p:cNvPr>
          <p:cNvSpPr txBox="1"/>
          <p:nvPr/>
        </p:nvSpPr>
        <p:spPr>
          <a:xfrm>
            <a:off x="3246156" y="1059127"/>
            <a:ext cx="4980674" cy="3108543"/>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পূর্ব-পাকিস্তানের মূখ্যমন্ত্রী নুরুল আমিনের নেতৃত্বে মুসলিম লীগ সরকার ছাত্রদের বাধা দেওয়ার সিদ্ধান্ত নেয়। ঢাকা বিশ্ববিদ্যালয় এলাকায় ১৪৪ ধারা জারি করে। ছাত্ররা ১৪৪ ধারা না মেনে ২০শে ফেব্রুয়ারি রাতে সভা করে ১৪৪ ধারা ভেঙে মিছিল করার সিদ্ধান্ত নেয়।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pic>
        <p:nvPicPr>
          <p:cNvPr id="9" name="Picture 8">
            <a:extLst>
              <a:ext uri="{FF2B5EF4-FFF2-40B4-BE49-F238E27FC236}">
                <a16:creationId xmlns:a16="http://schemas.microsoft.com/office/drawing/2014/main" id="{DFF5C83A-94D4-49A9-BDA4-EE12DBBC18B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4257" y="4144347"/>
            <a:ext cx="3547159" cy="2260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294" name="Picture 6" descr="বাংলা ভাষা ও আমরা">
            <a:extLst>
              <a:ext uri="{FF2B5EF4-FFF2-40B4-BE49-F238E27FC236}">
                <a16:creationId xmlns:a16="http://schemas.microsoft.com/office/drawing/2014/main" id="{539F4E64-5358-48A7-BCF6-2E2E9DB090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415" y="4144347"/>
            <a:ext cx="3547159" cy="22606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CC992C97-E8F0-4C1E-82F9-932C2B939C8C}"/>
              </a:ext>
            </a:extLst>
          </p:cNvPr>
          <p:cNvSpPr/>
          <p:nvPr/>
        </p:nvSpPr>
        <p:spPr>
          <a:xfrm>
            <a:off x="4175070" y="209887"/>
            <a:ext cx="2651687" cy="1015663"/>
          </a:xfrm>
          <a:prstGeom prst="rect">
            <a:avLst/>
          </a:prstGeom>
        </p:spPr>
        <p:txBody>
          <a:bodyPr wrap="none">
            <a:spAutoFit/>
          </a:bodyPr>
          <a:lstStyle/>
          <a:p>
            <a:pPr algn="ctr"/>
            <a:r>
              <a:rPr lang="bn-BD" sz="6000" b="1" dirty="0">
                <a:solidFill>
                  <a:schemeClr val="bg2">
                    <a:lumMod val="25000"/>
                  </a:schemeClr>
                </a:solidFill>
                <a:latin typeface="NikoshBAN" panose="02000000000000000000" pitchFamily="2" charset="0"/>
                <a:cs typeface="NikoshBAN" panose="02000000000000000000" pitchFamily="2" charset="0"/>
              </a:rPr>
              <a:t>১৪৪ ধারাঃ</a:t>
            </a:r>
          </a:p>
        </p:txBody>
      </p:sp>
    </p:spTree>
    <p:extLst>
      <p:ext uri="{BB962C8B-B14F-4D97-AF65-F5344CB8AC3E}">
        <p14:creationId xmlns:p14="http://schemas.microsoft.com/office/powerpoint/2010/main" val="20942014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2294"/>
                                        </p:tgtEl>
                                        <p:attrNameLst>
                                          <p:attrName>style.visibility</p:attrName>
                                        </p:attrNameLst>
                                      </p:cBhvr>
                                      <p:to>
                                        <p:strVal val="visible"/>
                                      </p:to>
                                    </p:set>
                                    <p:animEffect transition="in" filter="fade">
                                      <p:cBhvr>
                                        <p:cTn id="13" dur="500"/>
                                        <p:tgtEl>
                                          <p:spTgt spid="1229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ভাষার জন্যে লড়াইয়ে রাজপথে পা ফেলেছিলেন যেসব বাঙালী নারী - Taramon">
            <a:extLst>
              <a:ext uri="{FF2B5EF4-FFF2-40B4-BE49-F238E27FC236}">
                <a16:creationId xmlns:a16="http://schemas.microsoft.com/office/drawing/2014/main" id="{BCB6CFC8-25C0-4CC7-BC81-B18EE2617D3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803404" y="1346103"/>
            <a:ext cx="2702908" cy="200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45D8BC-7EC4-4A95-B30C-CA589661516C}"/>
              </a:ext>
            </a:extLst>
          </p:cNvPr>
          <p:cNvSpPr txBox="1"/>
          <p:nvPr/>
        </p:nvSpPr>
        <p:spPr>
          <a:xfrm>
            <a:off x="3600382" y="1963408"/>
            <a:ext cx="4999059" cy="1384995"/>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ছাত্রদের যেখানে গুলি করা হয় সেখানে ২৩শে ফেব্রুয়ারি মেডিকেল কলেজের ছাত্র-ছাত্রীরা একটি শহিদ মিনার তৈরি করে।</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pic>
        <p:nvPicPr>
          <p:cNvPr id="1026" name="Picture 2" descr="নিরাপত্তার চাদরে কেন্দ্রীয় শহীদ মিনার">
            <a:extLst>
              <a:ext uri="{FF2B5EF4-FFF2-40B4-BE49-F238E27FC236}">
                <a16:creationId xmlns:a16="http://schemas.microsoft.com/office/drawing/2014/main" id="{C7D8CE20-FF6A-4FD9-8D01-339D0E97B8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3404" y="3813884"/>
            <a:ext cx="2702908" cy="2002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C4E30A5-A193-48C7-8F5E-4D2C09E25E92}"/>
              </a:ext>
            </a:extLst>
          </p:cNvPr>
          <p:cNvSpPr txBox="1"/>
          <p:nvPr/>
        </p:nvSpPr>
        <p:spPr>
          <a:xfrm>
            <a:off x="3637167" y="4384146"/>
            <a:ext cx="5046095" cy="1384995"/>
          </a:xfrm>
          <a:prstGeom prst="rect">
            <a:avLst/>
          </a:prstGeom>
          <a:noFill/>
        </p:spPr>
        <p:txBody>
          <a:bodyPr wrap="square" rtlCol="0">
            <a:spAutoFit/>
          </a:bodyPr>
          <a:lstStyle/>
          <a:p>
            <a:pPr algn="just"/>
            <a:r>
              <a:rPr lang="bn-BD" sz="2800" dirty="0">
                <a:solidFill>
                  <a:schemeClr val="bg2">
                    <a:lumMod val="25000"/>
                  </a:schemeClr>
                </a:solidFill>
                <a:latin typeface="NikoshBAN" panose="02000000000000000000" pitchFamily="2" charset="0"/>
                <a:cs typeface="NikoshBAN" panose="02000000000000000000" pitchFamily="2" charset="0"/>
              </a:rPr>
              <a:t>১৯৬৩ সালে এই স্থানে বড় করে শহিদ মিনার তৈরি করা হয়। এটিই ঢাকা মেডিকেল কলেজের সামনে গড়া কেন্দ্রীয় শহিদ মিনার। </a:t>
            </a:r>
            <a:endParaRPr lang="en-US" sz="2800" dirty="0">
              <a:solidFill>
                <a:schemeClr val="bg2">
                  <a:lumMod val="25000"/>
                </a:schemeClr>
              </a:solidFill>
              <a:latin typeface="NikoshBAN" panose="02000000000000000000" pitchFamily="2" charset="0"/>
              <a:cs typeface="NikoshBAN" panose="02000000000000000000" pitchFamily="2" charset="0"/>
            </a:endParaRPr>
          </a:p>
        </p:txBody>
      </p:sp>
      <p:sp>
        <p:nvSpPr>
          <p:cNvPr id="9" name="Rectangle 8">
            <a:extLst>
              <a:ext uri="{FF2B5EF4-FFF2-40B4-BE49-F238E27FC236}">
                <a16:creationId xmlns:a16="http://schemas.microsoft.com/office/drawing/2014/main" id="{1E2369D5-6DA6-454E-ABAF-1761087E6FBE}"/>
              </a:ext>
            </a:extLst>
          </p:cNvPr>
          <p:cNvSpPr/>
          <p:nvPr/>
        </p:nvSpPr>
        <p:spPr>
          <a:xfrm>
            <a:off x="3639908" y="1206323"/>
            <a:ext cx="5144357" cy="769441"/>
          </a:xfrm>
          <a:prstGeom prst="rect">
            <a:avLst/>
          </a:prstGeom>
        </p:spPr>
        <p:txBody>
          <a:bodyPr wrap="none">
            <a:spAutoFit/>
          </a:bodyPr>
          <a:lstStyle/>
          <a:p>
            <a:pPr algn="just"/>
            <a:r>
              <a:rPr lang="bn-BD" sz="4400" b="1" dirty="0">
                <a:solidFill>
                  <a:schemeClr val="bg2">
                    <a:lumMod val="25000"/>
                  </a:schemeClr>
                </a:solidFill>
                <a:latin typeface="NikoshBAN" panose="02000000000000000000" pitchFamily="2" charset="0"/>
                <a:cs typeface="NikoshBAN" panose="02000000000000000000" pitchFamily="2" charset="0"/>
              </a:rPr>
              <a:t>অস্থায়ী শহিদ মিনার নির্মানঃ </a:t>
            </a:r>
          </a:p>
        </p:txBody>
      </p:sp>
      <p:sp>
        <p:nvSpPr>
          <p:cNvPr id="11" name="Rectangle 10">
            <a:extLst>
              <a:ext uri="{FF2B5EF4-FFF2-40B4-BE49-F238E27FC236}">
                <a16:creationId xmlns:a16="http://schemas.microsoft.com/office/drawing/2014/main" id="{4A04E337-5230-4DDC-96C6-CB46B20635E0}"/>
              </a:ext>
            </a:extLst>
          </p:cNvPr>
          <p:cNvSpPr/>
          <p:nvPr/>
        </p:nvSpPr>
        <p:spPr>
          <a:xfrm>
            <a:off x="3553346" y="3614705"/>
            <a:ext cx="5230919" cy="769441"/>
          </a:xfrm>
          <a:prstGeom prst="rect">
            <a:avLst/>
          </a:prstGeom>
        </p:spPr>
        <p:txBody>
          <a:bodyPr wrap="none">
            <a:spAutoFit/>
          </a:bodyPr>
          <a:lstStyle/>
          <a:p>
            <a:pPr algn="just"/>
            <a:r>
              <a:rPr lang="bn-BD" sz="4400" b="1" dirty="0">
                <a:solidFill>
                  <a:schemeClr val="bg2">
                    <a:lumMod val="25000"/>
                  </a:schemeClr>
                </a:solidFill>
                <a:latin typeface="NikoshBAN" panose="02000000000000000000" pitchFamily="2" charset="0"/>
                <a:cs typeface="NikoshBAN" panose="02000000000000000000" pitchFamily="2" charset="0"/>
              </a:rPr>
              <a:t>বর্তমান শহিদ মিনার নির্মানঃ </a:t>
            </a:r>
          </a:p>
        </p:txBody>
      </p:sp>
    </p:spTree>
    <p:extLst>
      <p:ext uri="{BB962C8B-B14F-4D97-AF65-F5344CB8AC3E}">
        <p14:creationId xmlns:p14="http://schemas.microsoft.com/office/powerpoint/2010/main" val="24207140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9"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7D8ADF-F5B1-4532-8274-CC3847CF0A32}"/>
              </a:ext>
            </a:extLst>
          </p:cNvPr>
          <p:cNvSpPr/>
          <p:nvPr/>
        </p:nvSpPr>
        <p:spPr>
          <a:xfrm>
            <a:off x="386399" y="3660390"/>
            <a:ext cx="8371202" cy="830997"/>
          </a:xfrm>
          <a:prstGeom prst="rect">
            <a:avLst/>
          </a:prstGeom>
          <a:solidFill>
            <a:srgbClr val="CC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287BC0D-8782-4EEB-82A8-ADA5A8FD9E67}"/>
              </a:ext>
            </a:extLst>
          </p:cNvPr>
          <p:cNvSpPr/>
          <p:nvPr/>
        </p:nvSpPr>
        <p:spPr>
          <a:xfrm>
            <a:off x="2128603" y="2829393"/>
            <a:ext cx="4886794" cy="8309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B121851-4026-4982-88DE-2F061BA80B97}"/>
              </a:ext>
            </a:extLst>
          </p:cNvPr>
          <p:cNvSpPr/>
          <p:nvPr/>
        </p:nvSpPr>
        <p:spPr>
          <a:xfrm>
            <a:off x="386399" y="3728747"/>
            <a:ext cx="8371202" cy="769441"/>
          </a:xfrm>
          <a:prstGeom prst="rect">
            <a:avLst/>
          </a:prstGeom>
        </p:spPr>
        <p:txBody>
          <a:bodyPr wrap="none">
            <a:spAutoFit/>
          </a:bodyPr>
          <a:lstStyle/>
          <a:p>
            <a:pPr marL="571500" indent="-571500" algn="ctr">
              <a:buClr>
                <a:schemeClr val="bg1"/>
              </a:buClr>
              <a:buFont typeface="NikoshBAN" panose="02000000000000000000" pitchFamily="2" charset="0"/>
              <a:buChar char="≥"/>
            </a:pPr>
            <a:r>
              <a:rPr lang="bn-BD" sz="4400" b="1" dirty="0">
                <a:solidFill>
                  <a:schemeClr val="bg1"/>
                </a:solidFill>
                <a:latin typeface="NikoshBAN" panose="02000000000000000000" pitchFamily="2" charset="0"/>
                <a:cs typeface="NikoshBAN" panose="02000000000000000000" pitchFamily="2" charset="0"/>
              </a:rPr>
              <a:t>সংক্ষেপে ভাষা আন্দোলনের ঘটনা বর্ণনা কর।</a:t>
            </a:r>
            <a:endParaRPr lang="en-US" sz="4400" dirty="0">
              <a:solidFill>
                <a:schemeClr val="bg1"/>
              </a:solidFill>
            </a:endParaRPr>
          </a:p>
        </p:txBody>
      </p:sp>
      <p:sp>
        <p:nvSpPr>
          <p:cNvPr id="2" name="Rectangle 1">
            <a:extLst>
              <a:ext uri="{FF2B5EF4-FFF2-40B4-BE49-F238E27FC236}">
                <a16:creationId xmlns:a16="http://schemas.microsoft.com/office/drawing/2014/main" id="{04A9F801-F066-4F3B-86C1-A5FCB97F8AEC}"/>
              </a:ext>
            </a:extLst>
          </p:cNvPr>
          <p:cNvSpPr/>
          <p:nvPr/>
        </p:nvSpPr>
        <p:spPr>
          <a:xfrm>
            <a:off x="3350351" y="2897750"/>
            <a:ext cx="2443298" cy="830997"/>
          </a:xfrm>
          <a:prstGeom prst="rect">
            <a:avLst/>
          </a:prstGeom>
        </p:spPr>
        <p:txBody>
          <a:bodyPr wrap="none">
            <a:spAutoFit/>
          </a:bodyPr>
          <a:lstStyle/>
          <a:p>
            <a:pPr algn="ctr"/>
            <a:r>
              <a:rPr lang="bn-BD" sz="4800" b="1" dirty="0">
                <a:solidFill>
                  <a:schemeClr val="bg2">
                    <a:lumMod val="25000"/>
                  </a:schemeClr>
                </a:solidFill>
                <a:latin typeface="NikoshBAN" panose="02000000000000000000" pitchFamily="2" charset="0"/>
                <a:cs typeface="NikoshBAN" panose="02000000000000000000" pitchFamily="2" charset="0"/>
              </a:rPr>
              <a:t>দলগত কাজ</a:t>
            </a:r>
            <a:endParaRPr lang="en-US" sz="4800" dirty="0">
              <a:solidFill>
                <a:schemeClr val="bg2">
                  <a:lumMod val="25000"/>
                </a:schemeClr>
              </a:solidFill>
            </a:endParaRPr>
          </a:p>
        </p:txBody>
      </p:sp>
    </p:spTree>
    <p:extLst>
      <p:ext uri="{BB962C8B-B14F-4D97-AF65-F5344CB8AC3E}">
        <p14:creationId xmlns:p14="http://schemas.microsoft.com/office/powerpoint/2010/main" val="1675001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8DD8D3-226C-43CA-9DC0-4E92A24D429D}"/>
              </a:ext>
            </a:extLst>
          </p:cNvPr>
          <p:cNvSpPr txBox="1"/>
          <p:nvPr/>
        </p:nvSpPr>
        <p:spPr>
          <a:xfrm>
            <a:off x="2431029" y="918801"/>
            <a:ext cx="4281941" cy="830997"/>
          </a:xfrm>
          <a:prstGeom prst="rect">
            <a:avLst/>
          </a:prstGeom>
          <a:noFill/>
        </p:spPr>
        <p:txBody>
          <a:bodyPr wrap="none" rtlCol="0">
            <a:spAutoFit/>
          </a:bodyPr>
          <a:lstStyle/>
          <a:p>
            <a:pPr algn="ctr"/>
            <a:r>
              <a:rPr lang="bn-BD" sz="4800" b="1" dirty="0">
                <a:latin typeface="NikoshBAN" panose="02000000000000000000" pitchFamily="2" charset="0"/>
                <a:cs typeface="NikoshBAN" panose="02000000000000000000" pitchFamily="2" charset="0"/>
              </a:rPr>
              <a:t>শিক্ষার্থীর অর্জন যাঁচাই</a:t>
            </a:r>
            <a:endParaRPr lang="en-US" sz="4800" b="1" dirty="0">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AB1A61DF-AB92-4BB3-852F-785BEAA468B7}"/>
              </a:ext>
            </a:extLst>
          </p:cNvPr>
          <p:cNvSpPr txBox="1"/>
          <p:nvPr/>
        </p:nvSpPr>
        <p:spPr>
          <a:xfrm>
            <a:off x="579227" y="1767582"/>
            <a:ext cx="5941494" cy="584775"/>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পাকি</a:t>
            </a:r>
            <a:r>
              <a:rPr lang="en-US" sz="3200" dirty="0">
                <a:latin typeface="NikoshBAN" panose="02000000000000000000" pitchFamily="2" charset="0"/>
                <a:cs typeface="NikoshBAN" panose="02000000000000000000" pitchFamily="2" charset="0"/>
              </a:rPr>
              <a:t>স</a:t>
            </a:r>
            <a:r>
              <a:rPr lang="as-IN"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থা</a:t>
            </a:r>
            <a:r>
              <a:rPr lang="bn-BD" sz="3200" dirty="0">
                <a:latin typeface="NikoshBAN" panose="02000000000000000000" pitchFamily="2" charset="0"/>
                <a:cs typeface="NikoshBAN" panose="02000000000000000000" pitchFamily="2" charset="0"/>
              </a:rPr>
              <a:t>ন স্বাধীনতা লাভ করে কোন সালে?</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4" name="TextBox 3">
            <a:extLst>
              <a:ext uri="{FF2B5EF4-FFF2-40B4-BE49-F238E27FC236}">
                <a16:creationId xmlns:a16="http://schemas.microsoft.com/office/drawing/2014/main" id="{EFCE8DEF-27EF-4612-B018-0DBE4C789C6E}"/>
              </a:ext>
            </a:extLst>
          </p:cNvPr>
          <p:cNvSpPr txBox="1"/>
          <p:nvPr/>
        </p:nvSpPr>
        <p:spPr>
          <a:xfrm>
            <a:off x="579227" y="2250396"/>
            <a:ext cx="4262596" cy="584775"/>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v"/>
            </a:pPr>
            <a:r>
              <a:rPr lang="en-US" sz="3200" dirty="0" err="1">
                <a:latin typeface="NikoshBAN" panose="02000000000000000000" pitchFamily="2" charset="0"/>
                <a:cs typeface="NikoshBAN" panose="02000000000000000000" pitchFamily="2" charset="0"/>
              </a:rPr>
              <a:t>দ্বি</a:t>
            </a:r>
            <a:r>
              <a:rPr lang="bn-BD" sz="3200" dirty="0">
                <a:latin typeface="NikoshBAN" panose="02000000000000000000" pitchFamily="2" charset="0"/>
                <a:cs typeface="NikoshBAN" panose="02000000000000000000" pitchFamily="2" charset="0"/>
              </a:rPr>
              <a:t>-জাতি তত্ত্বের প্রবক্তা কে?</a:t>
            </a:r>
            <a:r>
              <a:rPr lang="en-US" sz="3200" dirty="0">
                <a:latin typeface="NikoshBAN" panose="02000000000000000000" pitchFamily="2" charset="0"/>
                <a:cs typeface="NikoshBAN" panose="02000000000000000000" pitchFamily="2" charset="0"/>
              </a:rPr>
              <a:t> </a:t>
            </a:r>
            <a:r>
              <a:rPr lang="bn-BD" sz="3200" dirty="0">
                <a:latin typeface="NikoshBAN" panose="02000000000000000000" pitchFamily="2" charset="0"/>
                <a:cs typeface="NikoshBAN" panose="02000000000000000000" pitchFamily="2" charset="0"/>
              </a:rPr>
              <a:t> </a:t>
            </a:r>
            <a:endParaRPr lang="en-US" sz="3200" dirty="0">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D086CD62-5331-4F76-B36D-71FAF92C25D5}"/>
              </a:ext>
            </a:extLst>
          </p:cNvPr>
          <p:cNvSpPr txBox="1"/>
          <p:nvPr/>
        </p:nvSpPr>
        <p:spPr>
          <a:xfrm>
            <a:off x="579227" y="2733210"/>
            <a:ext cx="6631042" cy="584775"/>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পাকিস্থানের প্রথম গভর্নর জেনারেল কে ছিলেন? </a:t>
            </a:r>
          </a:p>
        </p:txBody>
      </p:sp>
      <p:sp>
        <p:nvSpPr>
          <p:cNvPr id="6" name="TextBox 5">
            <a:extLst>
              <a:ext uri="{FF2B5EF4-FFF2-40B4-BE49-F238E27FC236}">
                <a16:creationId xmlns:a16="http://schemas.microsoft.com/office/drawing/2014/main" id="{2D904C9D-E78C-4F2D-9AA7-931BC5164AEE}"/>
              </a:ext>
            </a:extLst>
          </p:cNvPr>
          <p:cNvSpPr txBox="1"/>
          <p:nvPr/>
        </p:nvSpPr>
        <p:spPr>
          <a:xfrm>
            <a:off x="579227" y="3216024"/>
            <a:ext cx="8354911" cy="584775"/>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পাকিস্থানের গণপরিষদে প্রথম বাংলার পক্ষে প্রস্তাব করেন কে? </a:t>
            </a:r>
          </a:p>
        </p:txBody>
      </p:sp>
      <p:sp>
        <p:nvSpPr>
          <p:cNvPr id="7" name="TextBox 6">
            <a:extLst>
              <a:ext uri="{FF2B5EF4-FFF2-40B4-BE49-F238E27FC236}">
                <a16:creationId xmlns:a16="http://schemas.microsoft.com/office/drawing/2014/main" id="{E8AC83E1-0C2E-41AC-AA57-71410230EEB1}"/>
              </a:ext>
            </a:extLst>
          </p:cNvPr>
          <p:cNvSpPr txBox="1"/>
          <p:nvPr/>
        </p:nvSpPr>
        <p:spPr>
          <a:xfrm>
            <a:off x="579227" y="3698838"/>
            <a:ext cx="5221966" cy="584775"/>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পাকিস্থানের প্রধানমন্ত্রী কে ছিলেন? </a:t>
            </a:r>
          </a:p>
        </p:txBody>
      </p:sp>
      <p:sp>
        <p:nvSpPr>
          <p:cNvPr id="8" name="TextBox 7">
            <a:extLst>
              <a:ext uri="{FF2B5EF4-FFF2-40B4-BE49-F238E27FC236}">
                <a16:creationId xmlns:a16="http://schemas.microsoft.com/office/drawing/2014/main" id="{2E4D9789-0C5D-4E4C-9342-A2B88495C103}"/>
              </a:ext>
            </a:extLst>
          </p:cNvPr>
          <p:cNvSpPr txBox="1"/>
          <p:nvPr/>
        </p:nvSpPr>
        <p:spPr>
          <a:xfrm>
            <a:off x="579227" y="4181652"/>
            <a:ext cx="7755304" cy="584775"/>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v"/>
            </a:pPr>
            <a:r>
              <a:rPr lang="bn-BD" sz="3200" dirty="0">
                <a:latin typeface="NikoshBAN" panose="02000000000000000000" pitchFamily="2" charset="0"/>
                <a:cs typeface="NikoshBAN" panose="02000000000000000000" pitchFamily="2" charset="0"/>
              </a:rPr>
              <a:t>১৯৫২ সালে কোথায় প্রাদেশিক-পরিষদের অধিবেশন বসে? </a:t>
            </a:r>
          </a:p>
        </p:txBody>
      </p:sp>
      <p:sp>
        <p:nvSpPr>
          <p:cNvPr id="9" name="TextBox 8">
            <a:extLst>
              <a:ext uri="{FF2B5EF4-FFF2-40B4-BE49-F238E27FC236}">
                <a16:creationId xmlns:a16="http://schemas.microsoft.com/office/drawing/2014/main" id="{32A9BFDE-27BE-496B-B319-68507A5198EC}"/>
              </a:ext>
            </a:extLst>
          </p:cNvPr>
          <p:cNvSpPr txBox="1"/>
          <p:nvPr/>
        </p:nvSpPr>
        <p:spPr>
          <a:xfrm>
            <a:off x="579226" y="4664466"/>
            <a:ext cx="7755303" cy="584775"/>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v"/>
            </a:pPr>
            <a:r>
              <a:rPr lang="bn-BD" sz="3200" dirty="0">
                <a:latin typeface="NikoshBAN" panose="02000000000000000000" pitchFamily="2" charset="0"/>
                <a:cs typeface="NikoshBAN" panose="02000000000000000000" pitchFamily="2" charset="0"/>
              </a:rPr>
              <a:t>২১শে ফেব্রুয়ারি মিছিলে পুলিশের ভূমিকা কেমন ছিলো?  </a:t>
            </a:r>
          </a:p>
        </p:txBody>
      </p:sp>
      <p:sp>
        <p:nvSpPr>
          <p:cNvPr id="10" name="TextBox 9">
            <a:extLst>
              <a:ext uri="{FF2B5EF4-FFF2-40B4-BE49-F238E27FC236}">
                <a16:creationId xmlns:a16="http://schemas.microsoft.com/office/drawing/2014/main" id="{FB4861F5-E545-48F6-935C-5136B5038737}"/>
              </a:ext>
            </a:extLst>
          </p:cNvPr>
          <p:cNvSpPr txBox="1"/>
          <p:nvPr/>
        </p:nvSpPr>
        <p:spPr>
          <a:xfrm>
            <a:off x="572598" y="5630096"/>
            <a:ext cx="4262596" cy="584775"/>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v"/>
            </a:pPr>
            <a:r>
              <a:rPr lang="bn-BD" sz="3200" dirty="0">
                <a:latin typeface="NikoshBAN" panose="02000000000000000000" pitchFamily="2" charset="0"/>
                <a:cs typeface="NikoshBAN" panose="02000000000000000000" pitchFamily="2" charset="0"/>
              </a:rPr>
              <a:t>ভাষার জন্য কারা প্রাণ দেন? </a:t>
            </a:r>
          </a:p>
        </p:txBody>
      </p:sp>
      <p:sp>
        <p:nvSpPr>
          <p:cNvPr id="11" name="TextBox 10">
            <a:extLst>
              <a:ext uri="{FF2B5EF4-FFF2-40B4-BE49-F238E27FC236}">
                <a16:creationId xmlns:a16="http://schemas.microsoft.com/office/drawing/2014/main" id="{99AC8240-617E-43FB-A3DE-B389A690DFCA}"/>
              </a:ext>
            </a:extLst>
          </p:cNvPr>
          <p:cNvSpPr txBox="1"/>
          <p:nvPr/>
        </p:nvSpPr>
        <p:spPr>
          <a:xfrm>
            <a:off x="579227" y="5147280"/>
            <a:ext cx="6765953" cy="584775"/>
          </a:xfrm>
          <a:prstGeom prst="rect">
            <a:avLst/>
          </a:prstGeom>
          <a:noFill/>
        </p:spPr>
        <p:txBody>
          <a:bodyPr wrap="square" rtlCol="0">
            <a:spAutoFit/>
          </a:bodyPr>
          <a:lstStyle/>
          <a:p>
            <a:pPr marL="457200" indent="-457200">
              <a:buClr>
                <a:schemeClr val="bg2">
                  <a:lumMod val="25000"/>
                </a:schemeClr>
              </a:buClr>
              <a:buFont typeface="Wingdings" panose="05000000000000000000" pitchFamily="2" charset="2"/>
              <a:buChar char="v"/>
            </a:pPr>
            <a:r>
              <a:rPr lang="bn-BD" sz="3200" dirty="0">
                <a:latin typeface="NikoshBAN" panose="02000000000000000000" pitchFamily="2" charset="0"/>
                <a:cs typeface="NikoshBAN" panose="02000000000000000000" pitchFamily="2" charset="0"/>
              </a:rPr>
              <a:t>২১শে ফেব্রুয়ারির মিছিলের নেতৃত্ব দেন কে? </a:t>
            </a:r>
          </a:p>
        </p:txBody>
      </p:sp>
    </p:spTree>
    <p:extLst>
      <p:ext uri="{BB962C8B-B14F-4D97-AF65-F5344CB8AC3E}">
        <p14:creationId xmlns:p14="http://schemas.microsoft.com/office/powerpoint/2010/main" val="405365929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B1E127-0BB7-4501-82EA-36C1E33D098E}"/>
              </a:ext>
            </a:extLst>
          </p:cNvPr>
          <p:cNvSpPr/>
          <p:nvPr/>
        </p:nvSpPr>
        <p:spPr>
          <a:xfrm>
            <a:off x="386399" y="3660390"/>
            <a:ext cx="8371202" cy="1514907"/>
          </a:xfrm>
          <a:prstGeom prst="rect">
            <a:avLst/>
          </a:prstGeom>
          <a:solidFill>
            <a:srgbClr val="CC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CFEDAC44-5351-4750-8339-FDB18525C277}"/>
              </a:ext>
            </a:extLst>
          </p:cNvPr>
          <p:cNvSpPr/>
          <p:nvPr/>
        </p:nvSpPr>
        <p:spPr>
          <a:xfrm>
            <a:off x="2128603" y="2829393"/>
            <a:ext cx="4886794" cy="83099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5A4C884-63B7-4E43-81AB-8BC836C4B46D}"/>
              </a:ext>
            </a:extLst>
          </p:cNvPr>
          <p:cNvSpPr/>
          <p:nvPr/>
        </p:nvSpPr>
        <p:spPr>
          <a:xfrm>
            <a:off x="386399" y="3768112"/>
            <a:ext cx="8371202" cy="1446550"/>
          </a:xfrm>
          <a:prstGeom prst="rect">
            <a:avLst/>
          </a:prstGeom>
        </p:spPr>
        <p:txBody>
          <a:bodyPr wrap="square">
            <a:spAutoFit/>
          </a:bodyPr>
          <a:lstStyle/>
          <a:p>
            <a:pPr marL="571500" indent="-571500" algn="ctr">
              <a:buClr>
                <a:schemeClr val="bg1"/>
              </a:buClr>
              <a:buFont typeface="NikoshBAN" panose="02000000000000000000" pitchFamily="2" charset="0"/>
              <a:buChar char="≥"/>
            </a:pPr>
            <a:r>
              <a:rPr lang="en-US" sz="4400" b="1" dirty="0" err="1">
                <a:solidFill>
                  <a:schemeClr val="bg1"/>
                </a:solidFill>
                <a:latin typeface="NikoshBAN" panose="02000000000000000000" pitchFamily="2" charset="0"/>
                <a:cs typeface="NikoshBAN" panose="02000000000000000000" pitchFamily="2" charset="0"/>
              </a:rPr>
              <a:t>ভাষা</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আন্দোলনে</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ছাত্র</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সমাজের</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ভূমিকা</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অগ্রগণ্য</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তোমার</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মতের</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পক্ষে</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যুক্তি</a:t>
            </a:r>
            <a:r>
              <a:rPr lang="en-US" sz="4400" b="1" dirty="0">
                <a:solidFill>
                  <a:schemeClr val="bg1"/>
                </a:solidFill>
                <a:latin typeface="NikoshBAN" panose="02000000000000000000" pitchFamily="2" charset="0"/>
                <a:cs typeface="NikoshBAN" panose="02000000000000000000" pitchFamily="2" charset="0"/>
              </a:rPr>
              <a:t> </a:t>
            </a:r>
            <a:r>
              <a:rPr lang="en-US" sz="4400" b="1" dirty="0" err="1">
                <a:solidFill>
                  <a:schemeClr val="bg1"/>
                </a:solidFill>
                <a:latin typeface="NikoshBAN" panose="02000000000000000000" pitchFamily="2" charset="0"/>
                <a:cs typeface="NikoshBAN" panose="02000000000000000000" pitchFamily="2" charset="0"/>
              </a:rPr>
              <a:t>দেখাও</a:t>
            </a:r>
            <a:r>
              <a:rPr lang="en-US" sz="4400" b="1" dirty="0">
                <a:solidFill>
                  <a:schemeClr val="bg1"/>
                </a:solidFill>
                <a:latin typeface="NikoshBAN" panose="02000000000000000000" pitchFamily="2" charset="0"/>
                <a:cs typeface="NikoshBAN" panose="02000000000000000000" pitchFamily="2" charset="0"/>
              </a:rPr>
              <a:t>। </a:t>
            </a:r>
            <a:endParaRPr lang="en-US" sz="4400" dirty="0">
              <a:solidFill>
                <a:schemeClr val="bg1"/>
              </a:solidFill>
            </a:endParaRPr>
          </a:p>
        </p:txBody>
      </p:sp>
      <p:sp>
        <p:nvSpPr>
          <p:cNvPr id="5" name="Rectangle 4">
            <a:extLst>
              <a:ext uri="{FF2B5EF4-FFF2-40B4-BE49-F238E27FC236}">
                <a16:creationId xmlns:a16="http://schemas.microsoft.com/office/drawing/2014/main" id="{0D5C6E17-971F-43B9-9785-5228D28317DC}"/>
              </a:ext>
            </a:extLst>
          </p:cNvPr>
          <p:cNvSpPr/>
          <p:nvPr/>
        </p:nvSpPr>
        <p:spPr>
          <a:xfrm>
            <a:off x="3390426" y="2897750"/>
            <a:ext cx="2363147" cy="830997"/>
          </a:xfrm>
          <a:prstGeom prst="rect">
            <a:avLst/>
          </a:prstGeom>
        </p:spPr>
        <p:txBody>
          <a:bodyPr wrap="none">
            <a:spAutoFit/>
          </a:bodyPr>
          <a:lstStyle/>
          <a:p>
            <a:pPr algn="ctr"/>
            <a:r>
              <a:rPr lang="en-US" sz="4800" b="1" dirty="0" err="1">
                <a:solidFill>
                  <a:schemeClr val="bg2">
                    <a:lumMod val="25000"/>
                  </a:schemeClr>
                </a:solidFill>
                <a:latin typeface="NikoshBAN" panose="02000000000000000000" pitchFamily="2" charset="0"/>
                <a:cs typeface="NikoshBAN" panose="02000000000000000000" pitchFamily="2" charset="0"/>
              </a:rPr>
              <a:t>বাড়ির</a:t>
            </a:r>
            <a:r>
              <a:rPr lang="en-US" sz="4800" b="1" dirty="0">
                <a:solidFill>
                  <a:schemeClr val="bg2">
                    <a:lumMod val="25000"/>
                  </a:schemeClr>
                </a:solidFill>
                <a:latin typeface="NikoshBAN" panose="02000000000000000000" pitchFamily="2" charset="0"/>
                <a:cs typeface="NikoshBAN" panose="02000000000000000000" pitchFamily="2" charset="0"/>
              </a:rPr>
              <a:t> </a:t>
            </a:r>
            <a:r>
              <a:rPr lang="bn-BD" sz="4800" b="1" dirty="0">
                <a:solidFill>
                  <a:schemeClr val="bg2">
                    <a:lumMod val="25000"/>
                  </a:schemeClr>
                </a:solidFill>
                <a:latin typeface="NikoshBAN" panose="02000000000000000000" pitchFamily="2" charset="0"/>
                <a:cs typeface="NikoshBAN" panose="02000000000000000000" pitchFamily="2" charset="0"/>
              </a:rPr>
              <a:t>কাজ</a:t>
            </a:r>
            <a:endParaRPr lang="en-US" sz="4800" dirty="0">
              <a:solidFill>
                <a:schemeClr val="bg2">
                  <a:lumMod val="25000"/>
                </a:schemeClr>
              </a:solidFill>
            </a:endParaRPr>
          </a:p>
        </p:txBody>
      </p:sp>
    </p:spTree>
    <p:extLst>
      <p:ext uri="{BB962C8B-B14F-4D97-AF65-F5344CB8AC3E}">
        <p14:creationId xmlns:p14="http://schemas.microsoft.com/office/powerpoint/2010/main" val="941672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ঢাকায় কেন্দ্রীয় শহীদ মিনার এলাকা ফুলে ফুলে | Image, Beautiful, Bangladesh">
            <a:extLst>
              <a:ext uri="{FF2B5EF4-FFF2-40B4-BE49-F238E27FC236}">
                <a16:creationId xmlns:a16="http://schemas.microsoft.com/office/drawing/2014/main" id="{1360D549-E0C2-4BB1-93B2-2A1299235C2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100000"/>
                    </a14:imgEffect>
                    <a14:imgEffect>
                      <a14:colorTemperature colorTemp="6458"/>
                    </a14:imgEffect>
                    <a14:imgEffect>
                      <a14:saturation sat="38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85775" y="428625"/>
            <a:ext cx="8191500" cy="60483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FA8EE52-8A5A-4EB8-A39A-A04DBF076930}"/>
              </a:ext>
            </a:extLst>
          </p:cNvPr>
          <p:cNvSpPr txBox="1"/>
          <p:nvPr/>
        </p:nvSpPr>
        <p:spPr>
          <a:xfrm>
            <a:off x="1559379" y="2521788"/>
            <a:ext cx="6025242" cy="1862048"/>
          </a:xfrm>
          <a:prstGeom prst="rect">
            <a:avLst/>
          </a:prstGeom>
          <a:noFill/>
        </p:spPr>
        <p:txBody>
          <a:bodyPr wrap="square" rtlCol="0">
            <a:spAutoFit/>
          </a:bodyPr>
          <a:lstStyle/>
          <a:p>
            <a:pPr algn="ctr"/>
            <a:r>
              <a:rPr lang="bn-BD" sz="11500" b="1" dirty="0">
                <a:solidFill>
                  <a:srgbClr val="FFFF00"/>
                </a:solidFill>
                <a:latin typeface="NikoshBAN" panose="02000000000000000000" pitchFamily="2" charset="0"/>
                <a:cs typeface="NikoshBAN" panose="02000000000000000000" pitchFamily="2" charset="0"/>
              </a:rPr>
              <a:t>ধন্যবাদ</a:t>
            </a:r>
            <a:endParaRPr lang="en-US" sz="11500" b="1"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3120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59000" fill="hold"/>
                                        <p:tgtEl>
                                          <p:spTgt spid="2"/>
                                        </p:tgtEl>
                                      </p:cBhvr>
                                      <p:by x="400000" y="4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D80732-CECF-4DB1-8C60-B2BE0D0EBA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372" y="2087379"/>
            <a:ext cx="3643532" cy="2683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4" descr="আসছে মহান আন্তর্জাতিক মাতৃভাষা দিবস।।।... - ২১ ফেব্রুয়ারি ১৯৫২- ভাষা  আন্দোলন | Facebook">
            <a:extLst>
              <a:ext uri="{FF2B5EF4-FFF2-40B4-BE49-F238E27FC236}">
                <a16:creationId xmlns:a16="http://schemas.microsoft.com/office/drawing/2014/main" id="{4557B2C9-8A1C-4554-88AC-49169BFD70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0018" y="2087379"/>
            <a:ext cx="3811943" cy="268324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0C1224A-BA8F-405F-A896-B75C9E721620}"/>
              </a:ext>
            </a:extLst>
          </p:cNvPr>
          <p:cNvSpPr txBox="1"/>
          <p:nvPr/>
        </p:nvSpPr>
        <p:spPr>
          <a:xfrm>
            <a:off x="846945" y="869429"/>
            <a:ext cx="7570032" cy="923330"/>
          </a:xfrm>
          <a:prstGeom prst="rect">
            <a:avLst/>
          </a:prstGeom>
          <a:noFill/>
        </p:spPr>
        <p:txBody>
          <a:bodyPr wrap="square" rtlCol="0">
            <a:spAutoFit/>
          </a:bodyPr>
          <a:lstStyle/>
          <a:p>
            <a:pPr algn="ctr"/>
            <a:r>
              <a:rPr lang="bn-BD" sz="5400" b="1" dirty="0">
                <a:solidFill>
                  <a:schemeClr val="bg2">
                    <a:lumMod val="25000"/>
                  </a:schemeClr>
                </a:solidFill>
                <a:latin typeface="NikoshBAN" panose="02000000000000000000" pitchFamily="2" charset="0"/>
                <a:cs typeface="NikoshBAN" panose="02000000000000000000" pitchFamily="2" charset="0"/>
              </a:rPr>
              <a:t>আমরা কিসের ছবি দেখতে পাচ্ছি? </a:t>
            </a:r>
            <a:endParaRPr lang="en-US" sz="5400" b="1" dirty="0">
              <a:solidFill>
                <a:schemeClr val="bg2">
                  <a:lumMod val="25000"/>
                </a:schemeClr>
              </a:solidFill>
              <a:latin typeface="NikoshBAN" panose="02000000000000000000" pitchFamily="2" charset="0"/>
              <a:cs typeface="NikoshBAN" panose="02000000000000000000" pitchFamily="2" charset="0"/>
            </a:endParaRPr>
          </a:p>
        </p:txBody>
      </p:sp>
      <p:sp>
        <p:nvSpPr>
          <p:cNvPr id="5" name="TextBox 4">
            <a:extLst>
              <a:ext uri="{FF2B5EF4-FFF2-40B4-BE49-F238E27FC236}">
                <a16:creationId xmlns:a16="http://schemas.microsoft.com/office/drawing/2014/main" id="{731F2926-658D-4B5B-9745-D246837F99BD}"/>
              </a:ext>
            </a:extLst>
          </p:cNvPr>
          <p:cNvSpPr txBox="1"/>
          <p:nvPr/>
        </p:nvSpPr>
        <p:spPr>
          <a:xfrm>
            <a:off x="1601727" y="4915338"/>
            <a:ext cx="2248524" cy="646331"/>
          </a:xfrm>
          <a:prstGeom prst="rect">
            <a:avLst/>
          </a:prstGeom>
          <a:noFill/>
        </p:spPr>
        <p:txBody>
          <a:bodyPr wrap="square" rtlCol="0">
            <a:spAutoFit/>
          </a:bodyPr>
          <a:lstStyle/>
          <a:p>
            <a:pPr algn="ctr"/>
            <a:r>
              <a:rPr lang="bn-BD" sz="3600" b="1" dirty="0">
                <a:solidFill>
                  <a:schemeClr val="bg2">
                    <a:lumMod val="25000"/>
                  </a:schemeClr>
                </a:solidFill>
                <a:latin typeface="NikoshBAN" panose="02000000000000000000" pitchFamily="2" charset="0"/>
                <a:cs typeface="NikoshBAN" panose="02000000000000000000" pitchFamily="2" charset="0"/>
              </a:rPr>
              <a:t>শহিদ মিনার </a:t>
            </a:r>
            <a:endParaRPr lang="en-US" sz="3600" b="1" dirty="0">
              <a:solidFill>
                <a:schemeClr val="bg2">
                  <a:lumMod val="25000"/>
                </a:schemeClr>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DA40A66E-BFC4-45C3-AAF1-6606CAA57BF7}"/>
              </a:ext>
            </a:extLst>
          </p:cNvPr>
          <p:cNvSpPr txBox="1"/>
          <p:nvPr/>
        </p:nvSpPr>
        <p:spPr>
          <a:xfrm>
            <a:off x="5269509" y="4915338"/>
            <a:ext cx="2705258" cy="646331"/>
          </a:xfrm>
          <a:prstGeom prst="rect">
            <a:avLst/>
          </a:prstGeom>
          <a:noFill/>
        </p:spPr>
        <p:txBody>
          <a:bodyPr wrap="square" rtlCol="0">
            <a:spAutoFit/>
          </a:bodyPr>
          <a:lstStyle/>
          <a:p>
            <a:pPr algn="ctr"/>
            <a:r>
              <a:rPr lang="bn-BD" sz="3600" b="1" dirty="0">
                <a:solidFill>
                  <a:schemeClr val="bg2">
                    <a:lumMod val="25000"/>
                  </a:schemeClr>
                </a:solidFill>
                <a:latin typeface="NikoshBAN" panose="02000000000000000000" pitchFamily="2" charset="0"/>
                <a:cs typeface="NikoshBAN" panose="02000000000000000000" pitchFamily="2" charset="0"/>
              </a:rPr>
              <a:t>ভাষা আন্দোলন </a:t>
            </a:r>
            <a:endParaRPr lang="en-US" sz="3600" b="1" dirty="0">
              <a:solidFill>
                <a:schemeClr val="bg2">
                  <a:lumMod val="2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101463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ভাষা আন্দোলন এবং আমাদের যত লজ্জা...">
            <a:extLst>
              <a:ext uri="{FF2B5EF4-FFF2-40B4-BE49-F238E27FC236}">
                <a16:creationId xmlns:a16="http://schemas.microsoft.com/office/drawing/2014/main" id="{94E23AC6-7050-45FA-9694-613693B06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23138"/>
            <a:ext cx="3792513" cy="2611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Khulna girls with rebel hearts: The 800 who marched in 1952 | Dhaka Tribune">
            <a:extLst>
              <a:ext uri="{FF2B5EF4-FFF2-40B4-BE49-F238E27FC236}">
                <a16:creationId xmlns:a16="http://schemas.microsoft.com/office/drawing/2014/main" id="{AC91DF2B-BABA-4549-8094-99AACFA714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548" y="2123138"/>
            <a:ext cx="3643532" cy="26117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FFB9A04D-07CD-4CA4-BF1E-9618E515688D}"/>
              </a:ext>
            </a:extLst>
          </p:cNvPr>
          <p:cNvSpPr txBox="1"/>
          <p:nvPr/>
        </p:nvSpPr>
        <p:spPr>
          <a:xfrm>
            <a:off x="846945" y="869429"/>
            <a:ext cx="7570032" cy="923330"/>
          </a:xfrm>
          <a:prstGeom prst="rect">
            <a:avLst/>
          </a:prstGeom>
          <a:noFill/>
        </p:spPr>
        <p:txBody>
          <a:bodyPr wrap="square" rtlCol="0">
            <a:spAutoFit/>
          </a:bodyPr>
          <a:lstStyle/>
          <a:p>
            <a:pPr algn="ctr"/>
            <a:r>
              <a:rPr lang="bn-BD" sz="5400" b="1" dirty="0">
                <a:solidFill>
                  <a:schemeClr val="bg2">
                    <a:lumMod val="25000"/>
                  </a:schemeClr>
                </a:solidFill>
                <a:latin typeface="NikoshBAN" panose="02000000000000000000" pitchFamily="2" charset="0"/>
                <a:cs typeface="NikoshBAN" panose="02000000000000000000" pitchFamily="2" charset="0"/>
              </a:rPr>
              <a:t>আমরা কিসের ছবি দেখতে পাচ্ছি? </a:t>
            </a:r>
            <a:endParaRPr lang="en-US" sz="5400" b="1" dirty="0">
              <a:solidFill>
                <a:schemeClr val="bg2">
                  <a:lumMod val="25000"/>
                </a:schemeClr>
              </a:solidFill>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6B9432D9-5595-4A9F-93D7-20457136497C}"/>
              </a:ext>
            </a:extLst>
          </p:cNvPr>
          <p:cNvSpPr txBox="1"/>
          <p:nvPr/>
        </p:nvSpPr>
        <p:spPr>
          <a:xfrm>
            <a:off x="1601727" y="4915338"/>
            <a:ext cx="2248524" cy="646331"/>
          </a:xfrm>
          <a:prstGeom prst="rect">
            <a:avLst/>
          </a:prstGeom>
          <a:noFill/>
        </p:spPr>
        <p:txBody>
          <a:bodyPr wrap="square" rtlCol="0">
            <a:spAutoFit/>
          </a:bodyPr>
          <a:lstStyle/>
          <a:p>
            <a:pPr algn="ctr"/>
            <a:r>
              <a:rPr lang="bn-BD" sz="3600" b="1" dirty="0">
                <a:solidFill>
                  <a:schemeClr val="bg2">
                    <a:lumMod val="25000"/>
                  </a:schemeClr>
                </a:solidFill>
                <a:latin typeface="NikoshBAN" panose="02000000000000000000" pitchFamily="2" charset="0"/>
                <a:cs typeface="NikoshBAN" panose="02000000000000000000" pitchFamily="2" charset="0"/>
              </a:rPr>
              <a:t>মিছিলে বাধা </a:t>
            </a:r>
            <a:endParaRPr lang="en-US" sz="3600" b="1" dirty="0">
              <a:solidFill>
                <a:schemeClr val="bg2">
                  <a:lumMod val="25000"/>
                </a:schemeClr>
              </a:solidFill>
              <a:latin typeface="NikoshBAN" panose="02000000000000000000" pitchFamily="2" charset="0"/>
              <a:cs typeface="NikoshBAN" panose="02000000000000000000" pitchFamily="2" charset="0"/>
            </a:endParaRPr>
          </a:p>
        </p:txBody>
      </p:sp>
      <p:sp>
        <p:nvSpPr>
          <p:cNvPr id="7" name="TextBox 6">
            <a:extLst>
              <a:ext uri="{FF2B5EF4-FFF2-40B4-BE49-F238E27FC236}">
                <a16:creationId xmlns:a16="http://schemas.microsoft.com/office/drawing/2014/main" id="{CE08D507-4028-44EB-B5DE-CCAA45FBADC8}"/>
              </a:ext>
            </a:extLst>
          </p:cNvPr>
          <p:cNvSpPr txBox="1"/>
          <p:nvPr/>
        </p:nvSpPr>
        <p:spPr>
          <a:xfrm>
            <a:off x="4879763" y="4915338"/>
            <a:ext cx="3484750" cy="646331"/>
          </a:xfrm>
          <a:prstGeom prst="rect">
            <a:avLst/>
          </a:prstGeom>
          <a:noFill/>
        </p:spPr>
        <p:txBody>
          <a:bodyPr wrap="square" rtlCol="0">
            <a:spAutoFit/>
          </a:bodyPr>
          <a:lstStyle/>
          <a:p>
            <a:pPr algn="ctr"/>
            <a:r>
              <a:rPr lang="bn-BD" sz="3600" b="1" dirty="0">
                <a:solidFill>
                  <a:schemeClr val="bg2">
                    <a:lumMod val="25000"/>
                  </a:schemeClr>
                </a:solidFill>
                <a:latin typeface="NikoshBAN" panose="02000000000000000000" pitchFamily="2" charset="0"/>
                <a:cs typeface="NikoshBAN" panose="02000000000000000000" pitchFamily="2" charset="0"/>
              </a:rPr>
              <a:t> মিছিলে গুলি বর্ষণ</a:t>
            </a:r>
            <a:endParaRPr lang="en-US" sz="3600" b="1" dirty="0">
              <a:solidFill>
                <a:schemeClr val="bg2">
                  <a:lumMod val="2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38879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5958F8-F17B-40A8-8391-EF0B4A52A1F0}"/>
              </a:ext>
            </a:extLst>
          </p:cNvPr>
          <p:cNvSpPr txBox="1"/>
          <p:nvPr/>
        </p:nvSpPr>
        <p:spPr>
          <a:xfrm>
            <a:off x="1049310" y="656130"/>
            <a:ext cx="7045378" cy="1446550"/>
          </a:xfrm>
          <a:prstGeom prst="rect">
            <a:avLst/>
          </a:prstGeom>
          <a:noFill/>
        </p:spPr>
        <p:txBody>
          <a:bodyPr wrap="square" rtlCol="0">
            <a:spAutoFit/>
          </a:bodyPr>
          <a:lstStyle/>
          <a:p>
            <a:pPr algn="ctr"/>
            <a:r>
              <a:rPr lang="bn-BD" sz="4400" b="1" dirty="0">
                <a:solidFill>
                  <a:schemeClr val="bg2">
                    <a:lumMod val="25000"/>
                  </a:schemeClr>
                </a:solidFill>
                <a:latin typeface="NikoshBAN" panose="02000000000000000000" pitchFamily="2" charset="0"/>
                <a:cs typeface="NikoshBAN" panose="02000000000000000000" pitchFamily="2" charset="0"/>
              </a:rPr>
              <a:t>ছবি গুলো আমাদের দেশের কোন আন্দোলনের সাথে জড়িত  </a:t>
            </a:r>
            <a:endParaRPr lang="en-US" sz="4400" b="1" dirty="0">
              <a:solidFill>
                <a:schemeClr val="bg2">
                  <a:lumMod val="25000"/>
                </a:schemeClr>
              </a:solidFill>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BE3EF5AC-AA2C-4470-9180-7E3A88EA9633}"/>
              </a:ext>
            </a:extLst>
          </p:cNvPr>
          <p:cNvSpPr txBox="1"/>
          <p:nvPr/>
        </p:nvSpPr>
        <p:spPr>
          <a:xfrm>
            <a:off x="2983042" y="5677446"/>
            <a:ext cx="3177914" cy="646331"/>
          </a:xfrm>
          <a:prstGeom prst="rect">
            <a:avLst/>
          </a:prstGeom>
          <a:noFill/>
        </p:spPr>
        <p:txBody>
          <a:bodyPr wrap="square" rtlCol="0">
            <a:spAutoFit/>
          </a:bodyPr>
          <a:lstStyle/>
          <a:p>
            <a:pPr algn="ctr"/>
            <a:r>
              <a:rPr lang="bn-BD" sz="3600" b="1" dirty="0">
                <a:solidFill>
                  <a:srgbClr val="0000CC"/>
                </a:solidFill>
                <a:latin typeface="NikoshBAN" panose="02000000000000000000" pitchFamily="2" charset="0"/>
                <a:cs typeface="NikoshBAN" panose="02000000000000000000" pitchFamily="2" charset="0"/>
              </a:rPr>
              <a:t>রাষ্ট্রভাষা আন্দোলন </a:t>
            </a:r>
            <a:endParaRPr lang="en-US" sz="3600" b="1" dirty="0">
              <a:solidFill>
                <a:srgbClr val="0000CC"/>
              </a:solidFill>
              <a:latin typeface="NikoshBAN" panose="02000000000000000000" pitchFamily="2" charset="0"/>
              <a:cs typeface="NikoshBAN" panose="02000000000000000000" pitchFamily="2" charset="0"/>
            </a:endParaRPr>
          </a:p>
        </p:txBody>
      </p:sp>
      <p:pic>
        <p:nvPicPr>
          <p:cNvPr id="3078" name="Picture 6" descr="মাতৃভাষা হিসেবে বিশ্বে বাংলা পঞ্চম অবস্থানে -Deshebideshe">
            <a:extLst>
              <a:ext uri="{FF2B5EF4-FFF2-40B4-BE49-F238E27FC236}">
                <a16:creationId xmlns:a16="http://schemas.microsoft.com/office/drawing/2014/main" id="{3CD45D90-13E5-4B18-A105-E3F2BA2CBD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946" y="2102680"/>
            <a:ext cx="5936106" cy="33390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9302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Megaphone Royalty Free Vector Image - VectorStock">
            <a:extLst>
              <a:ext uri="{FF2B5EF4-FFF2-40B4-BE49-F238E27FC236}">
                <a16:creationId xmlns:a16="http://schemas.microsoft.com/office/drawing/2014/main" id="{FC8F1ED4-D9D9-4034-942C-01D093623763}"/>
              </a:ext>
            </a:extLst>
          </p:cNvPr>
          <p:cNvPicPr>
            <a:picLocks noChangeAspect="1" noChangeArrowheads="1"/>
          </p:cNvPicPr>
          <p:nvPr/>
        </p:nvPicPr>
        <p:blipFill rotWithShape="1">
          <a:blip r:embed="rId2">
            <a:lum bright="70000" contrast="-70000"/>
            <a:extLst>
              <a:ext uri="{BEBA8EAE-BF5A-486C-A8C5-ECC9F3942E4B}">
                <a14:imgProps xmlns:a14="http://schemas.microsoft.com/office/drawing/2010/main">
                  <a14:imgLayer r:embed="rId3">
                    <a14:imgEffect>
                      <a14:backgroundRemoval t="1204" b="92870" l="0" r="97900">
                        <a14:foregroundMark x1="31100" y1="54167" x2="42400" y2="49167"/>
                        <a14:foregroundMark x1="19500" y1="51759" x2="25900" y2="50278"/>
                        <a14:foregroundMark x1="57300" y1="25093" x2="69600" y2="37407"/>
                        <a14:foregroundMark x1="68400" y1="41574" x2="63700" y2="54167"/>
                        <a14:foregroundMark x1="49500" y1="44167" x2="59700" y2="41574"/>
                        <a14:foregroundMark x1="38700" y1="66667" x2="48600" y2="72963"/>
                        <a14:foregroundMark x1="65300" y1="15741" x2="65300" y2="15741"/>
                        <a14:foregroundMark x1="67000" y1="10741" x2="67000" y2="10741"/>
                        <a14:foregroundMark x1="75300" y1="18333" x2="75300" y2="18333"/>
                        <a14:foregroundMark x1="81400" y1="27963" x2="81400" y2="27963"/>
                        <a14:foregroundMark x1="86100" y1="37778" x2="86100" y2="37778"/>
                        <a14:foregroundMark x1="88000" y1="47407" x2="88000" y2="47407"/>
                      </a14:backgroundRemoval>
                    </a14:imgEffect>
                    <a14:imgEffect>
                      <a14:colorTemperature colorTemp="5388"/>
                    </a14:imgEffect>
                    <a14:imgEffect>
                      <a14:saturation sat="0"/>
                    </a14:imgEffect>
                  </a14:imgLayer>
                </a14:imgProps>
              </a:ext>
              <a:ext uri="{28A0092B-C50C-407E-A947-70E740481C1C}">
                <a14:useLocalDpi xmlns:a14="http://schemas.microsoft.com/office/drawing/2010/main" val="0"/>
              </a:ext>
            </a:extLst>
          </a:blip>
          <a:srcRect l="41316" t="6996" r="1" b="45608"/>
          <a:stretch/>
        </p:blipFill>
        <p:spPr bwMode="auto">
          <a:xfrm>
            <a:off x="500063" y="2891838"/>
            <a:ext cx="4071936" cy="35518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F5EA7A-903B-40D5-BC0F-EB4838597265}"/>
              </a:ext>
            </a:extLst>
          </p:cNvPr>
          <p:cNvSpPr txBox="1"/>
          <p:nvPr/>
        </p:nvSpPr>
        <p:spPr>
          <a:xfrm>
            <a:off x="1169231" y="960930"/>
            <a:ext cx="6805536" cy="923330"/>
          </a:xfrm>
          <a:prstGeom prst="rect">
            <a:avLst/>
          </a:prstGeom>
          <a:noFill/>
        </p:spPr>
        <p:txBody>
          <a:bodyPr wrap="square" rtlCol="0">
            <a:spAutoFit/>
          </a:bodyPr>
          <a:lstStyle/>
          <a:p>
            <a:pPr algn="ctr"/>
            <a:r>
              <a:rPr lang="bn-BD" sz="5400" b="1" dirty="0">
                <a:solidFill>
                  <a:schemeClr val="bg2">
                    <a:lumMod val="25000"/>
                  </a:schemeClr>
                </a:solidFill>
                <a:latin typeface="NikoshBAN" panose="02000000000000000000" pitchFamily="2" charset="0"/>
                <a:cs typeface="NikoshBAN" panose="02000000000000000000" pitchFamily="2" charset="0"/>
              </a:rPr>
              <a:t>আমাদের আজকের আলোচনা</a:t>
            </a:r>
            <a:endParaRPr lang="en-US" sz="5400" b="1" dirty="0">
              <a:solidFill>
                <a:schemeClr val="bg2">
                  <a:lumMod val="25000"/>
                </a:schemeClr>
              </a:solidFill>
              <a:latin typeface="NikoshBAN" panose="02000000000000000000" pitchFamily="2" charset="0"/>
              <a:cs typeface="NikoshBAN" panose="02000000000000000000" pitchFamily="2" charset="0"/>
            </a:endParaRPr>
          </a:p>
        </p:txBody>
      </p:sp>
      <p:pic>
        <p:nvPicPr>
          <p:cNvPr id="2052" name="Picture 4" descr="ভাষা আন্দোলনের আদ্যেপান্ত">
            <a:extLst>
              <a:ext uri="{FF2B5EF4-FFF2-40B4-BE49-F238E27FC236}">
                <a16:creationId xmlns:a16="http://schemas.microsoft.com/office/drawing/2014/main" id="{D49C39F8-C7E3-4E4C-9A70-83D25396A7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170" y="1990165"/>
            <a:ext cx="6195658" cy="348727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B49856F-AD93-40C1-BF1A-1E6741E567CA}"/>
              </a:ext>
            </a:extLst>
          </p:cNvPr>
          <p:cNvSpPr txBox="1"/>
          <p:nvPr/>
        </p:nvSpPr>
        <p:spPr>
          <a:xfrm>
            <a:off x="3232740" y="5602582"/>
            <a:ext cx="2678518" cy="646331"/>
          </a:xfrm>
          <a:prstGeom prst="rect">
            <a:avLst/>
          </a:prstGeom>
          <a:noFill/>
        </p:spPr>
        <p:txBody>
          <a:bodyPr wrap="square" rtlCol="0">
            <a:spAutoFit/>
          </a:bodyPr>
          <a:lstStyle/>
          <a:p>
            <a:pPr algn="ctr"/>
            <a:r>
              <a:rPr lang="bn-BD" sz="3600" b="1" dirty="0">
                <a:solidFill>
                  <a:srgbClr val="0000CC"/>
                </a:solidFill>
                <a:latin typeface="NikoshBAN" panose="02000000000000000000" pitchFamily="2" charset="0"/>
                <a:cs typeface="NikoshBAN" panose="02000000000000000000" pitchFamily="2" charset="0"/>
              </a:rPr>
              <a:t>ভাষা আন্দোলন </a:t>
            </a:r>
            <a:endParaRPr lang="en-US" sz="3600" b="1" dirty="0">
              <a:solidFill>
                <a:srgbClr val="0000CC"/>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888749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054E6B-2211-40C6-BCC9-A4C8E65AAC30}"/>
              </a:ext>
            </a:extLst>
          </p:cNvPr>
          <p:cNvSpPr txBox="1"/>
          <p:nvPr/>
        </p:nvSpPr>
        <p:spPr>
          <a:xfrm>
            <a:off x="3293445" y="2036931"/>
            <a:ext cx="2557110" cy="1107996"/>
          </a:xfrm>
          <a:prstGeom prst="rect">
            <a:avLst/>
          </a:prstGeom>
          <a:noFill/>
        </p:spPr>
        <p:txBody>
          <a:bodyPr wrap="none" rtlCol="0">
            <a:spAutoFit/>
          </a:bodyPr>
          <a:lstStyle/>
          <a:p>
            <a:r>
              <a:rPr lang="bn-BD" sz="6600" dirty="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শিখনফল</a:t>
            </a:r>
            <a:endParaRPr lang="en-US" sz="6600" dirty="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3" name="TextBox 2">
            <a:extLst>
              <a:ext uri="{FF2B5EF4-FFF2-40B4-BE49-F238E27FC236}">
                <a16:creationId xmlns:a16="http://schemas.microsoft.com/office/drawing/2014/main" id="{8B51D09F-636D-4E55-9569-B1C66EBED95B}"/>
              </a:ext>
            </a:extLst>
          </p:cNvPr>
          <p:cNvSpPr txBox="1"/>
          <p:nvPr/>
        </p:nvSpPr>
        <p:spPr>
          <a:xfrm>
            <a:off x="1079527" y="3144927"/>
            <a:ext cx="7512929" cy="1754326"/>
          </a:xfrm>
          <a:prstGeom prst="rect">
            <a:avLst/>
          </a:prstGeom>
          <a:noFill/>
        </p:spPr>
        <p:txBody>
          <a:bodyPr wrap="square" rtlCol="0">
            <a:spAutoFit/>
          </a:bodyPr>
          <a:lstStyle/>
          <a:p>
            <a:pPr marL="571500" indent="-571500">
              <a:buClr>
                <a:srgbClr val="0000CC"/>
              </a:buClr>
              <a:buSzPct val="100000"/>
              <a:buFont typeface="Wingdings" panose="05000000000000000000" pitchFamily="2" charset="2"/>
              <a:buChar char="Ø"/>
            </a:pPr>
            <a:r>
              <a:rPr lang="bn-BD" sz="3600" dirty="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 আন্দোলন কি বলতে পারবে;</a:t>
            </a:r>
          </a:p>
          <a:p>
            <a:pPr marL="571500" indent="-571500">
              <a:buClr>
                <a:srgbClr val="0000CC"/>
              </a:buClr>
              <a:buSzPct val="100000"/>
              <a:buFont typeface="Wingdings" panose="05000000000000000000" pitchFamily="2" charset="2"/>
              <a:buChar char="Ø"/>
            </a:pPr>
            <a:r>
              <a:rPr lang="bn-BD" sz="3600" dirty="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 আন্দোলনের কারণ বর্ণনা করতে পারবে;</a:t>
            </a:r>
          </a:p>
          <a:p>
            <a:pPr marL="571500" indent="-571500">
              <a:buClr>
                <a:srgbClr val="0000CC"/>
              </a:buClr>
              <a:buSzPct val="100000"/>
              <a:buFont typeface="Wingdings" panose="05000000000000000000" pitchFamily="2" charset="2"/>
              <a:buChar char="Ø"/>
            </a:pPr>
            <a:r>
              <a:rPr lang="bn-BD" sz="3600" dirty="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ভাষা আন্দোলনের ঘটনা বিশ্লেষণ করতে পারবে। </a:t>
            </a:r>
            <a:endParaRPr lang="en-US" sz="3600" dirty="0">
              <a:solidFill>
                <a:schemeClr val="bg2">
                  <a:lumMod val="2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7837143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২১ ফেব্রুয়ারি ১৯৫২ এর ইতিহাস, বাংলা ভাষা আন্দোলন ছিল তদানীন্তন পূর্ব  পাকিস্তানে - YouTube">
            <a:extLst>
              <a:ext uri="{FF2B5EF4-FFF2-40B4-BE49-F238E27FC236}">
                <a16:creationId xmlns:a16="http://schemas.microsoft.com/office/drawing/2014/main" id="{CE077F73-8DD8-44BF-A07D-6564E705C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430" y="893696"/>
            <a:ext cx="3702570" cy="2535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148" name="Picture 4" descr="Garlic 'n Ginger - Posts | Facebook">
            <a:extLst>
              <a:ext uri="{FF2B5EF4-FFF2-40B4-BE49-F238E27FC236}">
                <a16:creationId xmlns:a16="http://schemas.microsoft.com/office/drawing/2014/main" id="{9FA0BD2D-11FB-475F-BF51-5C63BFAC01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5123" y="3469345"/>
            <a:ext cx="3663964" cy="253530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73CBB2BA-7866-49EF-AFA3-806C15FC5944}"/>
              </a:ext>
            </a:extLst>
          </p:cNvPr>
          <p:cNvGrpSpPr/>
          <p:nvPr/>
        </p:nvGrpSpPr>
        <p:grpSpPr>
          <a:xfrm>
            <a:off x="4571998" y="853352"/>
            <a:ext cx="3850209" cy="2287114"/>
            <a:chOff x="4571998" y="853352"/>
            <a:chExt cx="3850209" cy="2287114"/>
          </a:xfrm>
        </p:grpSpPr>
        <p:sp>
          <p:nvSpPr>
            <p:cNvPr id="2" name="TextBox 1">
              <a:extLst>
                <a:ext uri="{FF2B5EF4-FFF2-40B4-BE49-F238E27FC236}">
                  <a16:creationId xmlns:a16="http://schemas.microsoft.com/office/drawing/2014/main" id="{61FAB75A-4D54-46AD-B288-9BCA094BDC5D}"/>
                </a:ext>
              </a:extLst>
            </p:cNvPr>
            <p:cNvSpPr txBox="1"/>
            <p:nvPr/>
          </p:nvSpPr>
          <p:spPr>
            <a:xfrm>
              <a:off x="4665123" y="893696"/>
              <a:ext cx="3663964" cy="2246769"/>
            </a:xfrm>
            <a:prstGeom prst="rect">
              <a:avLst/>
            </a:prstGeom>
            <a:noFill/>
          </p:spPr>
          <p:txBody>
            <a:bodyPr wrap="square" rtlCol="0">
              <a:spAutoFit/>
            </a:bodyPr>
            <a:lstStyle/>
            <a:p>
              <a:pPr algn="just"/>
              <a:r>
                <a:rPr lang="bn-BD" sz="2800" dirty="0">
                  <a:latin typeface="NikoshBAN" panose="02000000000000000000" pitchFamily="2" charset="0"/>
                  <a:cs typeface="NikoshBAN" panose="02000000000000000000" pitchFamily="2" charset="0"/>
                </a:rPr>
                <a:t>১৯</a:t>
              </a:r>
              <a:r>
                <a:rPr lang="en-US" sz="2800" dirty="0">
                  <a:latin typeface="NikoshBAN" panose="02000000000000000000" pitchFamily="2" charset="0"/>
                  <a:cs typeface="NikoshBAN" panose="02000000000000000000" pitchFamily="2" charset="0"/>
                </a:rPr>
                <a:t>52</a:t>
              </a:r>
              <a:r>
                <a:rPr lang="bn-BD" sz="2800" dirty="0">
                  <a:latin typeface="NikoshBAN" panose="02000000000000000000" pitchFamily="2" charset="0"/>
                  <a:cs typeface="NikoshBAN" panose="02000000000000000000" pitchFamily="2" charset="0"/>
                </a:rPr>
                <a:t> সালের ২১শে ফেব্রুয়ারি পূর্ব পাকিস্তানের জারি করা ১৪৪ ধারা ভঙ্গ করে ছাত্র জনতা রাষ্ট্রভষা বাংলার দাবিতে রাজপথে মিছিলে অংশ নেয়  </a:t>
              </a:r>
              <a:endParaRPr lang="en-US" sz="2800" dirty="0">
                <a:latin typeface="NikoshBAN" panose="02000000000000000000" pitchFamily="2" charset="0"/>
                <a:cs typeface="NikoshBAN" panose="02000000000000000000" pitchFamily="2" charset="0"/>
              </a:endParaRPr>
            </a:p>
          </p:txBody>
        </p:sp>
        <p:sp>
          <p:nvSpPr>
            <p:cNvPr id="3" name="Half Frame 2">
              <a:extLst>
                <a:ext uri="{FF2B5EF4-FFF2-40B4-BE49-F238E27FC236}">
                  <a16:creationId xmlns:a16="http://schemas.microsoft.com/office/drawing/2014/main" id="{B2F8EFCC-D0B5-490D-985A-7C395042A451}"/>
                </a:ext>
              </a:extLst>
            </p:cNvPr>
            <p:cNvSpPr/>
            <p:nvPr/>
          </p:nvSpPr>
          <p:spPr>
            <a:xfrm flipH="1">
              <a:off x="4571998" y="853352"/>
              <a:ext cx="3850209" cy="2287114"/>
            </a:xfrm>
            <a:prstGeom prst="halfFrame">
              <a:avLst>
                <a:gd name="adj1" fmla="val 856"/>
                <a:gd name="adj2" fmla="val 884"/>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 name="Group 4">
            <a:extLst>
              <a:ext uri="{FF2B5EF4-FFF2-40B4-BE49-F238E27FC236}">
                <a16:creationId xmlns:a16="http://schemas.microsoft.com/office/drawing/2014/main" id="{577E1E0F-AAB9-4E9A-84F3-CA2276EA4DB9}"/>
              </a:ext>
            </a:extLst>
          </p:cNvPr>
          <p:cNvGrpSpPr/>
          <p:nvPr/>
        </p:nvGrpSpPr>
        <p:grpSpPr>
          <a:xfrm>
            <a:off x="790379" y="3717535"/>
            <a:ext cx="3850209" cy="2308670"/>
            <a:chOff x="790379" y="3717535"/>
            <a:chExt cx="3850209" cy="2308670"/>
          </a:xfrm>
        </p:grpSpPr>
        <p:sp>
          <p:nvSpPr>
            <p:cNvPr id="7" name="TextBox 6">
              <a:extLst>
                <a:ext uri="{FF2B5EF4-FFF2-40B4-BE49-F238E27FC236}">
                  <a16:creationId xmlns:a16="http://schemas.microsoft.com/office/drawing/2014/main" id="{257C1D50-47CC-4790-9CBB-5089E2076FBB}"/>
                </a:ext>
              </a:extLst>
            </p:cNvPr>
            <p:cNvSpPr txBox="1"/>
            <p:nvPr/>
          </p:nvSpPr>
          <p:spPr>
            <a:xfrm>
              <a:off x="854440" y="3717535"/>
              <a:ext cx="3663964" cy="2246769"/>
            </a:xfrm>
            <a:prstGeom prst="rect">
              <a:avLst/>
            </a:prstGeom>
            <a:noFill/>
          </p:spPr>
          <p:txBody>
            <a:bodyPr wrap="square" rtlCol="0">
              <a:spAutoFit/>
            </a:bodyPr>
            <a:lstStyle/>
            <a:p>
              <a:pPr algn="just"/>
              <a:r>
                <a:rPr lang="bn-BD" sz="2800" dirty="0">
                  <a:latin typeface="NikoshBAN" panose="02000000000000000000" pitchFamily="2" charset="0"/>
                  <a:cs typeface="NikoshBAN" panose="02000000000000000000" pitchFamily="2" charset="0"/>
                </a:rPr>
                <a:t>রাজপথে মিছিলের এক পর্যায়ে পুলিশ ছত্রভঙ্গ করার জন্য কাঁদুনে গ্যাস ছুঁড়ে, তারপর মিছিলে লাঠি চার্জ সহ গুলি ছোড়ে </a:t>
              </a:r>
              <a:endParaRPr lang="en-US" sz="2800" dirty="0">
                <a:latin typeface="NikoshBAN" panose="02000000000000000000" pitchFamily="2" charset="0"/>
                <a:cs typeface="NikoshBAN" panose="02000000000000000000" pitchFamily="2" charset="0"/>
              </a:endParaRPr>
            </a:p>
          </p:txBody>
        </p:sp>
        <p:sp>
          <p:nvSpPr>
            <p:cNvPr id="9" name="Half Frame 8">
              <a:extLst>
                <a:ext uri="{FF2B5EF4-FFF2-40B4-BE49-F238E27FC236}">
                  <a16:creationId xmlns:a16="http://schemas.microsoft.com/office/drawing/2014/main" id="{52F8D6F8-A029-4CB8-A0FD-A9F845000B28}"/>
                </a:ext>
              </a:extLst>
            </p:cNvPr>
            <p:cNvSpPr/>
            <p:nvPr/>
          </p:nvSpPr>
          <p:spPr>
            <a:xfrm flipV="1">
              <a:off x="790379" y="3739091"/>
              <a:ext cx="3850209" cy="2287114"/>
            </a:xfrm>
            <a:prstGeom prst="halfFrame">
              <a:avLst>
                <a:gd name="adj1" fmla="val 856"/>
                <a:gd name="adj2" fmla="val 537"/>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25361766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fade">
                                      <p:cBhvr>
                                        <p:cTn id="17" dur="500"/>
                                        <p:tgtEl>
                                          <p:spTgt spid="614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ভাষা শহীদগণের সংক্ষিপ্ত পরিচিতি - উম্মাহ্ ২৪ ডট কম">
            <a:extLst>
              <a:ext uri="{FF2B5EF4-FFF2-40B4-BE49-F238E27FC236}">
                <a16:creationId xmlns:a16="http://schemas.microsoft.com/office/drawing/2014/main" id="{C4B66652-EA32-409D-8AF1-38F8B677FB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 t="16846" r="4167" b="33004"/>
          <a:stretch/>
        </p:blipFill>
        <p:spPr bwMode="auto">
          <a:xfrm>
            <a:off x="749508" y="2950028"/>
            <a:ext cx="7644984" cy="21760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ভাষা শহীদগণের সংক্ষিপ্ত পরিচিতি - উম্মাহ্ ২৪ ডট কম">
            <a:extLst>
              <a:ext uri="{FF2B5EF4-FFF2-40B4-BE49-F238E27FC236}">
                <a16:creationId xmlns:a16="http://schemas.microsoft.com/office/drawing/2014/main" id="{7B26D8CB-68C5-48A0-BB15-313CA0FB94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10" t="65447" r="4167" b="15750"/>
          <a:stretch/>
        </p:blipFill>
        <p:spPr bwMode="auto">
          <a:xfrm>
            <a:off x="749508" y="5020466"/>
            <a:ext cx="7644984" cy="8158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C77946E-B28B-4D03-9F36-FB2183183CF1}"/>
              </a:ext>
            </a:extLst>
          </p:cNvPr>
          <p:cNvSpPr txBox="1"/>
          <p:nvPr/>
        </p:nvSpPr>
        <p:spPr>
          <a:xfrm>
            <a:off x="522514" y="636521"/>
            <a:ext cx="8098972" cy="1938992"/>
          </a:xfrm>
          <a:prstGeom prst="rect">
            <a:avLst/>
          </a:prstGeom>
          <a:noFill/>
        </p:spPr>
        <p:txBody>
          <a:bodyPr wrap="square" rtlCol="0">
            <a:spAutoFit/>
          </a:bodyPr>
          <a:lstStyle/>
          <a:p>
            <a:pPr algn="ctr"/>
            <a:r>
              <a:rPr lang="bn-BD" sz="4000" dirty="0">
                <a:solidFill>
                  <a:schemeClr val="tx1">
                    <a:lumMod val="85000"/>
                    <a:lumOff val="1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ছাত্র জনতার মিছিলে পাকিস্তানি পুলিশ গুলি চালালে শহিদ হলেন জাতির সূর্য সন্তানরা। বাঙালী পৃথিবীর একমাত্র জাতি যারা ভাষার জন্য প্রাণ দিয়েছে </a:t>
            </a:r>
            <a:endParaRPr lang="en-US" sz="4000" dirty="0">
              <a:solidFill>
                <a:schemeClr val="tx1">
                  <a:lumMod val="85000"/>
                  <a:lumOff val="15000"/>
                </a:schemeClr>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654182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2869</TotalTime>
  <Words>1249</Words>
  <Application>Microsoft Office PowerPoint</Application>
  <PresentationFormat>On-screen Show (4:3)</PresentationFormat>
  <Paragraphs>138</Paragraphs>
  <Slides>25</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NikoshBAN</vt:lpstr>
      <vt:lpstr>Oxygen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achintya</cp:lastModifiedBy>
  <cp:revision>215</cp:revision>
  <dcterms:created xsi:type="dcterms:W3CDTF">2020-08-21T14:33:47Z</dcterms:created>
  <dcterms:modified xsi:type="dcterms:W3CDTF">2020-09-22T05:43:47Z</dcterms:modified>
</cp:coreProperties>
</file>