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58" r:id="rId6"/>
    <p:sldId id="264" r:id="rId7"/>
    <p:sldId id="259" r:id="rId8"/>
    <p:sldId id="262" r:id="rId9"/>
    <p:sldId id="263" r:id="rId10"/>
    <p:sldId id="265" r:id="rId11"/>
    <p:sldId id="266" r:id="rId12"/>
    <p:sldId id="267" r:id="rId13"/>
    <p:sldId id="268" r:id="rId14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498" y="54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BCB5F-2630-489C-A833-BB2D4091A8D3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1B727-45F2-4AAC-9EFC-51CADD192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6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49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Formation with ‘Wish’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1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96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Feed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09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of the teacher &amp;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1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to lead</a:t>
            </a:r>
            <a:r>
              <a:rPr lang="en-US" baseline="0" dirty="0" smtClean="0"/>
              <a:t> the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6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Leading</a:t>
            </a:r>
            <a:r>
              <a:rPr lang="en-US" baseline="0" dirty="0" smtClean="0"/>
              <a:t> the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67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82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All the above items will be focused.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8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of optative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65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Formation with ‘May’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78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Formation with ‘Long’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5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34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91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68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84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03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00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6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28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69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56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04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3D17-C617-4A70-8D96-406AA87BBAB5}" type="datetimeFigureOut">
              <a:rPr lang="en-US" smtClean="0"/>
              <a:t>22-Sep-20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9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533400"/>
            <a:ext cx="11125200" cy="35814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Welcome to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all the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students of my class</a:t>
            </a:r>
            <a:endParaRPr lang="en-US" b="1" dirty="0" smtClean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55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819400" y="1600200"/>
            <a:ext cx="9067800" cy="2411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304799"/>
            <a:ext cx="12725400" cy="11430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Formation of optative sentence-3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6657" y="2171979"/>
            <a:ext cx="2093180" cy="8264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subject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2132806"/>
            <a:ext cx="2914037" cy="6729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extension.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0169" y="2200461"/>
            <a:ext cx="590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+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0831" y="3420606"/>
            <a:ext cx="1481592" cy="9060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W</a:t>
            </a:r>
            <a:r>
              <a:rPr lang="en-US" sz="4000" b="1" dirty="0" smtClean="0">
                <a:latin typeface="Book Antiqua" pitchFamily="18" charset="0"/>
              </a:rPr>
              <a:t>ish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8561" y="3755886"/>
            <a:ext cx="1133877" cy="8077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you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3505200"/>
            <a:ext cx="3107635" cy="7730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a</a:t>
            </a:r>
            <a:r>
              <a:rPr lang="en-US" sz="4000" b="1" dirty="0" smtClean="0">
                <a:latin typeface="Book Antiqua" pitchFamily="18" charset="0"/>
              </a:rPr>
              <a:t>ll the best.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2266" y="2056606"/>
            <a:ext cx="1537251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>
                <a:latin typeface="Book Antiqua" pitchFamily="18" charset="0"/>
              </a:rPr>
              <a:t>W</a:t>
            </a:r>
            <a:r>
              <a:rPr lang="en-US" sz="4400" b="1" dirty="0" smtClean="0">
                <a:latin typeface="Book Antiqua" pitchFamily="18" charset="0"/>
              </a:rPr>
              <a:t>ish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9098" y="2198464"/>
            <a:ext cx="695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+</a:t>
            </a:r>
            <a:endParaRPr lang="en-US" sz="4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83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tx1">
                <a:lumMod val="85000"/>
                <a:lumOff val="15000"/>
              </a:schemeClr>
            </a:gs>
            <a:gs pos="8000">
              <a:srgbClr val="000000"/>
            </a:gs>
            <a:gs pos="77000">
              <a:srgbClr val="181CC7"/>
            </a:gs>
            <a:gs pos="95000">
              <a:srgbClr val="7005D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5740"/>
            <a:ext cx="124968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Class activities 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1321308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Rearrange the sentences into optative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3048000"/>
            <a:ext cx="711708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live, country, our, may, long.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u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pon, you, be, peace.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to, birth, you, to,  happy , day.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a, life, happy, wish, you.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Allah, may, me, grace.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14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" y="5486400"/>
            <a:ext cx="6248400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Write five optative sentences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on the picture.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75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616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8686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u="sng" dirty="0" smtClean="0">
                <a:solidFill>
                  <a:srgbClr val="7030A0"/>
                </a:solidFill>
                <a:latin typeface="Book Antiqua" pitchFamily="18" charset="0"/>
              </a:rPr>
              <a:t> T</a:t>
            </a:r>
            <a:r>
              <a:rPr lang="en-US" b="1" i="1" u="sng" dirty="0" smtClean="0">
                <a:solidFill>
                  <a:srgbClr val="7030A0"/>
                </a:solidFill>
                <a:latin typeface="Book Antiqua" pitchFamily="18" charset="0"/>
              </a:rPr>
              <a:t>eacher’s </a:t>
            </a:r>
            <a:r>
              <a:rPr lang="en-US" b="1" i="1" u="sng" dirty="0">
                <a:solidFill>
                  <a:srgbClr val="7030A0"/>
                </a:solidFill>
                <a:latin typeface="Book Antiqua" pitchFamily="18" charset="0"/>
              </a:rPr>
              <a:t>Identity</a:t>
            </a:r>
            <a:endParaRPr lang="en-US" b="1" i="1" u="sng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2057400"/>
            <a:ext cx="7086600" cy="50167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Aksar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Ali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Emon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A (Hons.) M. A (English),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B.Ed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M.Ed. Bangladesh Open University.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Assistant Teacher (English)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Magura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M.U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Alim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Madrasah</a:t>
            </a:r>
          </a:p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Kahaloo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Bogura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Email:aksarali196@gmail.com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5245358" cy="52453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87943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76" y="940746"/>
            <a:ext cx="4840224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320040"/>
            <a:ext cx="124206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7030A0"/>
                </a:solidFill>
                <a:latin typeface="Book Antiqua" pitchFamily="18" charset="0"/>
              </a:rPr>
              <a:t>May Allah bless you.</a:t>
            </a:r>
            <a:endParaRPr lang="en-US" b="1" i="1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2" b="46186"/>
          <a:stretch/>
        </p:blipFill>
        <p:spPr>
          <a:xfrm flipH="1">
            <a:off x="9966960" y="3394385"/>
            <a:ext cx="3764280" cy="41979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86400" y="3663153"/>
            <a:ext cx="5829300" cy="1108386"/>
            <a:chOff x="5486400" y="3663153"/>
            <a:chExt cx="5829300" cy="1108386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5486400" y="3663153"/>
              <a:ext cx="5829300" cy="1108386"/>
            </a:xfrm>
            <a:prstGeom prst="wedgeRoundRectCallout">
              <a:avLst>
                <a:gd name="adj1" fmla="val 49351"/>
                <a:gd name="adj2" fmla="val 96874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38800" y="3798246"/>
              <a:ext cx="5676900" cy="8382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  <a:latin typeface="Book Antiqua" pitchFamily="18" charset="0"/>
                </a:rPr>
                <a:t>Long live my parents.</a:t>
              </a:r>
              <a:endParaRPr lang="en-US" b="1" dirty="0">
                <a:solidFill>
                  <a:srgbClr val="7030A0"/>
                </a:solidFill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843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9944100" cy="18669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  <a:latin typeface="BhagirathiGMJ" panose="01010600010101010101" pitchFamily="2" charset="0"/>
                <a:cs typeface="BhagirathiGMJ" panose="01010600010101010101" pitchFamily="2" charset="0"/>
              </a:rPr>
              <a:t>What kind of sentences </a:t>
            </a:r>
          </a:p>
          <a:p>
            <a:pPr algn="ctr"/>
            <a:r>
              <a:rPr lang="en-US" b="1" i="1" dirty="0" smtClean="0">
                <a:solidFill>
                  <a:srgbClr val="7030A0"/>
                </a:solidFill>
                <a:latin typeface="BhagirathiGMJ" panose="01010600010101010101" pitchFamily="2" charset="0"/>
                <a:cs typeface="BhagirathiGMJ" panose="01010600010101010101" pitchFamily="2" charset="0"/>
              </a:rPr>
              <a:t>have you observed?</a:t>
            </a:r>
            <a:endParaRPr lang="en-US" b="1" i="1" dirty="0">
              <a:solidFill>
                <a:srgbClr val="7030A0"/>
              </a:solidFill>
              <a:latin typeface="BhagirathiGMJ" panose="01010600010101010101" pitchFamily="2" charset="0"/>
              <a:cs typeface="BhagirathiGMJ" panose="01010600010101010101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914400" y="685800"/>
            <a:ext cx="10172700" cy="41148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90800" y="4800600"/>
            <a:ext cx="8763000" cy="1981200"/>
            <a:chOff x="1866900" y="4800600"/>
            <a:chExt cx="8763000" cy="1981200"/>
          </a:xfrm>
        </p:grpSpPr>
        <p:sp>
          <p:nvSpPr>
            <p:cNvPr id="4" name="Oval 3"/>
            <p:cNvSpPr/>
            <p:nvPr/>
          </p:nvSpPr>
          <p:spPr>
            <a:xfrm>
              <a:off x="1866900" y="4800600"/>
              <a:ext cx="8763000" cy="198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05200" y="5257800"/>
              <a:ext cx="6019800" cy="1066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  <a:latin typeface="BhagirathiGMJ" panose="01010600010101010101" pitchFamily="2" charset="0"/>
                  <a:cs typeface="BhagirathiGMJ" panose="01010600010101010101" pitchFamily="2" charset="0"/>
                </a:rPr>
                <a:t>Optative </a:t>
              </a:r>
              <a:r>
                <a:rPr lang="en-US" b="1" dirty="0" smtClean="0">
                  <a:solidFill>
                    <a:srgbClr val="7030A0"/>
                  </a:solidFill>
                  <a:latin typeface="BhagirathiGMJ" panose="01010600010101010101" pitchFamily="2" charset="0"/>
                  <a:cs typeface="BhagirathiGMJ" panose="01010600010101010101" pitchFamily="2" charset="0"/>
                </a:rPr>
                <a:t>Sentence</a:t>
              </a:r>
              <a:endParaRPr lang="en-US" dirty="0">
                <a:solidFill>
                  <a:srgbClr val="7030A0"/>
                </a:solidFill>
                <a:latin typeface="BhagirathiGMJ" panose="01010600010101010101" pitchFamily="2" charset="0"/>
                <a:cs typeface="BhagirathiGMJ" panose="01010600010101010101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065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67200" y="3886200"/>
            <a:ext cx="8686800" cy="2895600"/>
            <a:chOff x="4267200" y="3505200"/>
            <a:chExt cx="8686800" cy="2895600"/>
          </a:xfrm>
        </p:grpSpPr>
        <p:sp>
          <p:nvSpPr>
            <p:cNvPr id="3" name="Oval 2"/>
            <p:cNvSpPr/>
            <p:nvPr/>
          </p:nvSpPr>
          <p:spPr>
            <a:xfrm>
              <a:off x="4267200" y="3505200"/>
              <a:ext cx="8686800" cy="2895600"/>
            </a:xfrm>
            <a:prstGeom prst="ellipse">
              <a:avLst/>
            </a:prstGeom>
            <a:solidFill>
              <a:schemeClr val="accent1"/>
            </a:solidFill>
            <a:ln w="57150" cap="sq" cmpd="tri">
              <a:solidFill>
                <a:srgbClr val="00B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53100" y="4305300"/>
              <a:ext cx="5715000" cy="12954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latin typeface="Book Antiqua" pitchFamily="18" charset="0"/>
                </a:rPr>
                <a:t>Optative Sentence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4800" y="914400"/>
            <a:ext cx="12496800" cy="2133600"/>
            <a:chOff x="3581400" y="914400"/>
            <a:chExt cx="9220200" cy="2133600"/>
          </a:xfrm>
          <a:solidFill>
            <a:schemeClr val="accent2"/>
          </a:solidFill>
        </p:grpSpPr>
        <p:sp>
          <p:nvSpPr>
            <p:cNvPr id="2" name="Down Ribbon 1"/>
            <p:cNvSpPr/>
            <p:nvPr/>
          </p:nvSpPr>
          <p:spPr>
            <a:xfrm>
              <a:off x="3581400" y="914400"/>
              <a:ext cx="9220200" cy="2133600"/>
            </a:xfrm>
            <a:prstGeom prst="ribbon">
              <a:avLst>
                <a:gd name="adj1" fmla="val 16667"/>
                <a:gd name="adj2" fmla="val 70165"/>
              </a:avLst>
            </a:prstGeom>
            <a:grpFill/>
            <a:ln w="57150" cap="sq" cmpd="tri">
              <a:solidFill>
                <a:srgbClr val="00B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1676400"/>
              <a:ext cx="6019800" cy="990600"/>
            </a:xfrm>
            <a:prstGeom prst="rect">
              <a:avLst/>
            </a:prstGeom>
            <a:grpFill/>
            <a:ln w="57150">
              <a:solidFill>
                <a:srgbClr val="00B050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  <a:latin typeface="Book Antiqua" pitchFamily="18" charset="0"/>
                </a:rPr>
                <a:t>Our today’s lesson is-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656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0" y="495300"/>
            <a:ext cx="12573000" cy="2133600"/>
          </a:xfrm>
          <a:prstGeom prst="ribbon">
            <a:avLst>
              <a:gd name="adj1" fmla="val 17436"/>
              <a:gd name="adj2" fmla="val 65433"/>
            </a:avLst>
          </a:prstGeom>
          <a:solidFill>
            <a:schemeClr val="accent4"/>
          </a:solidFill>
          <a:ln w="38100" cap="sq" cmpd="dbl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1459230"/>
            <a:ext cx="46482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Learning outcomes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0" y="990600"/>
            <a:ext cx="5715000" cy="1295400"/>
          </a:xfrm>
          <a:prstGeom prst="ellipse">
            <a:avLst/>
          </a:prstGeom>
          <a:noFill/>
          <a:ln w="101600" cap="sq" cmpd="dbl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16480" y="3886200"/>
            <a:ext cx="1051560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</a:rPr>
              <a:t>After finishing  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</a:rPr>
              <a:t>the lesson, 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</a:rPr>
              <a:t>students we </a:t>
            </a:r>
            <a:r>
              <a:rPr lang="en-US" b="1" dirty="0" smtClean="0">
                <a:solidFill>
                  <a:srgbClr val="0070C0"/>
                </a:solidFill>
                <a:latin typeface="Book Antiqua" pitchFamily="18" charset="0"/>
              </a:rPr>
              <a:t>will be able to</a:t>
            </a:r>
            <a:r>
              <a:rPr lang="en-US" b="1" dirty="0" smtClean="0">
                <a:latin typeface="Book Antiqua" pitchFamily="18" charset="0"/>
              </a:rPr>
              <a:t>—</a:t>
            </a:r>
          </a:p>
          <a:p>
            <a:r>
              <a:rPr lang="en-US" b="1" dirty="0" smtClean="0">
                <a:latin typeface="Book Antiqua" pitchFamily="18" charset="0"/>
              </a:rPr>
              <a:t>Identify  the definition of optative sentence</a:t>
            </a:r>
          </a:p>
          <a:p>
            <a:r>
              <a:rPr lang="en-US" b="1" dirty="0" smtClean="0">
                <a:latin typeface="Book Antiqua" pitchFamily="18" charset="0"/>
              </a:rPr>
              <a:t>Identify the structures of optative sentence</a:t>
            </a:r>
          </a:p>
          <a:p>
            <a:r>
              <a:rPr lang="en-US" b="1" dirty="0" smtClean="0">
                <a:latin typeface="Book Antiqua" pitchFamily="18" charset="0"/>
              </a:rPr>
              <a:t>Rearrange the jumble words to make optative </a:t>
            </a:r>
            <a:r>
              <a:rPr lang="en-US" b="1" dirty="0" smtClean="0">
                <a:latin typeface="Book Antiqua" pitchFamily="18" charset="0"/>
              </a:rPr>
              <a:t>sentences</a:t>
            </a:r>
            <a:endParaRPr lang="en-US" b="1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37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12520"/>
            <a:ext cx="7467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What is an optative sentence?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" y="2133600"/>
            <a:ext cx="8077200" cy="3505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itchFamily="18" charset="0"/>
              </a:rPr>
              <a:t>May you live long.</a:t>
            </a:r>
            <a:b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itchFamily="18" charset="0"/>
              </a:rPr>
              <a:t>May 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itchFamily="18" charset="0"/>
              </a:rPr>
              <a:t>Allah bless you.</a:t>
            </a:r>
            <a:b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itchFamily="18" charset="0"/>
              </a:rPr>
              <a:t>Wish 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itchFamily="18" charset="0"/>
              </a:rPr>
              <a:t>you all the best.</a:t>
            </a:r>
            <a:b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itchFamily="18" charset="0"/>
              </a:rPr>
              <a:t>Long 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itchFamily="18" charset="0"/>
              </a:rPr>
              <a:t>live Bangladesh </a:t>
            </a:r>
            <a:endParaRPr lang="en-US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Book Antiqua" pitchFamily="18" charset="0"/>
            </a:endParaRPr>
          </a:p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itchFamily="18" charset="0"/>
              </a:rPr>
              <a:t>(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itchFamily="18" charset="0"/>
              </a:rPr>
              <a:t>can be formed without ‘may’)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019800"/>
            <a:ext cx="124206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doni MT Condensed" panose="02070606080606020203" pitchFamily="18" charset="0"/>
              </a:rPr>
              <a:t>The sentence that expresses a desire, prayer 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doni MT Condensed" panose="02070606080606020203" pitchFamily="18" charset="0"/>
              </a:rPr>
              <a:t>or wish is called an optative sentence.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67400"/>
            <a:ext cx="12725400" cy="1676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5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67000">
              <a:schemeClr val="tx1">
                <a:lumMod val="75000"/>
                <a:lumOff val="25000"/>
              </a:schemeClr>
            </a:gs>
            <a:gs pos="27000">
              <a:schemeClr val="bg2">
                <a:lumMod val="5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3639800" cy="1341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Book Antiqua" pitchFamily="18" charset="0"/>
              </a:rPr>
              <a:t>Formation of optative sentence-1</a:t>
            </a:r>
            <a:endParaRPr lang="en-US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8080" y="312420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Subject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4960" y="3124203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verb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3200" y="312420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Extension.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5880" y="312420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8880" y="312420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8420" y="4898179"/>
            <a:ext cx="111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May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0920" y="4898179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Allah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80120" y="4901625"/>
            <a:ext cx="111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allot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70720" y="4901625"/>
            <a:ext cx="224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us </a:t>
            </a:r>
            <a:r>
              <a:rPr lang="en-US" sz="3200" b="1" dirty="0" err="1" smtClean="0">
                <a:solidFill>
                  <a:schemeClr val="bg1"/>
                </a:solidFill>
                <a:latin typeface="Book Antiqua" pitchFamily="18" charset="0"/>
              </a:rPr>
              <a:t>Jannat</a:t>
            </a:r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5080" y="3124200"/>
            <a:ext cx="1074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May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0" y="312985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6055088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2705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8000">
              <a:srgbClr val="000040"/>
            </a:gs>
            <a:gs pos="100000">
              <a:schemeClr val="bg2">
                <a:lumMod val="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799"/>
            <a:ext cx="12725400" cy="11430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Formation of optative sentence-2</a:t>
            </a:r>
            <a:endParaRPr lang="en-US" b="1" i="1" dirty="0">
              <a:solidFill>
                <a:schemeClr val="tx2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3871" y="2808356"/>
            <a:ext cx="1397442" cy="6910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verb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4171" y="2882408"/>
            <a:ext cx="22098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subject.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71312" y="2897648"/>
            <a:ext cx="695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4778514"/>
            <a:ext cx="1710971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Long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08235" y="4713356"/>
            <a:ext cx="1133877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live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11077" y="4713356"/>
            <a:ext cx="3107635" cy="7730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itchFamily="18" charset="0"/>
              </a:rPr>
              <a:t>m</a:t>
            </a:r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y mother.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2884556"/>
            <a:ext cx="1537251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Long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42512" y="2960756"/>
            <a:ext cx="695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3"/>
          <a:stretch/>
        </p:blipFill>
        <p:spPr>
          <a:xfrm>
            <a:off x="381000" y="1587803"/>
            <a:ext cx="6858000" cy="5727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2522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10" grpId="0"/>
      <p:bldP spid="11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318</Words>
  <Application>Microsoft Office PowerPoint</Application>
  <PresentationFormat>Custom</PresentationFormat>
  <Paragraphs>91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BhagirathiGMJ</vt:lpstr>
      <vt:lpstr>Bodoni MT Condensed</vt:lpstr>
      <vt:lpstr>Book Antiqua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ASUS</cp:lastModifiedBy>
  <cp:revision>46</cp:revision>
  <dcterms:created xsi:type="dcterms:W3CDTF">2015-10-16T06:21:01Z</dcterms:created>
  <dcterms:modified xsi:type="dcterms:W3CDTF">2020-09-22T02:13:34Z</dcterms:modified>
</cp:coreProperties>
</file>