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96" r:id="rId2"/>
    <p:sldId id="377" r:id="rId3"/>
    <p:sldId id="370" r:id="rId4"/>
    <p:sldId id="388" r:id="rId5"/>
    <p:sldId id="387" r:id="rId6"/>
    <p:sldId id="379" r:id="rId7"/>
    <p:sldId id="384" r:id="rId8"/>
    <p:sldId id="383" r:id="rId9"/>
    <p:sldId id="395" r:id="rId10"/>
    <p:sldId id="394" r:id="rId11"/>
    <p:sldId id="3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7C5"/>
    <a:srgbClr val="FFFFCC"/>
    <a:srgbClr val="25F74D"/>
    <a:srgbClr val="9E2E99"/>
    <a:srgbClr val="C337B9"/>
    <a:srgbClr val="800080"/>
    <a:srgbClr val="F93396"/>
    <a:srgbClr val="F040F0"/>
    <a:srgbClr val="CC3399"/>
    <a:srgbClr val="07C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33" autoAdjust="0"/>
  </p:normalViewPr>
  <p:slideViewPr>
    <p:cSldViewPr snapToGrid="0">
      <p:cViewPr varScale="1">
        <p:scale>
          <a:sx n="62" d="100"/>
          <a:sy n="62" d="100"/>
        </p:scale>
        <p:origin x="10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BD34-75EB-4FF7-9694-4008758A42A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17D5-A9DC-418E-8D8E-B03A4101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l">
              <a:lnSpc>
                <a:spcPct val="100000"/>
              </a:lnSpc>
              <a:buNone/>
            </a:pPr>
            <a:r>
              <a:rPr lang="bn-IN" sz="1000" dirty="0" smtClean="0">
                <a:latin typeface="NikoshBAN"/>
              </a:rPr>
              <a:t> </a:t>
            </a:r>
            <a:endParaRPr sz="1000" baseline="0" dirty="0">
              <a:latin typeface="NikoshBAN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67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00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09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l">
              <a:lnSpc>
                <a:spcPct val="100000"/>
              </a:lnSpc>
              <a:buNone/>
            </a:pPr>
            <a:r>
              <a:rPr sz="1200" baseline="0">
                <a:latin typeface="NikoshBAN"/>
              </a:rPr>
              <a:t>কাজ-২; শারীরিক শিক্ষা বিষয়ক শিক্ষাক্রম প্রণয়ন প্রক্রিয়া বর্ণনা। </a:t>
            </a:r>
          </a:p>
          <a:p>
            <a:pPr lvl="0"/>
            <a:endParaRPr sz="1200" baseline="0">
              <a:latin typeface="NikoshBAN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102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4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0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4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l">
              <a:defRPr/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 algn="r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29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7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6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0BE0-C2EA-43DF-BACB-616EAF130FB9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1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8.tmp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mp"/><Relationship Id="rId5" Type="http://schemas.openxmlformats.org/officeDocument/2006/relationships/image" Target="../media/image10.gif"/><Relationship Id="rId10" Type="http://schemas.openxmlformats.org/officeDocument/2006/relationships/image" Target="../media/image4.tmp"/><Relationship Id="rId4" Type="http://schemas.openxmlformats.org/officeDocument/2006/relationships/image" Target="../media/image9.png"/><Relationship Id="rId9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mp"/><Relationship Id="rId13" Type="http://schemas.openxmlformats.org/officeDocument/2006/relationships/image" Target="../media/image26.tmp"/><Relationship Id="rId18" Type="http://schemas.openxmlformats.org/officeDocument/2006/relationships/image" Target="../media/image31.tmp"/><Relationship Id="rId3" Type="http://schemas.openxmlformats.org/officeDocument/2006/relationships/image" Target="../media/image16.tmp"/><Relationship Id="rId21" Type="http://schemas.openxmlformats.org/officeDocument/2006/relationships/image" Target="../media/image34.tmp"/><Relationship Id="rId7" Type="http://schemas.openxmlformats.org/officeDocument/2006/relationships/image" Target="../media/image20.tmp"/><Relationship Id="rId12" Type="http://schemas.openxmlformats.org/officeDocument/2006/relationships/image" Target="../media/image25.tmp"/><Relationship Id="rId17" Type="http://schemas.openxmlformats.org/officeDocument/2006/relationships/image" Target="../media/image30.tmp"/><Relationship Id="rId2" Type="http://schemas.openxmlformats.org/officeDocument/2006/relationships/image" Target="../media/image15.png"/><Relationship Id="rId16" Type="http://schemas.openxmlformats.org/officeDocument/2006/relationships/image" Target="../media/image29.tmp"/><Relationship Id="rId20" Type="http://schemas.openxmlformats.org/officeDocument/2006/relationships/image" Target="../media/image3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11" Type="http://schemas.openxmlformats.org/officeDocument/2006/relationships/image" Target="../media/image24.tmp"/><Relationship Id="rId5" Type="http://schemas.openxmlformats.org/officeDocument/2006/relationships/image" Target="../media/image18.tmp"/><Relationship Id="rId15" Type="http://schemas.openxmlformats.org/officeDocument/2006/relationships/image" Target="../media/image28.tmp"/><Relationship Id="rId10" Type="http://schemas.openxmlformats.org/officeDocument/2006/relationships/image" Target="../media/image23.tmp"/><Relationship Id="rId19" Type="http://schemas.openxmlformats.org/officeDocument/2006/relationships/image" Target="../media/image32.tmp"/><Relationship Id="rId4" Type="http://schemas.openxmlformats.org/officeDocument/2006/relationships/image" Target="../media/image17.tmp"/><Relationship Id="rId9" Type="http://schemas.openxmlformats.org/officeDocument/2006/relationships/image" Target="../media/image22.tmp"/><Relationship Id="rId14" Type="http://schemas.openxmlformats.org/officeDocument/2006/relationships/image" Target="../media/image27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mp"/><Relationship Id="rId13" Type="http://schemas.openxmlformats.org/officeDocument/2006/relationships/image" Target="../media/image42.tmp"/><Relationship Id="rId3" Type="http://schemas.openxmlformats.org/officeDocument/2006/relationships/image" Target="../media/image16.tmp"/><Relationship Id="rId7" Type="http://schemas.openxmlformats.org/officeDocument/2006/relationships/image" Target="../media/image38.tmp"/><Relationship Id="rId12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tmp"/><Relationship Id="rId11" Type="http://schemas.openxmlformats.org/officeDocument/2006/relationships/image" Target="../media/image41.tmp"/><Relationship Id="rId5" Type="http://schemas.openxmlformats.org/officeDocument/2006/relationships/image" Target="../media/image36.tmp"/><Relationship Id="rId10" Type="http://schemas.openxmlformats.org/officeDocument/2006/relationships/image" Target="../media/image3.tmp"/><Relationship Id="rId4" Type="http://schemas.openxmlformats.org/officeDocument/2006/relationships/image" Target="../media/image35.tmp"/><Relationship Id="rId9" Type="http://schemas.openxmlformats.org/officeDocument/2006/relationships/image" Target="../media/image40.tmp"/><Relationship Id="rId14" Type="http://schemas.openxmlformats.org/officeDocument/2006/relationships/image" Target="../media/image43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2338" y="5394325"/>
            <a:ext cx="9271863" cy="1296746"/>
          </a:xfrm>
          <a:prstGeom prst="rect">
            <a:avLst/>
          </a:prstGeom>
          <a:solidFill>
            <a:srgbClr val="D0CCB9"/>
          </a:solidFill>
          <a:ln w="57150">
            <a:solidFill>
              <a:srgbClr val="00B0F0"/>
            </a:solidFill>
          </a:ln>
        </p:spPr>
        <p:txBody>
          <a:bodyPr wrap="square" anchor="ctr"/>
          <a:lstStyle/>
          <a:p>
            <a:pPr algn="ctr"/>
            <a:endParaRPr/>
          </a:p>
        </p:txBody>
      </p:sp>
      <p:sp>
        <p:nvSpPr>
          <p:cNvPr id="4" name="Moon 3"/>
          <p:cNvSpPr/>
          <p:nvPr/>
        </p:nvSpPr>
        <p:spPr>
          <a:xfrm rot="5400000">
            <a:off x="2816978" y="-1236148"/>
            <a:ext cx="6582583" cy="9271862"/>
          </a:xfrm>
          <a:prstGeom prst="moon">
            <a:avLst>
              <a:gd name="adj" fmla="val 49058"/>
            </a:avLst>
          </a:prstGeom>
          <a:solidFill>
            <a:srgbClr val="D0CCB9"/>
          </a:solidFill>
          <a:ln w="57150">
            <a:solidFill>
              <a:srgbClr val="00B0F0"/>
            </a:solidFill>
          </a:ln>
        </p:spPr>
        <p:txBody>
          <a:bodyPr wrap="square" anchor="ctr"/>
          <a:lstStyle/>
          <a:p>
            <a:pPr algn="ctr"/>
            <a:endParaRPr/>
          </a:p>
        </p:txBody>
      </p:sp>
      <p:sp>
        <p:nvSpPr>
          <p:cNvPr id="6" name="32-Point Star 5"/>
          <p:cNvSpPr/>
          <p:nvPr/>
        </p:nvSpPr>
        <p:spPr>
          <a:xfrm>
            <a:off x="2224222" y="5492308"/>
            <a:ext cx="7718156" cy="1100779"/>
          </a:xfrm>
          <a:prstGeom prst="star32">
            <a:avLst>
              <a:gd name="adj" fmla="val 40120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anchor="ctr"/>
          <a:lstStyle/>
          <a:p>
            <a:pPr algn="ctr"/>
            <a:r>
              <a:rPr lang="bn-IN" b="1" i="1" dirty="0" smtClean="0">
                <a:solidFill>
                  <a:srgbClr val="002060"/>
                </a:solidFill>
                <a:latin typeface="NikoshBAN"/>
              </a:rPr>
              <a:t> </a:t>
            </a:r>
            <a:endParaRPr b="1" i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7815" y="294468"/>
            <a:ext cx="7350971" cy="3037879"/>
          </a:xfrm>
          <a:prstGeom prst="rect">
            <a:avLst/>
          </a:prstGeom>
        </p:spPr>
        <p:txBody>
          <a:bodyPr wrap="square" anchor="t">
            <a:prstTxWarp prst="textTriangle">
              <a:avLst>
                <a:gd name="adj" fmla="val 77216"/>
              </a:avLst>
            </a:prstTxWarp>
          </a:bodyPr>
          <a:lstStyle/>
          <a:p>
            <a:pPr marL="0" lvl="0" indent="0" algn="l"/>
            <a:r>
              <a:rPr sz="7200" b="1" i="0" u="none" strike="noStrike" dirty="0" err="1" smtClean="0">
                <a:solidFill>
                  <a:srgbClr val="800080"/>
                </a:solidFill>
                <a:latin typeface="NikoshBAN"/>
              </a:rPr>
              <a:t>সবাইকে</a:t>
            </a:r>
            <a:r>
              <a:rPr lang="bn-IN" sz="7200" b="1" i="0" u="none" strike="noStrike" dirty="0" smtClean="0">
                <a:solidFill>
                  <a:srgbClr val="800080"/>
                </a:solidFill>
                <a:latin typeface="NikoshBAN"/>
              </a:rPr>
              <a:t> স্বাগতম </a:t>
            </a:r>
            <a:r>
              <a:rPr sz="7200" b="1" i="0" u="none" strike="noStrike" dirty="0" smtClean="0">
                <a:solidFill>
                  <a:srgbClr val="800080"/>
                </a:solidFill>
                <a:latin typeface="NikoshBAN"/>
              </a:rPr>
              <a:t>  </a:t>
            </a:r>
            <a:endParaRPr sz="7200" b="1" i="0" u="none" strike="noStrike" dirty="0">
              <a:solidFill>
                <a:srgbClr val="800080"/>
              </a:solidFill>
              <a:latin typeface="NikoshB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46" y="3381335"/>
            <a:ext cx="1242340" cy="20129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88755" y="5592579"/>
            <a:ext cx="3614489" cy="1147484"/>
          </a:xfrm>
          <a:prstGeom prst="rect">
            <a:avLst/>
          </a:prstGeom>
        </p:spPr>
        <p:txBody>
          <a:bodyPr wrap="square" anchor="t"/>
          <a:lstStyle/>
          <a:p>
            <a:pPr algn="ctr"/>
            <a:r>
              <a:rPr lang="bn-IN" b="1" dirty="0" smtClean="0">
                <a:latin typeface="NikoshBAN"/>
              </a:rPr>
              <a:t> মিনহাজুল ইসলাম, সহ.শি., </a:t>
            </a:r>
          </a:p>
          <a:p>
            <a:pPr algn="ctr"/>
            <a:r>
              <a:rPr lang="bn-IN" b="1" dirty="0" smtClean="0">
                <a:latin typeface="NikoshBAN"/>
              </a:rPr>
              <a:t>কমলাবাড়ী স.প্রা.বি </a:t>
            </a:r>
          </a:p>
          <a:p>
            <a:pPr algn="ctr"/>
            <a:r>
              <a:rPr lang="bn-IN" b="1" dirty="0" smtClean="0">
                <a:latin typeface="NikoshBAN"/>
              </a:rPr>
              <a:t>আদিতমারী, লালমনিরহাট। </a:t>
            </a:r>
            <a:endParaRPr b="1" dirty="0">
              <a:latin typeface="NikoshBAN"/>
            </a:endParaRPr>
          </a:p>
        </p:txBody>
      </p:sp>
      <p:sp>
        <p:nvSpPr>
          <p:cNvPr id="11" name="Isosceles Triangle 10"/>
          <p:cNvSpPr/>
          <p:nvPr/>
        </p:nvSpPr>
        <p:spPr>
          <a:xfrm rot="10800000">
            <a:off x="61992" y="5394315"/>
            <a:ext cx="1410346" cy="1345748"/>
          </a:xfrm>
          <a:prstGeom prst="triangle">
            <a:avLst>
              <a:gd name="adj" fmla="val 100000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6200000">
            <a:off x="10747444" y="5367828"/>
            <a:ext cx="1368991" cy="1375478"/>
          </a:xfrm>
          <a:prstGeom prst="triangle">
            <a:avLst>
              <a:gd name="adj" fmla="val 100000"/>
            </a:avLst>
          </a:prstGeom>
          <a:solidFill>
            <a:srgbClr val="FFFFCC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E2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236464" y="5592579"/>
            <a:ext cx="483990" cy="451760"/>
          </a:xfrm>
          <a:prstGeom prst="star32">
            <a:avLst>
              <a:gd name="adj" fmla="val 27834"/>
            </a:avLst>
          </a:prstGeom>
          <a:solidFill>
            <a:srgbClr val="FF0000"/>
          </a:solidFill>
          <a:ln w="28575">
            <a:solidFill>
              <a:srgbClr val="25F74D"/>
            </a:solidFill>
          </a:ln>
        </p:spPr>
        <p:txBody>
          <a:bodyPr wrap="square" anchor="ctr"/>
          <a:lstStyle/>
          <a:p>
            <a:pPr algn="ctr"/>
            <a:r>
              <a:rPr lang="bn-IN" b="1" i="1" dirty="0" smtClean="0">
                <a:solidFill>
                  <a:srgbClr val="002060"/>
                </a:solidFill>
                <a:latin typeface="NikoshBAN"/>
              </a:rPr>
              <a:t> </a:t>
            </a:r>
            <a:endParaRPr b="1" i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11514955" y="5554301"/>
            <a:ext cx="483990" cy="451760"/>
          </a:xfrm>
          <a:prstGeom prst="star32">
            <a:avLst>
              <a:gd name="adj" fmla="val 27834"/>
            </a:avLst>
          </a:prstGeom>
          <a:solidFill>
            <a:srgbClr val="FF0000"/>
          </a:solidFill>
          <a:ln w="28575">
            <a:solidFill>
              <a:srgbClr val="25F74D"/>
            </a:solidFill>
          </a:ln>
        </p:spPr>
        <p:txBody>
          <a:bodyPr wrap="square" anchor="ctr"/>
          <a:lstStyle/>
          <a:p>
            <a:pPr algn="ctr"/>
            <a:r>
              <a:rPr lang="bn-IN" b="1" i="1" dirty="0" smtClean="0">
                <a:solidFill>
                  <a:srgbClr val="002060"/>
                </a:solidFill>
                <a:latin typeface="NikoshBAN"/>
              </a:rPr>
              <a:t> </a:t>
            </a:r>
            <a:endParaRPr b="1" i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3244" y="4280678"/>
            <a:ext cx="3279858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bn-BD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53244" y="3842404"/>
            <a:ext cx="1836764" cy="542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>
                <a:gd name="adj" fmla="val 50000"/>
              </a:avLst>
            </a:prstTxWarp>
          </a:bodyPr>
          <a:lstStyle/>
          <a:p>
            <a:pPr algn="ctr"/>
            <a:r>
              <a:rPr lang="bn-BD" sz="2000" b="1" u="sng" dirty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পাঠ পরিচিতি:</a:t>
            </a:r>
            <a:endParaRPr lang="en-US" sz="2000" b="1" u="sng" dirty="0">
              <a:solidFill>
                <a:srgbClr val="FFFF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74791" y="6981129"/>
            <a:ext cx="1836764" cy="542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>
                <a:gd name="adj" fmla="val 50000"/>
              </a:avLst>
            </a:prstTxWarp>
          </a:bodyPr>
          <a:lstStyle/>
          <a:p>
            <a:pPr algn="ctr"/>
            <a:r>
              <a:rPr lang="bn-IN" sz="2000" b="1" u="sng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u="sng" dirty="0">
              <a:solidFill>
                <a:srgbClr val="FFFF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32-Point Star 19"/>
          <p:cNvSpPr/>
          <p:nvPr/>
        </p:nvSpPr>
        <p:spPr>
          <a:xfrm>
            <a:off x="5533233" y="105439"/>
            <a:ext cx="1150071" cy="1021548"/>
          </a:xfrm>
          <a:prstGeom prst="star32">
            <a:avLst>
              <a:gd name="adj" fmla="val 18206"/>
            </a:avLst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9" presetClass="emph" presetSubtype="0" repeatCount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9" presetClass="emph" presetSubtype="0" repeatCount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8" grpId="0"/>
      <p:bldP spid="19" grpId="0"/>
      <p:bldP spid="2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que 11"/>
          <p:cNvSpPr/>
          <p:nvPr/>
        </p:nvSpPr>
        <p:spPr>
          <a:xfrm>
            <a:off x="3686761" y="316770"/>
            <a:ext cx="5286758" cy="565179"/>
          </a:xfrm>
          <a:prstGeom prst="plaque">
            <a:avLst>
              <a:gd name="adj" fmla="val 50000"/>
            </a:avLst>
          </a:prstGeom>
          <a:solidFill>
            <a:schemeClr val="bg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sz="28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32-Point Star 14"/>
          <p:cNvSpPr/>
          <p:nvPr/>
        </p:nvSpPr>
        <p:spPr>
          <a:xfrm>
            <a:off x="1934001" y="5731686"/>
            <a:ext cx="8323998" cy="829255"/>
          </a:xfrm>
          <a:prstGeom prst="star32">
            <a:avLst>
              <a:gd name="adj" fmla="val 2421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74893" y="5968209"/>
            <a:ext cx="2057400" cy="28375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75791" y="898901"/>
            <a:ext cx="8028121" cy="135350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Diagonal Corner Rectangle 7"/>
          <p:cNvSpPr/>
          <p:nvPr/>
        </p:nvSpPr>
        <p:spPr>
          <a:xfrm>
            <a:off x="2575791" y="881949"/>
            <a:ext cx="8028121" cy="1370459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১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ঋতু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পরিবর্তন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কেন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? 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.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 কখন হয়? এসময় তাপমাত্রা বৃদ্ধি পায় কেন?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.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কখন পৃথিবীর উত্তর গোলার্ধে শীতকাল হয় ?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524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2133600" y="863600"/>
            <a:ext cx="7543800" cy="5327650"/>
          </a:xfrm>
          <a:prstGeom prst="flowChartDecision">
            <a:avLst/>
          </a:prstGeom>
          <a:solidFill>
            <a:srgbClr val="2B07C5"/>
          </a:solidFill>
          <a:ln>
            <a:noFill/>
          </a:ln>
        </p:spPr>
        <p:txBody>
          <a:bodyPr wrap="square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 rot="21174371">
            <a:off x="2530839" y="1984483"/>
            <a:ext cx="6845075" cy="873709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2751756"/>
                <a:gd name="adj2" fmla="val 40835"/>
              </a:avLst>
            </a:prstTxWarp>
            <a:spAutoFit/>
          </a:bodyPr>
          <a:lstStyle/>
          <a:p>
            <a:r>
              <a:rPr lang="bn-BD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ধন্যবাদ 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32-Point Star 13"/>
          <p:cNvSpPr/>
          <p:nvPr/>
        </p:nvSpPr>
        <p:spPr>
          <a:xfrm>
            <a:off x="5410200" y="5641421"/>
            <a:ext cx="990600" cy="873394"/>
          </a:xfrm>
          <a:prstGeom prst="star32">
            <a:avLst>
              <a:gd name="adj" fmla="val 28628"/>
            </a:avLst>
          </a:prstGeom>
          <a:solidFill>
            <a:srgbClr val="FF000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anchor="ctr"/>
          <a:lstStyle/>
          <a:p>
            <a:pPr algn="ctr"/>
            <a:endParaRPr/>
          </a:p>
        </p:txBody>
      </p:sp>
      <p:sp>
        <p:nvSpPr>
          <p:cNvPr id="15" name="32-Point Star 14"/>
          <p:cNvSpPr/>
          <p:nvPr/>
        </p:nvSpPr>
        <p:spPr>
          <a:xfrm>
            <a:off x="1965911" y="2929471"/>
            <a:ext cx="990600" cy="873394"/>
          </a:xfrm>
          <a:prstGeom prst="star32">
            <a:avLst>
              <a:gd name="adj" fmla="val 28628"/>
            </a:avLst>
          </a:prstGeom>
          <a:solidFill>
            <a:srgbClr val="FF000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anchor="ctr"/>
          <a:lstStyle/>
          <a:p>
            <a:pPr algn="ctr"/>
            <a:endParaRPr/>
          </a:p>
        </p:txBody>
      </p:sp>
      <p:sp>
        <p:nvSpPr>
          <p:cNvPr id="16" name="32-Point Star 15"/>
          <p:cNvSpPr/>
          <p:nvPr/>
        </p:nvSpPr>
        <p:spPr>
          <a:xfrm>
            <a:off x="5410200" y="598449"/>
            <a:ext cx="990600" cy="873394"/>
          </a:xfrm>
          <a:prstGeom prst="star32">
            <a:avLst>
              <a:gd name="adj" fmla="val 28628"/>
            </a:avLst>
          </a:prstGeom>
          <a:solidFill>
            <a:srgbClr val="FF000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anchor="ctr"/>
          <a:lstStyle/>
          <a:p>
            <a:pPr algn="ctr"/>
            <a:endParaRPr/>
          </a:p>
        </p:txBody>
      </p:sp>
      <p:sp>
        <p:nvSpPr>
          <p:cNvPr id="17" name="32-Point Star 16"/>
          <p:cNvSpPr/>
          <p:nvPr/>
        </p:nvSpPr>
        <p:spPr>
          <a:xfrm>
            <a:off x="9066295" y="2986403"/>
            <a:ext cx="990600" cy="873394"/>
          </a:xfrm>
          <a:prstGeom prst="star32">
            <a:avLst>
              <a:gd name="adj" fmla="val 28628"/>
            </a:avLst>
          </a:prstGeom>
          <a:solidFill>
            <a:srgbClr val="FF000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766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3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3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28685 -0.371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-186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repeatCount="3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29024 -0.36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-182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3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29857 0.366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183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repeatCount="3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29987 0.38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7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8643.639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541" y="974703"/>
            <a:ext cx="10572259" cy="5563578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3065495" y="1444920"/>
            <a:ext cx="7460265" cy="1299739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দিন </a:t>
            </a:r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রাতের দৈর্ঘ্য পরিমাপ- 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2455895" y="431778"/>
            <a:ext cx="8781065" cy="766445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/>
                <a:cs typeface="NikoshBAN" pitchFamily="2" charset="0"/>
              </a:rPr>
              <a:t> গতক্লাসে আমরা কি আলোচনা করেছি? </a:t>
            </a:r>
            <a:endParaRPr lang="bn-IN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9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2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0612" y="241641"/>
            <a:ext cx="8246533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GB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4378" y="2292117"/>
            <a:ext cx="11887201" cy="27380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মহাবিশ্ব</a:t>
            </a:r>
            <a:endParaRPr lang="en-US" sz="6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smtClean="0">
                <a:solidFill>
                  <a:srgbClr val="F040F0"/>
                </a:solidFill>
                <a:latin typeface="NikoshBAN" pitchFamily="2" charset="0"/>
                <a:cs typeface="NikoshBAN" pitchFamily="2" charset="0"/>
              </a:rPr>
              <a:t>৩.ঋতু- </a:t>
            </a:r>
            <a:r>
              <a:rPr lang="bn-IN" sz="5400" b="1" dirty="0" smtClean="0">
                <a:solidFill>
                  <a:srgbClr val="F04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b="1" dirty="0" smtClean="0">
                <a:solidFill>
                  <a:srgbClr val="F040F0"/>
                </a:solidFill>
                <a:latin typeface="NikoshBAN" pitchFamily="2" charset="0"/>
                <a:cs typeface="NikoshBAN" pitchFamily="2" charset="0"/>
              </a:rPr>
              <a:t>পাঠঃ৬</a:t>
            </a:r>
            <a:r>
              <a:rPr lang="bn-IN" sz="5400" b="1" dirty="0" smtClean="0">
                <a:solidFill>
                  <a:srgbClr val="F040F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5400" b="1" dirty="0" smtClean="0">
              <a:solidFill>
                <a:srgbClr val="F04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endParaRPr lang="bn-IN" sz="2400" b="1" dirty="0" smtClean="0">
              <a:solidFill>
                <a:srgbClr val="FFFF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কক্ষপথে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ঘূর্ণন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।     </a:t>
            </a:r>
            <a:r>
              <a:rPr lang="bn-BD" sz="2400" b="1" dirty="0" smtClean="0">
                <a:solidFill>
                  <a:srgbClr val="FFFFCC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GB" sz="3200" dirty="0">
              <a:solidFill>
                <a:srgbClr val="FFFF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1527" y="7017188"/>
            <a:ext cx="829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378" y="5895715"/>
            <a:ext cx="1188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শিখনফলঃ ১২.৩.১ঋতু পরিবর্তনের কারণ ব্যাখ্যা করতে পারবে।</a:t>
            </a:r>
            <a:endParaRPr lang="en-GB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8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  <p:bldP spid="4" grpId="3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2497" b="4693"/>
          <a:stretch/>
        </p:blipFill>
        <p:spPr>
          <a:xfrm>
            <a:off x="0" y="637309"/>
            <a:ext cx="12192000" cy="635710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-4802"/>
            <a:ext cx="12192000" cy="642111"/>
            <a:chOff x="0" y="-4802"/>
            <a:chExt cx="12192000" cy="642111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802"/>
              <a:ext cx="12192000" cy="64211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635430" y="57912"/>
              <a:ext cx="10561345" cy="512143"/>
              <a:chOff x="123986" y="637307"/>
              <a:chExt cx="8749430" cy="36023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23986" y="637310"/>
                <a:ext cx="7385579" cy="360228"/>
                <a:chOff x="123986" y="637310"/>
                <a:chExt cx="7385579" cy="360228"/>
              </a:xfrm>
            </p:grpSpPr>
            <p:pic>
              <p:nvPicPr>
                <p:cNvPr id="15" name="Picture 14" descr="Screen Clipping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1145"/>
                <a:stretch/>
              </p:blipFill>
              <p:spPr>
                <a:xfrm>
                  <a:off x="123986" y="637310"/>
                  <a:ext cx="3774474" cy="360226"/>
                </a:xfrm>
                <a:prstGeom prst="rect">
                  <a:avLst/>
                </a:prstGeom>
              </p:spPr>
            </p:pic>
            <p:pic>
              <p:nvPicPr>
                <p:cNvPr id="16" name="Picture 15" descr="Screen Clipping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" b="3063"/>
                <a:stretch/>
              </p:blipFill>
              <p:spPr>
                <a:xfrm>
                  <a:off x="3898460" y="640882"/>
                  <a:ext cx="3611105" cy="356656"/>
                </a:xfrm>
                <a:prstGeom prst="rect">
                  <a:avLst/>
                </a:prstGeom>
              </p:spPr>
            </p:pic>
          </p:grpSp>
          <p:pic>
            <p:nvPicPr>
              <p:cNvPr id="14" name="Picture 13" descr="Screen Clippi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31"/>
              <a:stretch/>
            </p:blipFill>
            <p:spPr>
              <a:xfrm>
                <a:off x="7509565" y="637307"/>
                <a:ext cx="1363851" cy="360230"/>
              </a:xfrm>
              <a:prstGeom prst="rect">
                <a:avLst/>
              </a:prstGeom>
            </p:spPr>
          </p:pic>
        </p:grpSp>
      </p:grp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5" y="76030"/>
            <a:ext cx="10700829" cy="5567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-23686"/>
            <a:ext cx="12197166" cy="6564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5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6"/>
          <a:stretch/>
        </p:blipFill>
        <p:spPr>
          <a:xfrm>
            <a:off x="0" y="1"/>
            <a:ext cx="10390909" cy="6858000"/>
          </a:xfrm>
          <a:prstGeom prst="rect">
            <a:avLst/>
          </a:prstGeom>
        </p:spPr>
      </p:pic>
      <p:sp>
        <p:nvSpPr>
          <p:cNvPr id="9" name="Donut 8"/>
          <p:cNvSpPr/>
          <p:nvPr/>
        </p:nvSpPr>
        <p:spPr>
          <a:xfrm>
            <a:off x="1438709" y="1199719"/>
            <a:ext cx="5696841" cy="4023445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080656" y="1274617"/>
            <a:ext cx="6317672" cy="3948547"/>
          </a:xfrm>
          <a:prstGeom prst="flowChartConnector">
            <a:avLst/>
          </a:prstGeom>
          <a:noFill/>
          <a:ln w="38100">
            <a:solidFill>
              <a:srgbClr val="F04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20025429">
            <a:off x="5204204" y="928660"/>
            <a:ext cx="1556573" cy="1400436"/>
            <a:chOff x="5685625" y="77410"/>
            <a:chExt cx="1556573" cy="16005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3492" y="208902"/>
              <a:ext cx="1400840" cy="1337564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H="1">
              <a:off x="6463912" y="77410"/>
              <a:ext cx="33870" cy="160054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4" descr="C:\Users\DPE\Desktop\school\sourojogot\animation\220px-Globespin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625" y="87458"/>
              <a:ext cx="1556573" cy="148243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74922" y="3970023"/>
            <a:ext cx="11691937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27" y="59161"/>
            <a:ext cx="12110346" cy="528639"/>
            <a:chOff x="-263780" y="1117739"/>
            <a:chExt cx="12110346" cy="528639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87"/>
            <a:stretch/>
          </p:blipFill>
          <p:spPr>
            <a:xfrm>
              <a:off x="-263780" y="1117739"/>
              <a:ext cx="2600247" cy="406906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5"/>
            <a:stretch/>
          </p:blipFill>
          <p:spPr>
            <a:xfrm>
              <a:off x="2291023" y="1120403"/>
              <a:ext cx="3669505" cy="404242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8" b="7183"/>
            <a:stretch/>
          </p:blipFill>
          <p:spPr>
            <a:xfrm>
              <a:off x="5960528" y="1121688"/>
              <a:ext cx="4075401" cy="402957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043" b="-31549"/>
            <a:stretch/>
          </p:blipFill>
          <p:spPr>
            <a:xfrm>
              <a:off x="10035930" y="1117739"/>
              <a:ext cx="1810636" cy="528639"/>
            </a:xfrm>
            <a:prstGeom prst="rect">
              <a:avLst/>
            </a:prstGeom>
          </p:spPr>
        </p:pic>
      </p:grp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2" y="48437"/>
            <a:ext cx="12151173" cy="427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42092"/>
            <a:ext cx="12192000" cy="6564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8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84 -0.04537 C -0.28607 -0.04537 -0.40196 0.08171 -0.40196 0.23912 C -0.40196 0.3963 -0.28607 0.52407 -0.14284 0.52407 C -0.00026 0.52407 0.11641 0.3963 0.11641 0.23912 C 0.11641 0.08171 -0.00026 -0.04537 -0.14284 -0.04537 Z " pathEditMode="relative" rAng="0" ptsTypes="AAAAA">
                                      <p:cBhvr>
                                        <p:cTn id="13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2" t="14489" r="11521" b="18803"/>
          <a:stretch/>
        </p:blipFill>
        <p:spPr bwMode="auto">
          <a:xfrm>
            <a:off x="0" y="338554"/>
            <a:ext cx="12192000" cy="6519446"/>
          </a:xfrm>
          <a:prstGeom prst="rect">
            <a:avLst/>
          </a:prstGeom>
          <a:ln w="76200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9783" y="839448"/>
            <a:ext cx="1888761" cy="15589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9903" y="5351489"/>
            <a:ext cx="3147934" cy="8394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94084" y="5044190"/>
            <a:ext cx="704539" cy="3822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89166" y="5351488"/>
            <a:ext cx="3162925" cy="7732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781079" y="4853065"/>
            <a:ext cx="1379097" cy="5733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83421">
            <a:off x="7257566" y="4584919"/>
            <a:ext cx="1253834" cy="4901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45388" y="854439"/>
            <a:ext cx="729379" cy="6145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0827" y="59161"/>
            <a:ext cx="12110346" cy="528639"/>
            <a:chOff x="-263780" y="1117739"/>
            <a:chExt cx="12110346" cy="528639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87"/>
            <a:stretch/>
          </p:blipFill>
          <p:spPr>
            <a:xfrm>
              <a:off x="-263780" y="1117739"/>
              <a:ext cx="2600247" cy="406906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5"/>
            <a:stretch/>
          </p:blipFill>
          <p:spPr>
            <a:xfrm>
              <a:off x="2291023" y="1120403"/>
              <a:ext cx="3669505" cy="404242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8" b="7183"/>
            <a:stretch/>
          </p:blipFill>
          <p:spPr>
            <a:xfrm>
              <a:off x="5960528" y="1121688"/>
              <a:ext cx="4075401" cy="396069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043" b="-31549"/>
            <a:stretch/>
          </p:blipFill>
          <p:spPr>
            <a:xfrm>
              <a:off x="10035930" y="1117739"/>
              <a:ext cx="1810636" cy="528639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0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2" t="14489" r="11521" b="18803"/>
          <a:stretch/>
        </p:blipFill>
        <p:spPr bwMode="auto">
          <a:xfrm>
            <a:off x="2820324" y="1192694"/>
            <a:ext cx="6860804" cy="4307297"/>
          </a:xfrm>
          <a:prstGeom prst="rect">
            <a:avLst/>
          </a:prstGeom>
          <a:ln w="76200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-14990" y="5467875"/>
            <a:ext cx="12723600" cy="1434263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6610" y="5517398"/>
            <a:ext cx="12083790" cy="1321866"/>
            <a:chOff x="222872" y="5739072"/>
            <a:chExt cx="11745448" cy="1101479"/>
          </a:xfrm>
        </p:grpSpPr>
        <p:grpSp>
          <p:nvGrpSpPr>
            <p:cNvPr id="42" name="Group 41"/>
            <p:cNvGrpSpPr/>
            <p:nvPr/>
          </p:nvGrpSpPr>
          <p:grpSpPr>
            <a:xfrm>
              <a:off x="222872" y="5739072"/>
              <a:ext cx="11745448" cy="1101479"/>
              <a:chOff x="222872" y="5739072"/>
              <a:chExt cx="11745448" cy="1101479"/>
            </a:xfrm>
          </p:grpSpPr>
          <p:pic>
            <p:nvPicPr>
              <p:cNvPr id="44" name="Picture 43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5934" y="6473169"/>
                <a:ext cx="8992386" cy="367382"/>
              </a:xfrm>
              <a:prstGeom prst="rect">
                <a:avLst/>
              </a:prstGeom>
            </p:spPr>
          </p:pic>
          <p:pic>
            <p:nvPicPr>
              <p:cNvPr id="45" name="Picture 44" descr="Screen Clippi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54" b="5739"/>
              <a:stretch/>
            </p:blipFill>
            <p:spPr>
              <a:xfrm>
                <a:off x="222872" y="5742449"/>
                <a:ext cx="5139038" cy="373537"/>
              </a:xfrm>
              <a:prstGeom prst="rect">
                <a:avLst/>
              </a:prstGeom>
            </p:spPr>
          </p:pic>
          <p:pic>
            <p:nvPicPr>
              <p:cNvPr id="46" name="Picture 45" descr="Screen Clippi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9264" y="6087558"/>
                <a:ext cx="2338157" cy="401870"/>
              </a:xfrm>
              <a:prstGeom prst="rect">
                <a:avLst/>
              </a:prstGeom>
            </p:spPr>
          </p:pic>
          <p:pic>
            <p:nvPicPr>
              <p:cNvPr id="47" name="Picture 46" descr="Screen Clippi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125"/>
              <a:stretch/>
            </p:blipFill>
            <p:spPr>
              <a:xfrm>
                <a:off x="3877421" y="6105439"/>
                <a:ext cx="5128417" cy="394069"/>
              </a:xfrm>
              <a:prstGeom prst="rect">
                <a:avLst/>
              </a:prstGeom>
            </p:spPr>
          </p:pic>
          <p:pic>
            <p:nvPicPr>
              <p:cNvPr id="48" name="Picture 47" descr="Screen Clipping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64" t="12370" b="3447"/>
              <a:stretch/>
            </p:blipFill>
            <p:spPr>
              <a:xfrm>
                <a:off x="222872" y="6125445"/>
                <a:ext cx="1356061" cy="351244"/>
              </a:xfrm>
              <a:prstGeom prst="rect">
                <a:avLst/>
              </a:prstGeom>
            </p:spPr>
          </p:pic>
          <p:pic>
            <p:nvPicPr>
              <p:cNvPr id="49" name="Picture 48" descr="Screen Clippi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1910" y="5742448"/>
                <a:ext cx="5015513" cy="391944"/>
              </a:xfrm>
              <a:prstGeom prst="rect">
                <a:avLst/>
              </a:prstGeom>
            </p:spPr>
          </p:pic>
          <p:pic>
            <p:nvPicPr>
              <p:cNvPr id="50" name="Picture 49" descr="Screen Clipping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74" b="-1"/>
              <a:stretch/>
            </p:blipFill>
            <p:spPr>
              <a:xfrm>
                <a:off x="10377423" y="5739072"/>
                <a:ext cx="1590897" cy="420174"/>
              </a:xfrm>
              <a:prstGeom prst="rect">
                <a:avLst/>
              </a:prstGeom>
            </p:spPr>
          </p:pic>
          <p:pic>
            <p:nvPicPr>
              <p:cNvPr id="51" name="Picture 50" descr="Screen Clipping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89"/>
              <a:stretch/>
            </p:blipFill>
            <p:spPr>
              <a:xfrm>
                <a:off x="222873" y="6473169"/>
                <a:ext cx="1749611" cy="333388"/>
              </a:xfrm>
              <a:prstGeom prst="rect">
                <a:avLst/>
              </a:prstGeom>
            </p:spPr>
          </p:pic>
          <p:pic>
            <p:nvPicPr>
              <p:cNvPr id="52" name="Picture 51" descr="Screen Clipping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86"/>
              <a:stretch/>
            </p:blipFill>
            <p:spPr>
              <a:xfrm>
                <a:off x="9005838" y="6168389"/>
                <a:ext cx="2962482" cy="387342"/>
              </a:xfrm>
              <a:prstGeom prst="rect">
                <a:avLst/>
              </a:prstGeom>
            </p:spPr>
          </p:pic>
        </p:grpSp>
        <p:pic>
          <p:nvPicPr>
            <p:cNvPr id="43" name="Picture 42" descr="Screen Clipping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03"/>
            <a:stretch/>
          </p:blipFill>
          <p:spPr>
            <a:xfrm>
              <a:off x="1951158" y="6481946"/>
              <a:ext cx="1145498" cy="333176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-14990" y="42469"/>
            <a:ext cx="12987071" cy="1205202"/>
            <a:chOff x="-14990" y="42469"/>
            <a:chExt cx="12987071" cy="1205202"/>
          </a:xfrm>
        </p:grpSpPr>
        <p:pic>
          <p:nvPicPr>
            <p:cNvPr id="55" name="Picture 5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69" t="5843" b="6532"/>
            <a:stretch/>
          </p:blipFill>
          <p:spPr>
            <a:xfrm>
              <a:off x="-14990" y="42469"/>
              <a:ext cx="12987071" cy="1175436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35642" y="80950"/>
              <a:ext cx="12156358" cy="1166721"/>
              <a:chOff x="19459" y="75422"/>
              <a:chExt cx="12062613" cy="1180152"/>
            </a:xfrm>
          </p:grpSpPr>
          <p:pic>
            <p:nvPicPr>
              <p:cNvPr id="57" name="Picture 56" descr="Screen Clipping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9" b="1503"/>
              <a:stretch/>
            </p:blipFill>
            <p:spPr>
              <a:xfrm>
                <a:off x="29980" y="80658"/>
                <a:ext cx="5057756" cy="414017"/>
              </a:xfrm>
              <a:prstGeom prst="rect">
                <a:avLst/>
              </a:prstGeom>
            </p:spPr>
          </p:pic>
          <p:pic>
            <p:nvPicPr>
              <p:cNvPr id="58" name="Picture 57" descr="Screen Clippin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7736" y="75422"/>
                <a:ext cx="5124454" cy="420330"/>
              </a:xfrm>
              <a:prstGeom prst="rect">
                <a:avLst/>
              </a:prstGeom>
            </p:spPr>
          </p:pic>
          <p:pic>
            <p:nvPicPr>
              <p:cNvPr id="59" name="Picture 58" descr="Screen Clipping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302" r="43078" b="2214"/>
              <a:stretch/>
            </p:blipFill>
            <p:spPr>
              <a:xfrm>
                <a:off x="10212190" y="75724"/>
                <a:ext cx="1869882" cy="419725"/>
              </a:xfrm>
              <a:prstGeom prst="rect">
                <a:avLst/>
              </a:prstGeom>
            </p:spPr>
          </p:pic>
          <p:pic>
            <p:nvPicPr>
              <p:cNvPr id="60" name="Picture 59" descr="Screen Clipping"/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8553"/>
              <a:stretch/>
            </p:blipFill>
            <p:spPr>
              <a:xfrm>
                <a:off x="2879408" y="463624"/>
                <a:ext cx="4840526" cy="405805"/>
              </a:xfrm>
              <a:prstGeom prst="rect">
                <a:avLst/>
              </a:prstGeom>
            </p:spPr>
          </p:pic>
          <p:pic>
            <p:nvPicPr>
              <p:cNvPr id="61" name="Picture 60" descr="Screen Clipping"/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644" b="9875"/>
              <a:stretch/>
            </p:blipFill>
            <p:spPr>
              <a:xfrm>
                <a:off x="25217" y="463624"/>
                <a:ext cx="2868261" cy="405805"/>
              </a:xfrm>
              <a:prstGeom prst="rect">
                <a:avLst/>
              </a:prstGeom>
            </p:spPr>
          </p:pic>
          <p:pic>
            <p:nvPicPr>
              <p:cNvPr id="62" name="Picture 61" descr="Screen Clipping"/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420" b="4489"/>
              <a:stretch/>
            </p:blipFill>
            <p:spPr>
              <a:xfrm>
                <a:off x="7719934" y="494675"/>
                <a:ext cx="4362138" cy="374755"/>
              </a:xfrm>
              <a:prstGeom prst="rect">
                <a:avLst/>
              </a:prstGeom>
            </p:spPr>
          </p:pic>
          <p:pic>
            <p:nvPicPr>
              <p:cNvPr id="63" name="Picture 62" descr="Screen Clipping"/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-11190"/>
              <a:stretch/>
            </p:blipFill>
            <p:spPr>
              <a:xfrm>
                <a:off x="19459" y="899538"/>
                <a:ext cx="771633" cy="356036"/>
              </a:xfrm>
              <a:prstGeom prst="rect">
                <a:avLst/>
              </a:prstGeom>
            </p:spPr>
          </p:pic>
          <p:pic>
            <p:nvPicPr>
              <p:cNvPr id="64" name="Picture 63" descr="Screen Clipping"/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582"/>
              <a:stretch/>
            </p:blipFill>
            <p:spPr>
              <a:xfrm>
                <a:off x="793524" y="868801"/>
                <a:ext cx="5214206" cy="325709"/>
              </a:xfrm>
              <a:prstGeom prst="rect">
                <a:avLst/>
              </a:prstGeom>
            </p:spPr>
          </p:pic>
          <p:pic>
            <p:nvPicPr>
              <p:cNvPr id="65" name="Picture 64" descr="Screen Clippi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4" t="5842" r="9870" b="9888"/>
              <a:stretch/>
            </p:blipFill>
            <p:spPr>
              <a:xfrm>
                <a:off x="6011057" y="824155"/>
                <a:ext cx="4826832" cy="370355"/>
              </a:xfrm>
              <a:prstGeom prst="rect">
                <a:avLst/>
              </a:prstGeom>
            </p:spPr>
          </p:pic>
          <p:pic>
            <p:nvPicPr>
              <p:cNvPr id="66" name="Picture 65" descr="Screen Clippi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369" t="5843" b="6532"/>
              <a:stretch/>
            </p:blipFill>
            <p:spPr>
              <a:xfrm>
                <a:off x="10426212" y="870679"/>
                <a:ext cx="1655860" cy="323830"/>
              </a:xfrm>
              <a:prstGeom prst="rect">
                <a:avLst/>
              </a:prstGeom>
            </p:spPr>
          </p:pic>
        </p:grpSp>
      </p:grpSp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35550" y="90337"/>
            <a:ext cx="12156450" cy="374884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7775" y="467282"/>
            <a:ext cx="12156450" cy="381137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-7774" y="851958"/>
            <a:ext cx="7287125" cy="335343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28334" y="5539729"/>
            <a:ext cx="12156450" cy="443976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43324" y="5977378"/>
            <a:ext cx="12156450" cy="458934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" y="6430749"/>
            <a:ext cx="3026352" cy="40180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-23687"/>
            <a:ext cx="12197166" cy="12713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5255606"/>
            <a:ext cx="12197166" cy="16023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72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7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7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7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7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244182" y="44200"/>
            <a:ext cx="99085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491547" y="0"/>
            <a:ext cx="9413770" cy="6818633"/>
            <a:chOff x="2218543" y="15761"/>
            <a:chExt cx="9413770" cy="6818633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5" b="3725"/>
            <a:stretch/>
          </p:blipFill>
          <p:spPr>
            <a:xfrm>
              <a:off x="2218543" y="4567611"/>
              <a:ext cx="4067545" cy="2266783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435" y="4563327"/>
              <a:ext cx="3796124" cy="2271067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1"/>
            <a:stretch/>
          </p:blipFill>
          <p:spPr>
            <a:xfrm>
              <a:off x="2218544" y="2105890"/>
              <a:ext cx="4067545" cy="2471293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8" b="3826"/>
            <a:stretch/>
          </p:blipFill>
          <p:spPr>
            <a:xfrm>
              <a:off x="2218543" y="254833"/>
              <a:ext cx="4067545" cy="1864913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13235" b="22461"/>
            <a:stretch/>
          </p:blipFill>
          <p:spPr>
            <a:xfrm>
              <a:off x="2218545" y="15761"/>
              <a:ext cx="1072586" cy="23907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67" t="18378" r="42567" b="17133"/>
            <a:stretch/>
          </p:blipFill>
          <p:spPr>
            <a:xfrm>
              <a:off x="6504455" y="59961"/>
              <a:ext cx="895613" cy="316516"/>
            </a:xfrm>
            <a:prstGeom prst="rect">
              <a:avLst/>
            </a:prstGeom>
          </p:spPr>
        </p:pic>
        <p:pic>
          <p:nvPicPr>
            <p:cNvPr id="23" name="Picture 22" descr="Screen Clippi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4" t="2497" b="4693"/>
            <a:stretch/>
          </p:blipFill>
          <p:spPr>
            <a:xfrm>
              <a:off x="7660305" y="150672"/>
              <a:ext cx="3972008" cy="1980357"/>
            </a:xfrm>
            <a:prstGeom prst="rect">
              <a:avLst/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435" y="2137675"/>
              <a:ext cx="3796124" cy="2344385"/>
            </a:xfrm>
            <a:prstGeom prst="rect">
              <a:avLst/>
            </a:prstGeom>
          </p:spPr>
        </p:pic>
      </p:grp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59" y="44201"/>
            <a:ext cx="908485" cy="316516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5777458" y="46495"/>
            <a:ext cx="908485" cy="336013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478674" y="54605"/>
            <a:ext cx="1085461" cy="184466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99" y="246937"/>
            <a:ext cx="3850171" cy="316516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98" y="550709"/>
            <a:ext cx="3850171" cy="316516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33" y="862347"/>
            <a:ext cx="3850171" cy="294188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97" y="1156535"/>
            <a:ext cx="3850171" cy="318186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1" y="1466756"/>
            <a:ext cx="3903443" cy="311939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34" y="1800487"/>
            <a:ext cx="1709459" cy="272393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6933308" y="112833"/>
            <a:ext cx="4219374" cy="2009080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478675" y="239071"/>
            <a:ext cx="4135834" cy="1882165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423258" y="2103985"/>
            <a:ext cx="911728" cy="298894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600232" y="2402879"/>
            <a:ext cx="3958860" cy="322514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6858691" y="2121914"/>
            <a:ext cx="3991607" cy="2439508"/>
          </a:xfrm>
          <a:prstGeom prst="rect">
            <a:avLst/>
          </a:prstGeom>
        </p:spPr>
      </p:pic>
      <p:pic>
        <p:nvPicPr>
          <p:cNvPr id="42" name="Picture 4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558183" y="2727260"/>
            <a:ext cx="3958860" cy="277197"/>
          </a:xfrm>
          <a:prstGeom prst="rect">
            <a:avLst/>
          </a:prstGeom>
        </p:spPr>
      </p:pic>
      <p:pic>
        <p:nvPicPr>
          <p:cNvPr id="43" name="Picture 4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573597" y="3040713"/>
            <a:ext cx="3958860" cy="322514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585149" y="3311943"/>
            <a:ext cx="3958860" cy="322514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555767" y="3640015"/>
            <a:ext cx="4058742" cy="322514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613106" y="3952454"/>
            <a:ext cx="3958860" cy="322514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490798" y="4274967"/>
            <a:ext cx="2159937" cy="259121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570332" y="4545028"/>
            <a:ext cx="752413" cy="248268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519252" y="4902099"/>
            <a:ext cx="3958860" cy="322514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6887831" y="4575108"/>
            <a:ext cx="3991607" cy="2243525"/>
          </a:xfrm>
          <a:prstGeom prst="rect">
            <a:avLst/>
          </a:prstGeom>
        </p:spPr>
      </p:pic>
      <p:pic>
        <p:nvPicPr>
          <p:cNvPr id="52" name="Picture 5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600981" y="5214538"/>
            <a:ext cx="3958860" cy="322514"/>
          </a:xfrm>
          <a:prstGeom prst="rect">
            <a:avLst/>
          </a:prstGeom>
        </p:spPr>
      </p:pic>
      <p:pic>
        <p:nvPicPr>
          <p:cNvPr id="53" name="Picture 5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545888" y="5537852"/>
            <a:ext cx="3958860" cy="322514"/>
          </a:xfrm>
          <a:prstGeom prst="rect">
            <a:avLst/>
          </a:prstGeom>
        </p:spPr>
      </p:pic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523548" y="5877677"/>
            <a:ext cx="3958860" cy="322514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585149" y="6217502"/>
            <a:ext cx="3958860" cy="322514"/>
          </a:xfrm>
          <a:prstGeom prst="rect">
            <a:avLst/>
          </a:prstGeom>
        </p:spPr>
      </p:pic>
      <p:pic>
        <p:nvPicPr>
          <p:cNvPr id="56" name="Picture 5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9" t="5843" b="6532"/>
          <a:stretch/>
        </p:blipFill>
        <p:spPr>
          <a:xfrm>
            <a:off x="1478674" y="6531889"/>
            <a:ext cx="1085461" cy="28692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-271516" y="-156175"/>
            <a:ext cx="12513733" cy="7038804"/>
            <a:chOff x="3942413" y="1148754"/>
            <a:chExt cx="8249987" cy="2403915"/>
          </a:xfrm>
        </p:grpSpPr>
        <p:pic>
          <p:nvPicPr>
            <p:cNvPr id="59" name="Picture 58" descr="Screen Clippi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2413" y="1148754"/>
              <a:ext cx="8249987" cy="2403915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242023" y="2835994"/>
              <a:ext cx="1566467" cy="388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latin typeface="SutonnyOMJ" panose="01010600010101010101" pitchFamily="2" charset="0"/>
                  <a:cs typeface="SutonnyOMJ" panose="01010600010101010101" pitchFamily="2" charset="0"/>
                </a:rPr>
                <a:t>পাঠ</a:t>
              </a:r>
              <a:r>
                <a:rPr lang="bn-IN" sz="6600" b="1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ঃ </a:t>
              </a:r>
              <a:r>
                <a:rPr lang="bn-IN" sz="66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৬</a:t>
              </a:r>
              <a:r>
                <a:rPr lang="en-US" sz="6600" b="1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en-US" sz="66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71516" y="-136604"/>
            <a:ext cx="12543211" cy="7038804"/>
            <a:chOff x="9974" y="0"/>
            <a:chExt cx="12182026" cy="6858001"/>
          </a:xfrm>
        </p:grpSpPr>
        <p:pic>
          <p:nvPicPr>
            <p:cNvPr id="62" name="Picture 61" descr="Screen Clippi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4" y="0"/>
              <a:ext cx="12182026" cy="6858001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2286191" y="245193"/>
              <a:ext cx="11992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-</a:t>
              </a:r>
              <a:r>
                <a:rPr lang="en-US" sz="3200" b="1" dirty="0" err="1" smtClean="0">
                  <a:latin typeface="SutonnyOMJ" panose="01010600010101010101" pitchFamily="2" charset="0"/>
                  <a:cs typeface="SutonnyOMJ" panose="01010600010101010101" pitchFamily="2" charset="0"/>
                </a:rPr>
                <a:t>পাঠ</a:t>
              </a:r>
              <a:r>
                <a:rPr lang="bn-IN" sz="3200" b="1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ঃ </a:t>
              </a:r>
              <a:r>
                <a:rPr lang="bn-IN" sz="3200" b="1" dirty="0">
                  <a:latin typeface="SutonnyOMJ" panose="01010600010101010101" pitchFamily="2" charset="0"/>
                  <a:cs typeface="SutonnyOMJ" panose="01010600010101010101" pitchFamily="2" charset="0"/>
                </a:rPr>
                <a:t>৬</a:t>
              </a:r>
              <a:r>
                <a:rPr lang="en-US" sz="3200" b="1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endParaRPr lang="en-US" sz="3200" b="1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</p:grpSp>
      <p:sp>
        <p:nvSpPr>
          <p:cNvPr id="64" name="Snip Diagonal Corner Rectangle 63"/>
          <p:cNvSpPr/>
          <p:nvPr/>
        </p:nvSpPr>
        <p:spPr>
          <a:xfrm>
            <a:off x="9593626" y="1094637"/>
            <a:ext cx="2877855" cy="3307614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পাঠ্য</a:t>
            </a:r>
            <a:r>
              <a:rPr lang="en-US" sz="28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বইয়ের</a:t>
            </a:r>
            <a:r>
              <a:rPr lang="bn-BD" sz="2800" b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পৃষ্ঠা</a:t>
            </a:r>
            <a:endParaRPr lang="bn-IN" sz="2800" b="1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নম্বর</a:t>
            </a:r>
            <a:endParaRPr lang="bn-IN" sz="2800" b="1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৫</a:t>
            </a:r>
            <a:r>
              <a:rPr lang="en-US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৮</a:t>
            </a:r>
            <a:r>
              <a:rPr lang="bn-IN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খুলে নির্ধারিত</a:t>
            </a:r>
            <a:endParaRPr lang="bn-IN" sz="2800" b="1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পাঠ্যাংশটুকু</a:t>
            </a:r>
            <a:endParaRPr lang="bn-IN" sz="2800" b="1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আলোচনার সাথে</a:t>
            </a:r>
          </a:p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মিলিয়ে দেখি</a:t>
            </a:r>
            <a:r>
              <a:rPr lang="bn-BD" sz="2800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2800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5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500"/>
                            </p:stCondLst>
                            <p:childTnLst>
                              <p:par>
                                <p:cTn id="6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500"/>
                            </p:stCondLst>
                            <p:childTnLst>
                              <p:par>
                                <p:cTn id="7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0"/>
                            </p:stCondLst>
                            <p:childTnLst>
                              <p:par>
                                <p:cTn id="8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8500"/>
                            </p:stCondLst>
                            <p:childTnLst>
                              <p:par>
                                <p:cTn id="8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3500"/>
                            </p:stCondLst>
                            <p:childTnLst>
                              <p:par>
                                <p:cTn id="9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8500"/>
                            </p:stCondLst>
                            <p:childTnLst>
                              <p:par>
                                <p:cTn id="9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0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0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0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1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7500"/>
                            </p:stCondLst>
                            <p:childTnLst>
                              <p:par>
                                <p:cTn id="11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0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2500"/>
                            </p:stCondLst>
                            <p:childTnLst>
                              <p:par>
                                <p:cTn id="12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7500"/>
                            </p:stCondLst>
                            <p:childTnLst>
                              <p:par>
                                <p:cTn id="12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2500"/>
                            </p:stCondLst>
                            <p:childTnLst>
                              <p:par>
                                <p:cTn id="13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2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7500"/>
                            </p:stCondLst>
                            <p:childTnLst>
                              <p:par>
                                <p:cTn id="13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9500"/>
                            </p:stCondLst>
                            <p:childTnLst>
                              <p:par>
                                <p:cTn id="13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0500"/>
                            </p:stCondLst>
                            <p:childTnLst>
                              <p:par>
                                <p:cTn id="14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4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7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95500"/>
                            </p:stCondLst>
                            <p:childTnLst>
                              <p:par>
                                <p:cTn id="15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1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500"/>
                            </p:stCondLst>
                            <p:childTnLst>
                              <p:par>
                                <p:cTn id="15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5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5500"/>
                            </p:stCondLst>
                            <p:childTnLst>
                              <p:par>
                                <p:cTn id="15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9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0500"/>
                            </p:stCondLst>
                            <p:childTnLst>
                              <p:par>
                                <p:cTn id="16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3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16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que 11"/>
          <p:cNvSpPr/>
          <p:nvPr/>
        </p:nvSpPr>
        <p:spPr>
          <a:xfrm>
            <a:off x="5744161" y="232284"/>
            <a:ext cx="1388132" cy="565179"/>
          </a:xfrm>
          <a:prstGeom prst="plaque">
            <a:avLst>
              <a:gd name="adj" fmla="val 0"/>
            </a:avLst>
          </a:prstGeom>
          <a:solidFill>
            <a:srgbClr val="FFFFAB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8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1934001" y="5731686"/>
            <a:ext cx="8323998" cy="829255"/>
          </a:xfrm>
          <a:prstGeom prst="star32">
            <a:avLst>
              <a:gd name="adj" fmla="val 2421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74893" y="5968209"/>
            <a:ext cx="2057400" cy="28375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nip Diagonal Corner Rectangle 9"/>
          <p:cNvSpPr/>
          <p:nvPr/>
        </p:nvSpPr>
        <p:spPr>
          <a:xfrm>
            <a:off x="3269923" y="797463"/>
            <a:ext cx="8160077" cy="2995573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১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ঋতু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পরিবর্তন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কেন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? </a:t>
            </a:r>
            <a:endParaRPr lang="bn-IN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. </a:t>
            </a:r>
            <a:r>
              <a:rPr lang="bn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গ্রীষ্মকাল কখন হয়? এসময় তাপমাত্রা বৃদ্ধি পায় কেন?</a:t>
            </a:r>
          </a:p>
          <a:p>
            <a:r>
              <a:rPr lang="bn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.</a:t>
            </a:r>
            <a:r>
              <a:rPr lang="bn-IN" sz="2400" b="1" dirty="0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 উত্তর গোলার্ধে দিনের সময়কাল দীর্ঘ হয় কেন? </a:t>
            </a:r>
          </a:p>
          <a:p>
            <a:r>
              <a:rPr lang="bn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.</a:t>
            </a:r>
            <a:r>
              <a:rPr lang="bn-IN" sz="2400" b="1" dirty="0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 শীতকালে </a:t>
            </a:r>
            <a:r>
              <a:rPr lang="bn-IN" sz="2400" b="1" dirty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উত্তর গোলার্ধে </a:t>
            </a:r>
            <a:r>
              <a:rPr lang="bn-IN" sz="2400" b="1" dirty="0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সূর্য কীভাবে কিরণ দেয় </a:t>
            </a:r>
            <a:r>
              <a:rPr lang="bn-IN" sz="2400" b="1" dirty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? </a:t>
            </a:r>
            <a:r>
              <a:rPr lang="bn-IN" sz="2400" b="1" dirty="0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8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4361</TotalTime>
  <Words>193</Words>
  <Application>Microsoft Office PowerPoint</Application>
  <PresentationFormat>Widescreen</PresentationFormat>
  <Paragraphs>47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Minhajul Islam</dc:creator>
  <cp:lastModifiedBy>DCL</cp:lastModifiedBy>
  <cp:revision>1046</cp:revision>
  <dcterms:created xsi:type="dcterms:W3CDTF">2018-07-19T12:13:56Z</dcterms:created>
  <dcterms:modified xsi:type="dcterms:W3CDTF">2020-09-22T16:24:36Z</dcterms:modified>
</cp:coreProperties>
</file>