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2" r:id="rId2"/>
    <p:sldId id="262" r:id="rId3"/>
    <p:sldId id="263" r:id="rId4"/>
    <p:sldId id="264" r:id="rId5"/>
    <p:sldId id="294" r:id="rId6"/>
    <p:sldId id="289" r:id="rId7"/>
    <p:sldId id="288" r:id="rId8"/>
    <p:sldId id="290" r:id="rId9"/>
    <p:sldId id="295" r:id="rId10"/>
    <p:sldId id="296" r:id="rId11"/>
    <p:sldId id="297" r:id="rId12"/>
    <p:sldId id="298" r:id="rId13"/>
    <p:sldId id="28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=""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036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6" y="0"/>
            <a:ext cx="7791450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122197"/>
            <a:ext cx="11638074" cy="38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0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301" y="108134"/>
            <a:ext cx="11931088" cy="12874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dirty="0">
                <a:latin typeface="helvetica neue"/>
              </a:rPr>
              <a:t>তোমরা জানো </a:t>
            </a:r>
            <a:r>
              <a:rPr lang="en-US" dirty="0">
                <a:latin typeface="helvetica neue"/>
              </a:rPr>
              <a:t>Alternating Voltage </a:t>
            </a:r>
            <a:r>
              <a:rPr lang="as-IN" dirty="0">
                <a:latin typeface="helvetica neue"/>
              </a:rPr>
              <a:t>এর মধ্যে দুটো পার্ট থাকে, একটা </a:t>
            </a:r>
            <a:r>
              <a:rPr lang="en-US" dirty="0">
                <a:latin typeface="helvetica neue"/>
              </a:rPr>
              <a:t>positive half cycle, </a:t>
            </a:r>
            <a:r>
              <a:rPr lang="as-IN" dirty="0">
                <a:latin typeface="helvetica neue"/>
              </a:rPr>
              <a:t>আরেকটা </a:t>
            </a:r>
            <a:r>
              <a:rPr lang="en-US" dirty="0">
                <a:latin typeface="helvetica neue"/>
              </a:rPr>
              <a:t>negative half cycle. Positive half cycle </a:t>
            </a:r>
            <a:r>
              <a:rPr lang="as-IN" dirty="0">
                <a:latin typeface="helvetica neue"/>
              </a:rPr>
              <a:t>এ ভোল্টেজের সর্বোচ্চ মান হচ্ছে +</a:t>
            </a:r>
            <a:r>
              <a:rPr lang="en-US" dirty="0">
                <a:latin typeface="helvetica neue"/>
              </a:rPr>
              <a:t>Vm, </a:t>
            </a:r>
            <a:r>
              <a:rPr lang="as-IN" dirty="0">
                <a:latin typeface="helvetica neue"/>
              </a:rPr>
              <a:t>আর </a:t>
            </a:r>
            <a:r>
              <a:rPr lang="en-US" dirty="0">
                <a:latin typeface="helvetica neue"/>
              </a:rPr>
              <a:t>negative half cycle </a:t>
            </a:r>
            <a:r>
              <a:rPr lang="as-IN" dirty="0">
                <a:latin typeface="helvetica neue"/>
              </a:rPr>
              <a:t>এ ভোল্টেজের সর্বোচ্চ মান হচ্ছে -</a:t>
            </a:r>
            <a:r>
              <a:rPr lang="en-US" dirty="0">
                <a:latin typeface="helvetica neue"/>
              </a:rPr>
              <a:t>Vm.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>
                <a:latin typeface="helvetica neue"/>
              </a:rPr>
              <a:t>Peak to peak value </a:t>
            </a:r>
            <a:r>
              <a:rPr lang="as-IN" dirty="0">
                <a:latin typeface="helvetica neue"/>
              </a:rPr>
              <a:t>হচ্ছে </a:t>
            </a:r>
            <a:r>
              <a:rPr lang="en-US" dirty="0">
                <a:latin typeface="helvetica neue"/>
              </a:rPr>
              <a:t>Alternating Voltage </a:t>
            </a:r>
            <a:r>
              <a:rPr lang="as-IN" dirty="0">
                <a:latin typeface="helvetica neue"/>
              </a:rPr>
              <a:t>এর এই +</a:t>
            </a:r>
            <a:r>
              <a:rPr lang="en-US" dirty="0">
                <a:latin typeface="helvetica neue"/>
              </a:rPr>
              <a:t>Vm </a:t>
            </a:r>
            <a:r>
              <a:rPr lang="as-IN" dirty="0">
                <a:latin typeface="helvetica neue"/>
              </a:rPr>
              <a:t>এবং -</a:t>
            </a:r>
            <a:r>
              <a:rPr lang="en-US" dirty="0">
                <a:latin typeface="helvetica neue"/>
              </a:rPr>
              <a:t>Vm </a:t>
            </a:r>
            <a:r>
              <a:rPr lang="as-IN" dirty="0">
                <a:latin typeface="helvetica neue"/>
              </a:rPr>
              <a:t>এর টোটাল ভোল্টেজের মান। অর্থাৎ-</a:t>
            </a:r>
            <a:endParaRPr lang="as-IN" dirty="0"/>
          </a:p>
        </p:txBody>
      </p:sp>
      <p:sp>
        <p:nvSpPr>
          <p:cNvPr id="6" name="Rectangle 5"/>
          <p:cNvSpPr/>
          <p:nvPr/>
        </p:nvSpPr>
        <p:spPr>
          <a:xfrm>
            <a:off x="296218" y="1619656"/>
            <a:ext cx="11732654" cy="323165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as-IN" sz="1500" b="1" dirty="0">
                <a:latin typeface="helvetica neue"/>
              </a:rPr>
              <a:t>কোনো </a:t>
            </a:r>
            <a:r>
              <a:rPr lang="en-US" sz="1500" b="1" dirty="0">
                <a:latin typeface="helvetica neue"/>
              </a:rPr>
              <a:t>alternating voltage </a:t>
            </a:r>
            <a:r>
              <a:rPr lang="as-IN" sz="1500" b="1" dirty="0">
                <a:latin typeface="helvetica neue"/>
              </a:rPr>
              <a:t>এর </a:t>
            </a:r>
            <a:r>
              <a:rPr lang="en-US" sz="1500" b="1" dirty="0">
                <a:latin typeface="helvetica neue"/>
              </a:rPr>
              <a:t>maximum positive </a:t>
            </a:r>
            <a:r>
              <a:rPr lang="as-IN" sz="1500" b="1" dirty="0">
                <a:latin typeface="helvetica neue"/>
              </a:rPr>
              <a:t>এবং </a:t>
            </a:r>
            <a:r>
              <a:rPr lang="en-US" sz="1500" b="1" dirty="0">
                <a:latin typeface="helvetica neue"/>
              </a:rPr>
              <a:t>maximum negative </a:t>
            </a:r>
            <a:r>
              <a:rPr lang="as-IN" sz="1500" b="1" dirty="0">
                <a:latin typeface="helvetica neue"/>
              </a:rPr>
              <a:t>ভোল্টেজের টোটাল মানটাই হচ্ছে </a:t>
            </a:r>
            <a:r>
              <a:rPr lang="en-US" sz="1500" b="1" dirty="0">
                <a:latin typeface="helvetica neue"/>
              </a:rPr>
              <a:t>Peak to peak value.</a:t>
            </a:r>
            <a:endParaRPr lang="en-US" sz="1500" b="1" dirty="0"/>
          </a:p>
        </p:txBody>
      </p:sp>
      <p:sp>
        <p:nvSpPr>
          <p:cNvPr id="7" name="Rectangle 6"/>
          <p:cNvSpPr/>
          <p:nvPr/>
        </p:nvSpPr>
        <p:spPr>
          <a:xfrm>
            <a:off x="107923" y="2035942"/>
            <a:ext cx="12013844" cy="22275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dirty="0">
                <a:latin typeface="helvetica neue"/>
              </a:rPr>
              <a:t>Peak to peak value </a:t>
            </a:r>
            <a:r>
              <a:rPr lang="as-IN" dirty="0">
                <a:latin typeface="helvetica neue"/>
              </a:rPr>
              <a:t>বের করা হয় </a:t>
            </a:r>
            <a:r>
              <a:rPr lang="en-US" dirty="0">
                <a:latin typeface="helvetica neue"/>
              </a:rPr>
              <a:t>maximum positive value </a:t>
            </a:r>
            <a:r>
              <a:rPr lang="as-IN" dirty="0">
                <a:latin typeface="helvetica neue"/>
              </a:rPr>
              <a:t>থেকে </a:t>
            </a:r>
            <a:r>
              <a:rPr lang="en-US" dirty="0">
                <a:latin typeface="helvetica neue"/>
              </a:rPr>
              <a:t>maximum negative value </a:t>
            </a:r>
            <a:r>
              <a:rPr lang="as-IN" dirty="0">
                <a:latin typeface="helvetica neue"/>
              </a:rPr>
              <a:t>কে বিয়োগ করে। আর এটি ব্যবহার করা হয় </a:t>
            </a:r>
            <a:r>
              <a:rPr lang="en-US" dirty="0">
                <a:latin typeface="helvetica neue"/>
              </a:rPr>
              <a:t>voltage-</a:t>
            </a:r>
            <a:r>
              <a:rPr lang="as-IN" dirty="0">
                <a:latin typeface="helvetica neue"/>
              </a:rPr>
              <a:t>এর দুটো </a:t>
            </a:r>
            <a:r>
              <a:rPr lang="en-US" dirty="0">
                <a:latin typeface="helvetica neue"/>
              </a:rPr>
              <a:t>peak / </a:t>
            </a:r>
            <a:r>
              <a:rPr lang="as-IN" dirty="0">
                <a:latin typeface="helvetica neue"/>
              </a:rPr>
              <a:t>সর্বোচ্চ পয়েন্টের মধ্যকার দুরত্ব মাপার জন্য।</a:t>
            </a:r>
            <a:endParaRPr lang="as-IN" dirty="0"/>
          </a:p>
          <a:p>
            <a:pPr algn="just">
              <a:lnSpc>
                <a:spcPct val="200000"/>
              </a:lnSpc>
            </a:pPr>
            <a:r>
              <a:rPr lang="as-IN" dirty="0">
                <a:latin typeface="helvetica neue"/>
              </a:rPr>
              <a:t>যেমন নিচে একটা </a:t>
            </a:r>
            <a:r>
              <a:rPr lang="en-US" dirty="0">
                <a:latin typeface="helvetica neue"/>
              </a:rPr>
              <a:t>alternating Voltage </a:t>
            </a:r>
            <a:r>
              <a:rPr lang="as-IN" dirty="0">
                <a:latin typeface="helvetica neue"/>
              </a:rPr>
              <a:t>এর </a:t>
            </a:r>
            <a:r>
              <a:rPr lang="en-US" dirty="0">
                <a:latin typeface="helvetica neue"/>
              </a:rPr>
              <a:t>Sinusoidal </a:t>
            </a:r>
            <a:r>
              <a:rPr lang="as-IN" dirty="0">
                <a:latin typeface="helvetica neue"/>
              </a:rPr>
              <a:t>গ্রাফ দেখো যেখানে ভোল্টেজের </a:t>
            </a:r>
            <a:r>
              <a:rPr lang="en-US" dirty="0">
                <a:latin typeface="helvetica neue"/>
              </a:rPr>
              <a:t>maximum positive value = 12V </a:t>
            </a:r>
            <a:r>
              <a:rPr lang="as-IN" dirty="0">
                <a:latin typeface="helvetica neue"/>
              </a:rPr>
              <a:t>এবং </a:t>
            </a:r>
            <a:r>
              <a:rPr lang="en-US" dirty="0">
                <a:latin typeface="helvetica neue"/>
              </a:rPr>
              <a:t>maximum negative value = -12V.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9532" y="4453240"/>
            <a:ext cx="6096000" cy="21698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>
                <a:solidFill>
                  <a:srgbClr val="FFFF00"/>
                </a:solidFill>
                <a:latin typeface="helvetica neue"/>
              </a:rPr>
              <a:t>তাহলে আমাদের </a:t>
            </a:r>
            <a:r>
              <a:rPr lang="en-US" dirty="0">
                <a:solidFill>
                  <a:srgbClr val="FFFF00"/>
                </a:solidFill>
                <a:latin typeface="helvetica neue"/>
              </a:rPr>
              <a:t>peak to peak value </a:t>
            </a:r>
            <a:r>
              <a:rPr lang="as-IN" dirty="0">
                <a:solidFill>
                  <a:srgbClr val="FFFF00"/>
                </a:solidFill>
                <a:latin typeface="helvetica neue"/>
              </a:rPr>
              <a:t>হবে </a:t>
            </a:r>
            <a:r>
              <a:rPr lang="en-US" dirty="0">
                <a:solidFill>
                  <a:srgbClr val="FFFF00"/>
                </a:solidFill>
                <a:latin typeface="helvetica neue"/>
              </a:rPr>
              <a:t>positive value </a:t>
            </a:r>
            <a:r>
              <a:rPr lang="as-IN" dirty="0">
                <a:solidFill>
                  <a:srgbClr val="FFFF00"/>
                </a:solidFill>
                <a:latin typeface="helvetica neue"/>
              </a:rPr>
              <a:t>থেকে </a:t>
            </a:r>
            <a:r>
              <a:rPr lang="en-US" dirty="0">
                <a:solidFill>
                  <a:srgbClr val="FFFF00"/>
                </a:solidFill>
                <a:latin typeface="helvetica neue"/>
              </a:rPr>
              <a:t>negative value </a:t>
            </a:r>
            <a:r>
              <a:rPr lang="as-IN" dirty="0">
                <a:solidFill>
                  <a:srgbClr val="FFFF00"/>
                </a:solidFill>
                <a:latin typeface="helvetica neue"/>
              </a:rPr>
              <a:t>কে বাদ দিয়ে-</a:t>
            </a:r>
            <a:endParaRPr lang="as-I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FF00"/>
                </a:solidFill>
                <a:latin typeface="helvetica neue"/>
              </a:rPr>
              <a:t> Vpp </a:t>
            </a:r>
            <a:r>
              <a:rPr lang="en-US" b="1" dirty="0">
                <a:solidFill>
                  <a:srgbClr val="FFFF00"/>
                </a:solidFill>
                <a:latin typeface="helvetica neue"/>
              </a:rPr>
              <a:t>= 12 – (-12)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  <a:latin typeface="helvetica neue"/>
              </a:rPr>
              <a:t>      = 24V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as-IN" dirty="0">
                <a:solidFill>
                  <a:srgbClr val="FFFF00"/>
                </a:solidFill>
                <a:latin typeface="helvetica neue"/>
              </a:rPr>
              <a:t>তারমানে +12</a:t>
            </a:r>
            <a:r>
              <a:rPr lang="en-US" dirty="0">
                <a:solidFill>
                  <a:srgbClr val="FFFF00"/>
                </a:solidFill>
                <a:latin typeface="helvetica neue"/>
              </a:rPr>
              <a:t>V </a:t>
            </a:r>
            <a:r>
              <a:rPr lang="as-IN" dirty="0">
                <a:solidFill>
                  <a:srgbClr val="FFFF00"/>
                </a:solidFill>
                <a:latin typeface="helvetica neue"/>
              </a:rPr>
              <a:t>থেকে -12</a:t>
            </a:r>
            <a:r>
              <a:rPr lang="en-US" dirty="0">
                <a:solidFill>
                  <a:srgbClr val="FFFF00"/>
                </a:solidFill>
                <a:latin typeface="helvetica neue"/>
              </a:rPr>
              <a:t>V </a:t>
            </a:r>
            <a:r>
              <a:rPr lang="as-IN" dirty="0">
                <a:solidFill>
                  <a:srgbClr val="FFFF00"/>
                </a:solidFill>
                <a:latin typeface="helvetica neue"/>
              </a:rPr>
              <a:t>এর মধ্যকার দুরত্ব 24</a:t>
            </a:r>
            <a:r>
              <a:rPr lang="en-US" dirty="0">
                <a:solidFill>
                  <a:srgbClr val="FFFF00"/>
                </a:solidFill>
                <a:latin typeface="helvetica neue"/>
              </a:rPr>
              <a:t>V.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63" y="4356660"/>
            <a:ext cx="5302068" cy="245610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0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005" y="166283"/>
            <a:ext cx="3777637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as-I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এভারেজ ভ্যালু (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Value)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126" y="771384"/>
            <a:ext cx="11928378" cy="8772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>
                <a:latin typeface="helvetica neue"/>
              </a:rPr>
              <a:t>কোনো </a:t>
            </a:r>
            <a:r>
              <a:rPr lang="en-US" dirty="0">
                <a:latin typeface="helvetica neue"/>
              </a:rPr>
              <a:t>Alternating quantity </a:t>
            </a:r>
            <a:r>
              <a:rPr lang="as-IN" dirty="0">
                <a:latin typeface="helvetica neue"/>
              </a:rPr>
              <a:t>এর </a:t>
            </a:r>
            <a:r>
              <a:rPr lang="en-US" dirty="0">
                <a:latin typeface="helvetica neue"/>
              </a:rPr>
              <a:t>Average value </a:t>
            </a:r>
            <a:r>
              <a:rPr lang="as-IN" dirty="0">
                <a:latin typeface="helvetica neue"/>
              </a:rPr>
              <a:t>কে সে </a:t>
            </a:r>
            <a:r>
              <a:rPr lang="en-US" dirty="0">
                <a:latin typeface="helvetica neue"/>
              </a:rPr>
              <a:t>alternating quantity </a:t>
            </a:r>
            <a:r>
              <a:rPr lang="as-IN" dirty="0">
                <a:latin typeface="helvetica neue"/>
              </a:rPr>
              <a:t>এর </a:t>
            </a:r>
            <a:r>
              <a:rPr lang="en-US" dirty="0">
                <a:latin typeface="helvetica neue"/>
              </a:rPr>
              <a:t>DC value </a:t>
            </a:r>
            <a:r>
              <a:rPr lang="as-IN" dirty="0">
                <a:latin typeface="helvetica neue"/>
              </a:rPr>
              <a:t>বলা হয়। একে সংক্ষেপে </a:t>
            </a:r>
            <a:r>
              <a:rPr lang="en-US" b="1" dirty="0">
                <a:latin typeface="helvetica neue"/>
              </a:rPr>
              <a:t>Avg value</a:t>
            </a:r>
            <a:r>
              <a:rPr lang="en-US" dirty="0">
                <a:latin typeface="helvetica neue"/>
              </a:rPr>
              <a:t> </a:t>
            </a:r>
            <a:r>
              <a:rPr lang="as-IN" dirty="0">
                <a:latin typeface="helvetica neue"/>
              </a:rPr>
              <a:t>লিখি আমরা। একটা সার্কিটে কারেন্ট কিংবা </a:t>
            </a:r>
            <a:r>
              <a:rPr lang="en-US" dirty="0">
                <a:latin typeface="helvetica neue"/>
              </a:rPr>
              <a:t>electron </a:t>
            </a:r>
            <a:r>
              <a:rPr lang="as-IN" dirty="0">
                <a:latin typeface="helvetica neue"/>
              </a:rPr>
              <a:t>প্রবাহিত হবার উপর ভিত্তি করে </a:t>
            </a:r>
            <a:r>
              <a:rPr lang="en-US" dirty="0">
                <a:latin typeface="helvetica neue"/>
              </a:rPr>
              <a:t>Avg value </a:t>
            </a:r>
            <a:r>
              <a:rPr lang="as-IN" dirty="0">
                <a:latin typeface="helvetica neue"/>
              </a:rPr>
              <a:t>কে বের করা হয়।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67422" y="1750571"/>
            <a:ext cx="4934364" cy="36933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rgbClr val="FFFF00"/>
                </a:solidFill>
                <a:latin typeface="helvetica neue"/>
              </a:rPr>
              <a:t>ব্যাপারটা একটু সোজা করে বলার চেষ্টা করি।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953" y="2362028"/>
            <a:ext cx="8719954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>
                <a:latin typeface="helvetica neue"/>
              </a:rPr>
              <a:t>ধরো একটা সার্কিটের সাথে </a:t>
            </a:r>
            <a:r>
              <a:rPr lang="en-US" dirty="0">
                <a:latin typeface="helvetica neue"/>
              </a:rPr>
              <a:t>DC source </a:t>
            </a:r>
            <a:r>
              <a:rPr lang="as-IN" dirty="0">
                <a:latin typeface="helvetica neue"/>
              </a:rPr>
              <a:t>লাগানো। নির্দিষ্ট সময় </a:t>
            </a:r>
            <a:r>
              <a:rPr lang="en-US" dirty="0">
                <a:latin typeface="helvetica neue"/>
              </a:rPr>
              <a:t>t </a:t>
            </a:r>
            <a:r>
              <a:rPr lang="as-IN" dirty="0">
                <a:latin typeface="helvetica neue"/>
              </a:rPr>
              <a:t>সেকেন্ড ধরে </a:t>
            </a:r>
            <a:r>
              <a:rPr lang="en-US" dirty="0">
                <a:latin typeface="helvetica neue"/>
              </a:rPr>
              <a:t>DC current-</a:t>
            </a:r>
            <a:r>
              <a:rPr lang="as-IN" dirty="0">
                <a:latin typeface="helvetica neue"/>
              </a:rPr>
              <a:t>এর জন্য এই সার্কিট দিয়ে </a:t>
            </a:r>
            <a:r>
              <a:rPr lang="en-US" dirty="0">
                <a:latin typeface="helvetica neue"/>
              </a:rPr>
              <a:t>Q </a:t>
            </a:r>
            <a:r>
              <a:rPr lang="as-IN" dirty="0">
                <a:latin typeface="helvetica neue"/>
              </a:rPr>
              <a:t>পরিমান চার্জ প্রবাহিত হচ্ছে।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953" y="3709692"/>
            <a:ext cx="8719954" cy="13388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>
                <a:latin typeface="helvetica neue"/>
              </a:rPr>
              <a:t>এখন এই সার্কিটে </a:t>
            </a:r>
            <a:r>
              <a:rPr lang="en-US" dirty="0">
                <a:latin typeface="helvetica neue"/>
              </a:rPr>
              <a:t>DC source </a:t>
            </a:r>
            <a:r>
              <a:rPr lang="as-IN" dirty="0">
                <a:latin typeface="helvetica neue"/>
              </a:rPr>
              <a:t>কে উঠিয়ে একটা </a:t>
            </a:r>
            <a:r>
              <a:rPr lang="en-US" dirty="0">
                <a:latin typeface="helvetica neue"/>
              </a:rPr>
              <a:t>AC source </a:t>
            </a:r>
            <a:r>
              <a:rPr lang="as-IN" dirty="0">
                <a:latin typeface="helvetica neue"/>
              </a:rPr>
              <a:t>বসিয়ে দাও। </a:t>
            </a:r>
            <a:r>
              <a:rPr lang="en-US" dirty="0">
                <a:latin typeface="helvetica neue"/>
              </a:rPr>
              <a:t>AC source </a:t>
            </a:r>
            <a:r>
              <a:rPr lang="as-IN" dirty="0">
                <a:latin typeface="helvetica neue"/>
              </a:rPr>
              <a:t>টা এমন হতে হবে যাতে নির্দিষ্ট সময় </a:t>
            </a:r>
            <a:r>
              <a:rPr lang="en-US" dirty="0">
                <a:latin typeface="helvetica neue"/>
              </a:rPr>
              <a:t>t </a:t>
            </a:r>
            <a:r>
              <a:rPr lang="as-IN" dirty="0">
                <a:latin typeface="helvetica neue"/>
              </a:rPr>
              <a:t>সেকেন্ড ধরে এই সার্কিট দিয়ে আগের মত </a:t>
            </a:r>
            <a:r>
              <a:rPr lang="en-US" dirty="0">
                <a:latin typeface="helvetica neue"/>
              </a:rPr>
              <a:t>Q </a:t>
            </a:r>
            <a:r>
              <a:rPr lang="as-IN" dirty="0">
                <a:latin typeface="helvetica neue"/>
              </a:rPr>
              <a:t>পরিমান চার্জ প্রবাহিত হয়।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2" y="1750570"/>
            <a:ext cx="2857500" cy="15347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2" y="3387143"/>
            <a:ext cx="2857500" cy="16613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114952" y="5169622"/>
            <a:ext cx="11952551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>
                <a:latin typeface="helvetica neue"/>
              </a:rPr>
              <a:t>খেয়াল করো, </a:t>
            </a:r>
            <a:r>
              <a:rPr lang="en-US" dirty="0">
                <a:latin typeface="helvetica neue"/>
              </a:rPr>
              <a:t>DC </a:t>
            </a:r>
            <a:r>
              <a:rPr lang="as-IN" dirty="0">
                <a:latin typeface="helvetica neue"/>
              </a:rPr>
              <a:t>এবং </a:t>
            </a:r>
            <a:r>
              <a:rPr lang="en-US" dirty="0">
                <a:latin typeface="helvetica neue"/>
              </a:rPr>
              <a:t>AC </a:t>
            </a:r>
            <a:r>
              <a:rPr lang="as-IN" dirty="0">
                <a:latin typeface="helvetica neue"/>
              </a:rPr>
              <a:t>দুটো </a:t>
            </a:r>
            <a:r>
              <a:rPr lang="en-US" dirty="0">
                <a:latin typeface="helvetica neue"/>
              </a:rPr>
              <a:t>source </a:t>
            </a:r>
            <a:r>
              <a:rPr lang="as-IN" dirty="0">
                <a:latin typeface="helvetica neue"/>
              </a:rPr>
              <a:t>এর জন্যই </a:t>
            </a:r>
            <a:r>
              <a:rPr lang="en-US" dirty="0">
                <a:latin typeface="helvetica neue"/>
              </a:rPr>
              <a:t>Q </a:t>
            </a:r>
            <a:r>
              <a:rPr lang="as-IN" dirty="0">
                <a:latin typeface="helvetica neue"/>
              </a:rPr>
              <a:t>পরিমান চার্জ সার্কিট দিয়ে প্রবাহিত হচ্ছে। এই </a:t>
            </a:r>
            <a:r>
              <a:rPr lang="en-US" dirty="0">
                <a:latin typeface="helvetica neue"/>
              </a:rPr>
              <a:t>AC current </a:t>
            </a:r>
            <a:r>
              <a:rPr lang="as-IN" dirty="0">
                <a:latin typeface="helvetica neue"/>
              </a:rPr>
              <a:t>এর মানটাই হচ্ছে আমাদের </a:t>
            </a:r>
            <a:r>
              <a:rPr lang="en-US" dirty="0">
                <a:latin typeface="helvetica neue"/>
              </a:rPr>
              <a:t>Avg value. </a:t>
            </a:r>
            <a:endParaRPr lang="en-US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94502" y="6164569"/>
            <a:ext cx="10857848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cs typeface="Vrinda"/>
              </a:rPr>
              <a:t>তাহলে খুব সহজ করে বলা যায়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cs typeface="Vrinda"/>
              </a:rPr>
              <a:t>কোনো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cs typeface="Vrinda"/>
              </a:rPr>
              <a:t>alternating current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cs typeface="Vrinda"/>
              </a:rPr>
              <a:t>এর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cs typeface="Vrinda"/>
              </a:rPr>
              <a:t>Average value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cs typeface="Vrinda"/>
              </a:rPr>
              <a:t>হচ্ছে সেই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cs typeface="Vrinda"/>
              </a:rPr>
              <a:t>alternating current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cs typeface="Vrinda"/>
              </a:rPr>
              <a:t>এর সমতুল্য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cs typeface="Vrinda"/>
              </a:rPr>
              <a:t>DC current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cs typeface="Vrinda"/>
              </a:rPr>
              <a:t>এর মান।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93" y="179162"/>
            <a:ext cx="3405484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as-IN" b="1" dirty="0"/>
              <a:t>আর.এম.এস ভ্যালু – </a:t>
            </a:r>
            <a:r>
              <a:rPr lang="en-US" b="1" dirty="0"/>
              <a:t>RMS Value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593" y="706990"/>
            <a:ext cx="11962911" cy="13388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dirty="0">
                <a:solidFill>
                  <a:srgbClr val="FFFF00"/>
                </a:solidFill>
                <a:latin typeface="helvetica neue"/>
              </a:rPr>
              <a:t>কোনো এসি সার্কিটের</a:t>
            </a:r>
            <a:r>
              <a:rPr lang="as-IN" b="1" dirty="0">
                <a:solidFill>
                  <a:srgbClr val="FFFF00"/>
                </a:solidFill>
                <a:latin typeface="helvetica neue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helvetica neue"/>
              </a:rPr>
              <a:t>Heat production (</a:t>
            </a:r>
            <a:r>
              <a:rPr lang="as-IN" b="1" dirty="0">
                <a:solidFill>
                  <a:srgbClr val="FFFF00"/>
                </a:solidFill>
                <a:latin typeface="helvetica neue"/>
              </a:rPr>
              <a:t>কতটুকু তাপ উৎপন্ন হচ্ছে)</a:t>
            </a:r>
            <a:r>
              <a:rPr lang="as-IN" dirty="0">
                <a:solidFill>
                  <a:srgbClr val="FFFF00"/>
                </a:solidFill>
                <a:latin typeface="helvetica neue"/>
              </a:rPr>
              <a:t> এবং </a:t>
            </a:r>
            <a:r>
              <a:rPr lang="en-US" b="1" dirty="0">
                <a:solidFill>
                  <a:srgbClr val="FFFF00"/>
                </a:solidFill>
                <a:latin typeface="helvetica neue"/>
              </a:rPr>
              <a:t>Power absorption (</a:t>
            </a:r>
            <a:r>
              <a:rPr lang="as-IN" b="1" dirty="0">
                <a:solidFill>
                  <a:srgbClr val="FFFF00"/>
                </a:solidFill>
                <a:latin typeface="helvetica neue"/>
              </a:rPr>
              <a:t>কতটুকু পাওয়ার শোষিত হচ্ছে) </a:t>
            </a:r>
            <a:r>
              <a:rPr lang="as-IN" dirty="0">
                <a:solidFill>
                  <a:srgbClr val="FFFF00"/>
                </a:solidFill>
                <a:latin typeface="helvetica neue"/>
              </a:rPr>
              <a:t>এর পরিমানকে বোঝানো হয় </a:t>
            </a:r>
            <a:r>
              <a:rPr lang="en-US" b="1" dirty="0">
                <a:solidFill>
                  <a:srgbClr val="FFFF00"/>
                </a:solidFill>
                <a:latin typeface="helvetica neue"/>
              </a:rPr>
              <a:t>RMS value </a:t>
            </a:r>
            <a:r>
              <a:rPr lang="as-IN" dirty="0">
                <a:solidFill>
                  <a:srgbClr val="FFFF00"/>
                </a:solidFill>
                <a:latin typeface="helvetica neue"/>
              </a:rPr>
              <a:t>বা</a:t>
            </a:r>
            <a:r>
              <a:rPr lang="as-IN" b="1" dirty="0">
                <a:solidFill>
                  <a:srgbClr val="FFFF00"/>
                </a:solidFill>
                <a:latin typeface="helvetica neue"/>
              </a:rPr>
              <a:t> </a:t>
            </a:r>
            <a:r>
              <a:rPr lang="en-US" b="1" dirty="0">
                <a:solidFill>
                  <a:srgbClr val="FFFF00"/>
                </a:solidFill>
                <a:latin typeface="helvetica neue"/>
              </a:rPr>
              <a:t>Root Mean Square</a:t>
            </a:r>
            <a:r>
              <a:rPr lang="en-US" b="1" dirty="0">
                <a:solidFill>
                  <a:srgbClr val="FFFF00"/>
                </a:solidFill>
              </a:rPr>
              <a:t> value</a:t>
            </a:r>
            <a:r>
              <a:rPr lang="en-US" dirty="0">
                <a:solidFill>
                  <a:srgbClr val="FFFF00"/>
                </a:solidFill>
                <a:latin typeface="helvetica neue"/>
              </a:rPr>
              <a:t> </a:t>
            </a:r>
            <a:r>
              <a:rPr lang="as-IN" dirty="0">
                <a:solidFill>
                  <a:srgbClr val="FFFF00"/>
                </a:solidFill>
                <a:latin typeface="helvetica neue"/>
              </a:rPr>
              <a:t>দিয়ে। এর আরেকটা নাম </a:t>
            </a:r>
            <a:r>
              <a:rPr lang="en-US" b="1" dirty="0">
                <a:solidFill>
                  <a:srgbClr val="FFFF00"/>
                </a:solidFill>
                <a:latin typeface="helvetica neue"/>
              </a:rPr>
              <a:t>Effective Value</a:t>
            </a:r>
            <a:r>
              <a:rPr lang="en-US" dirty="0">
                <a:solidFill>
                  <a:srgbClr val="FFFF00"/>
                </a:solidFill>
                <a:latin typeface="helvetica neue"/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593" y="2178635"/>
            <a:ext cx="11938648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RMS Value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হচ্ছে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-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কোনো সার্কিটে একটা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DC quantity (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যেমন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DC voltage, DC current)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যতটুকু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heat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তৈরি করে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,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একই সার্কিটে ঠিক একই পরিমান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heat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যদি কোনো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Alternating quantity (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যেমন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AC voltage, AC current) 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তৈরি করতে পারে তবে সেই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Alternating quantity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Vrinda"/>
              </a:rPr>
              <a:t>এর মান হচ্ছে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RMS value.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35" y="3932961"/>
            <a:ext cx="4773769" cy="215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04593" y="4158528"/>
            <a:ext cx="7189142" cy="17082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dirty="0">
                <a:solidFill>
                  <a:srgbClr val="00B050"/>
                </a:solidFill>
              </a:rPr>
              <a:t>ধরো একটা </a:t>
            </a:r>
            <a:r>
              <a:rPr lang="en-US" b="1" dirty="0">
                <a:solidFill>
                  <a:srgbClr val="00B050"/>
                </a:solidFill>
              </a:rPr>
              <a:t>Resistor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as-IN" dirty="0">
                <a:solidFill>
                  <a:srgbClr val="00B050"/>
                </a:solidFill>
              </a:rPr>
              <a:t>ব্যবহার করে আমরা একটা সার্কিট বানাবো। রেজিস্টারের সাথে একবার </a:t>
            </a:r>
            <a:r>
              <a:rPr lang="en-US" b="1" dirty="0">
                <a:solidFill>
                  <a:srgbClr val="00B050"/>
                </a:solidFill>
              </a:rPr>
              <a:t>DC source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as-IN" dirty="0">
                <a:solidFill>
                  <a:srgbClr val="00B050"/>
                </a:solidFill>
              </a:rPr>
              <a:t>কে কানেক্ট করবো, আবার কিছুক্ষণ পর সেটাকে সরিয়ে একটা</a:t>
            </a:r>
            <a:r>
              <a:rPr lang="as-IN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AC source </a:t>
            </a:r>
            <a:r>
              <a:rPr lang="as-IN" dirty="0">
                <a:solidFill>
                  <a:srgbClr val="00B050"/>
                </a:solidFill>
              </a:rPr>
              <a:t>কানেক্ট করবো। অর্থাৎ দুটো ক্ষেত্রেই এখানে রেজিস্টারের মান একই থাকছে।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20" y="6134395"/>
            <a:ext cx="11938648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RMS Value </a:t>
            </a:r>
            <a:r>
              <a:rPr lang="as-IN" b="1" dirty="0"/>
              <a:t>হচ্ছে </a:t>
            </a:r>
            <a:r>
              <a:rPr lang="en-US" b="1" dirty="0"/>
              <a:t>Alternating Current </a:t>
            </a:r>
            <a:r>
              <a:rPr lang="as-IN" b="1" dirty="0"/>
              <a:t>বা </a:t>
            </a:r>
            <a:r>
              <a:rPr lang="en-US" b="1" dirty="0"/>
              <a:t>Alternating Voltage </a:t>
            </a:r>
            <a:r>
              <a:rPr lang="as-IN" b="1" dirty="0"/>
              <a:t>এর এমন একটা মান যেটার ফলে </a:t>
            </a:r>
            <a:r>
              <a:rPr lang="en-US" b="1" dirty="0"/>
              <a:t>AC </a:t>
            </a:r>
            <a:r>
              <a:rPr lang="as-IN" b="1" dirty="0"/>
              <a:t>সার্কিটে উৎপন্ন তাপ </a:t>
            </a:r>
            <a:r>
              <a:rPr lang="en-US" b="1" dirty="0"/>
              <a:t>DC </a:t>
            </a:r>
            <a:r>
              <a:rPr lang="as-IN" b="1" dirty="0"/>
              <a:t>সার্কিটে উৎপন্ন তাপের সমান হয়।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64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617D4E"/>
              </a:clrFrom>
              <a:clrTo>
                <a:srgbClr val="617D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53" y="-51516"/>
            <a:ext cx="12192000" cy="6857999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54033" y="229237"/>
            <a:ext cx="2240717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বাড়ির কাজ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1276" y="2249823"/>
            <a:ext cx="9169754" cy="1815882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১.</a:t>
            </a:r>
            <a:r>
              <a:rPr lang="as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ফ্রিকুয়েন্সি ও টাইম পিরিয়ড কি তা ব্যাক্ত </a:t>
            </a:r>
            <a:r>
              <a:rPr lang="as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করবে</a:t>
            </a:r>
            <a:r>
              <a:rPr lang="as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২.</a:t>
            </a:r>
            <a:r>
              <a:rPr lang="as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 to Peak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RMS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</a:t>
            </a:r>
            <a:r>
              <a:rPr lang="as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সম্পর্কে </a:t>
            </a:r>
            <a:r>
              <a:rPr lang="as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বর্ণনা </a:t>
            </a:r>
            <a:r>
              <a:rPr lang="as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করবে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" y="0"/>
            <a:ext cx="2257853" cy="53824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460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521" y="86824"/>
            <a:ext cx="11912956" cy="26776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আগামী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১১</a:t>
            </a:r>
            <a:r>
              <a:rPr lang="as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তম </a:t>
            </a:r>
            <a:r>
              <a:rPr lang="as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অনলাইন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ক্লাসে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জেনারেল ইলেকট্রনিক্স-২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শ্রেণি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নিয়ে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আলোচনা করা হবে।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520" y="2619681"/>
            <a:ext cx="11912956" cy="30008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IN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ইলেকট্রনিক্স</a:t>
            </a:r>
            <a:r>
              <a:rPr lang="en-US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সম্পর্কিত নতুন নতুন ভিডিও পেতে </a:t>
            </a:r>
            <a:endParaRPr lang="en-US" sz="4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bn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 </a:t>
            </a:r>
            <a:r>
              <a:rPr lang="bn-IN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চ্যানেল</a:t>
            </a:r>
            <a:r>
              <a:rPr lang="en-US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bn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সাবস্ক্রাইব </a:t>
            </a:r>
            <a:r>
              <a:rPr lang="en-US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 </a:t>
            </a:r>
            <a:r>
              <a:rPr lang="bn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 সাথে যুক্ত থাকতে </a:t>
            </a:r>
            <a:r>
              <a:rPr lang="bn-IN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পারো</a:t>
            </a:r>
            <a:r>
              <a:rPr lang="en-US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bn-IN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0" y="5743977"/>
            <a:ext cx="11912956" cy="1094706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0" y="86824"/>
            <a:ext cx="1650643" cy="39349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08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26" y="746973"/>
            <a:ext cx="11719774" cy="10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Arial Black" panose="020B0A04020102020204" pitchFamily="34" charset="0"/>
              </a:rPr>
              <a:t>	</a:t>
            </a:r>
            <a:endParaRPr lang="en-US" sz="48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80" y="667201"/>
            <a:ext cx="11845000" cy="923330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চান্দখালী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ইসহাক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মাধ্যমিক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</a:t>
            </a:r>
            <a:r>
              <a:rPr lang="en-US" sz="2000" b="1" dirty="0" smtClean="0">
                <a:solidFill>
                  <a:srgbClr val="FFFF0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5321" y="159796"/>
            <a:ext cx="5949064" cy="40011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(কারিগরি </a:t>
            </a: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শিক্ষা নিলে,কর্ম সংস্থানের সুযোগ 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মিলে)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754" y="1961766"/>
            <a:ext cx="3008451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02" y="3335714"/>
            <a:ext cx="3554745" cy="3539996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Horizontal Scroll 10"/>
          <p:cNvSpPr/>
          <p:nvPr/>
        </p:nvSpPr>
        <p:spPr>
          <a:xfrm>
            <a:off x="5044163" y="3136375"/>
            <a:ext cx="5205045" cy="359296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অমিত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অধিকারী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ট্রেড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ইন্সট্রাক্টর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জেনারেল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ইলেক্ট্রনিক্স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মোবাইল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০১৭৪১২৭৭৮৭৭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Email:amit94engr@gmail.com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তারিখ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২৩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-সেপ্টেম্বর-২০২০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" y="34175"/>
            <a:ext cx="2577955" cy="61454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4629747" y="1763827"/>
            <a:ext cx="3742379" cy="90281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উপজেলাঃবেতাগী,জেলাঃবরগুনা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(১০ম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তম অনলাইন ক্লাস)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7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1EAB5A-2F02-424D-A434-9A28B3C04007}"/>
              </a:ext>
            </a:extLst>
          </p:cNvPr>
          <p:cNvGrpSpPr/>
          <p:nvPr/>
        </p:nvGrpSpPr>
        <p:grpSpPr>
          <a:xfrm>
            <a:off x="133081" y="156228"/>
            <a:ext cx="11925837" cy="6555346"/>
            <a:chOff x="89760" y="-63502"/>
            <a:chExt cx="12138714" cy="6857998"/>
          </a:xfrm>
        </p:grpSpPr>
        <p:sp>
          <p:nvSpPr>
            <p:cNvPr id="5" name="Rectangle 4"/>
            <p:cNvSpPr/>
            <p:nvPr/>
          </p:nvSpPr>
          <p:spPr>
            <a:xfrm flipH="1">
              <a:off x="89760" y="-63502"/>
              <a:ext cx="6008469" cy="685799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79000"/>
                    <a:lumOff val="21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 flipH="1">
              <a:off x="5539359" y="309338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5539359" y="80324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5539359" y="1297145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5539359" y="179105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5539359" y="2284954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5539359" y="2778859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5539359" y="3272764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5539359" y="3766667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5539359" y="4260572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5539359" y="4754477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5539359" y="524838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5539359" y="5742285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5539359" y="6236190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8229" y="-63502"/>
              <a:ext cx="6130245" cy="6857998"/>
            </a:xfrm>
            <a:prstGeom prst="rect">
              <a:avLst/>
            </a:prstGeom>
            <a:gradFill flip="none" rotWithShape="1">
              <a:gsLst>
                <a:gs pos="500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45000"/>
                    <a:lumOff val="55000"/>
                    <a:alpha val="0"/>
                  </a:schemeClr>
                </a:gs>
                <a:gs pos="9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288905" y="312085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288905" y="807610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88905" y="1303135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288905" y="1798660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88905" y="2294184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88905" y="2789708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288905" y="3285234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288905" y="3780758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288905" y="4276282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288905" y="4771806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288905" y="5267331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288905" y="5762857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88905" y="6258381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686985" y="39087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670217" y="886918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670215" y="1381804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670215" y="187943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670216" y="237444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686984" y="286140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670217" y="3365498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686984" y="386278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686985" y="435937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686985" y="4855287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654389" y="5341115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670217" y="5826944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687708" y="6342521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65594" y="986878"/>
              <a:ext cx="3264052" cy="138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endPara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56472" y="4695481"/>
              <a:ext cx="3562731" cy="547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800" b="1" dirty="0" smtClean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দ্বিতীয়</a:t>
              </a:r>
              <a:r>
                <a:rPr lang="as-IN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অধ্যায়</a:t>
              </a:r>
              <a:r>
                <a:rPr lang="en-US" sz="28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ঃ</a:t>
              </a:r>
              <a:endParaRPr lang="as-I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NikoshBAN" panose="02000000000000000000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414" y="5494161"/>
              <a:ext cx="5406547" cy="1073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n-US" sz="2400" b="1" u="sng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বিষয়ঃ</a:t>
              </a:r>
              <a:r>
                <a:rPr lang="as-IN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কারেন্ট ও </a:t>
              </a:r>
              <a:r>
                <a:rPr lang="as-IN" sz="24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ভোল্টেজ</a:t>
              </a:r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।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72485" y="3799264"/>
              <a:ext cx="2014879" cy="740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2916" y="2379122"/>
              <a:ext cx="5205491" cy="213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জেনারেল</a:t>
              </a:r>
              <a:r>
                <a:rPr lang="en-US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ইলেকট্রনিক্স-২</a:t>
              </a:r>
              <a:r>
                <a:rPr lang="bn-BD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</a:t>
              </a:r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 শ্রেণি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smtClean="0">
                  <a:solidFill>
                    <a:srgbClr val="00B050"/>
                  </a:solidFill>
                </a:rPr>
                <a:t>প্রথম </a:t>
              </a:r>
              <a:r>
                <a:rPr lang="as-IN" sz="2800" b="1" dirty="0" smtClean="0">
                  <a:solidFill>
                    <a:srgbClr val="00B050"/>
                  </a:solidFill>
                </a:rPr>
                <a:t>পত্র</a:t>
              </a:r>
              <a:endParaRPr lang="en-US" sz="2800" b="1" dirty="0" smtClean="0">
                <a:solidFill>
                  <a:srgbClr val="00B050"/>
                </a:solidFill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5" y="286082"/>
            <a:ext cx="3043072" cy="72542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41" y="404570"/>
            <a:ext cx="5099190" cy="605866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92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266" y="218973"/>
            <a:ext cx="11437747" cy="46166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এ </a:t>
            </a:r>
            <a:r>
              <a:rPr lang="as-I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অধ্যায় শেষে আমরা নিম্নউক্ত বিষয়গুলো সম্পর্কে ধারণা অর্জন করতে পারবো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364096" y="1017433"/>
            <a:ext cx="2165493" cy="59242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179" y="1907702"/>
            <a:ext cx="11994910" cy="37856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অল্টারনেটিং কারেন্ট ও ভোল্টেজ কি তা ব্যাক্ত করতে পারব। </a:t>
            </a:r>
          </a:p>
          <a:p>
            <a:pPr>
              <a:lnSpc>
                <a:spcPct val="200000"/>
              </a:lnSpc>
            </a:pPr>
            <a:r>
              <a:rPr lang="as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সাইলোসয়ডাল ওয়েভ কি তা ব্যাক্ত করতে পারব। </a:t>
            </a:r>
          </a:p>
          <a:p>
            <a:pPr>
              <a:lnSpc>
                <a:spcPct val="200000"/>
              </a:lnSpc>
            </a:pPr>
            <a:r>
              <a:rPr lang="as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ফ্রিকুয়েন্সি ও টাইম পিরিয়ড কি তা ব্যাক্ত করতে পারব। </a:t>
            </a:r>
          </a:p>
          <a:p>
            <a:pPr>
              <a:lnSpc>
                <a:spcPct val="200000"/>
              </a:lnSpc>
            </a:pPr>
            <a:r>
              <a:rPr lang="as-I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পিক-টু-পিক ভ্যালু,পিক ভ্যালু,আর এম এস ভ্যালু,এ্যাভারেজ ভ্যালু,এবং এফেকক্টিভ ভ্যালু কি তা ব্যাক্ত করতে পারব</a:t>
            </a:r>
            <a:r>
              <a:rPr lang="as-I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as-IN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5" y="6041486"/>
            <a:ext cx="2696165" cy="6427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98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057" y="954517"/>
            <a:ext cx="118443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পদার্থের </a:t>
            </a:r>
            <a:r>
              <a:rPr lang="en-US" sz="3200" dirty="0"/>
              <a:t>পরিবাহীর মধ্যকার মুক্ত ইলেকট্রন সমূহ একটা নির্দিষ্ট দিকে প্রবাহিত হবার হারকে কারেন্ট (</a:t>
            </a:r>
            <a:r>
              <a:rPr lang="en-US" sz="3200" dirty="0">
                <a:solidFill>
                  <a:srgbClr val="FF0000"/>
                </a:solidFill>
              </a:rPr>
              <a:t>Current</a:t>
            </a:r>
            <a:r>
              <a:rPr lang="en-US" sz="3200" dirty="0"/>
              <a:t>) বলে।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কারেন্টকে i দ্বারা প্রকাশ করা হয়।  </a:t>
            </a:r>
            <a:r>
              <a:rPr lang="en-US" sz="3200" dirty="0" smtClean="0"/>
              <a:t>                                </a:t>
            </a:r>
            <a:r>
              <a:rPr lang="en-US" sz="2800" dirty="0" smtClean="0"/>
              <a:t>পরিবাহী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এর </a:t>
            </a:r>
            <a:r>
              <a:rPr lang="en-US" sz="2400" dirty="0"/>
              <a:t>একক = </a:t>
            </a:r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অ্যাম্পিয়ার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B050"/>
                </a:solidFill>
              </a:rPr>
              <a:t>Ampere</a:t>
            </a:r>
            <a:r>
              <a:rPr lang="en-US" sz="2400" dirty="0"/>
              <a:t>).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আমরা জানি কারেন্ট 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FF00"/>
                </a:solidFill>
              </a:rPr>
              <a:t>I=q/t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Minus 1"/>
          <p:cNvSpPr/>
          <p:nvPr/>
        </p:nvSpPr>
        <p:spPr>
          <a:xfrm>
            <a:off x="8912180" y="2157952"/>
            <a:ext cx="2923504" cy="528033"/>
          </a:xfrm>
          <a:prstGeom prst="mathMin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2"/>
          <p:cNvSpPr/>
          <p:nvPr/>
        </p:nvSpPr>
        <p:spPr>
          <a:xfrm>
            <a:off x="8925059" y="2279302"/>
            <a:ext cx="412124" cy="296213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11409610" y="2266423"/>
            <a:ext cx="412124" cy="296213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491699" y="2127093"/>
            <a:ext cx="540909" cy="1803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0247290" y="2127093"/>
            <a:ext cx="540909" cy="1803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906260" y="2120466"/>
            <a:ext cx="540909" cy="1803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411" y="98569"/>
            <a:ext cx="2577955" cy="614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83216" y="108976"/>
            <a:ext cx="4385753" cy="55399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s-I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অল্টারনেটিং কারেন্ট ও ভোল্টেজ</a:t>
            </a:r>
            <a:endParaRPr lang="en-US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0684"/>
            <a:ext cx="2730322" cy="257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55" y="3195168"/>
            <a:ext cx="5018680" cy="354571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91" y="4280684"/>
            <a:ext cx="4023413" cy="25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7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408" y="703385"/>
            <a:ext cx="12041944" cy="304698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বৈদ্যুতিক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চাপকেই ভোল্টেজ বলে ,পরিবাহীর পরমাণুগুলোর ধনাত্মক কণিকা বা ইলেকট্রন সমূহ স্থান চুত্য করতে যে বল বা চাপের প্রয়োজন সেই বল বা চাপকেই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ভোল্টেজ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Voltage) বলে।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ভোল্টেজ এর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একক = ভোল্ট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(Volt)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একে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দ্বারা প্রকাশ করা হয়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49" y="3832036"/>
            <a:ext cx="3899094" cy="2891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" y="3832036"/>
            <a:ext cx="4023358" cy="289197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42203" y="42204"/>
            <a:ext cx="1631851" cy="57951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ভোল্টেজ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14" y="44920"/>
            <a:ext cx="2752579" cy="65617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97" y="3832036"/>
            <a:ext cx="3674014" cy="289197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905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47787" y="80519"/>
            <a:ext cx="3256020" cy="46166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সাইলোসয়ডাল ওয়েভ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363" y="56959"/>
            <a:ext cx="2010150" cy="47919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837127"/>
            <a:ext cx="11384924" cy="588564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672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53" y="64157"/>
            <a:ext cx="2752579" cy="65617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108975" y="121855"/>
            <a:ext cx="1887252" cy="55399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s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ফ্রিকুয়েন্সি</a:t>
            </a:r>
            <a:endParaRPr lang="en-US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668" y="909882"/>
            <a:ext cx="11974848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 সেকেন্ড সময়ে বিদ্যুৎ প্রবাহের যতগুলো সাইকেল সম্পূর্ণ হয়, সেই সংখ্যাকে ফ্রিকুয়েন্সি বলে। একে f দ্বারা প্রকাশ করা হয়। এর একক সাইকেল/সেকেন্ড অথবা (Hz). ফ্রিকুয়েন্সির </a:t>
            </a:r>
          </a:p>
          <a:p>
            <a:pPr algn="just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সূত্রটি হলো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f=1/T (Hz).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668" y="2292724"/>
            <a:ext cx="2185613" cy="55399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s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টাইম পিরিয়ড</a:t>
            </a:r>
            <a:endParaRPr lang="en-US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975" y="2976655"/>
            <a:ext cx="11964541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এক সাইকেল সম্পূর্ণ করতে যে সময়ের প্রযোজন হয়,তাকে টাইম পিরিয়ড বলে। একে T দ্বারা প্রকাশ করা হয়। টাইম পিরিয়ড এর সূত্রঃ T=1/f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6"/>
          <a:stretch/>
        </p:blipFill>
        <p:spPr>
          <a:xfrm>
            <a:off x="5584042" y="3911827"/>
            <a:ext cx="6489474" cy="282382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5" y="3911827"/>
            <a:ext cx="5338789" cy="282382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843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42" y="114767"/>
            <a:ext cx="4350293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as-IN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সর্বোচ্চ মান (</a:t>
            </a:r>
            <a:r>
              <a:rPr lang="en-US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Peak Value)</a:t>
            </a:r>
            <a:endParaRPr lang="en-US" sz="28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400" y="752169"/>
            <a:ext cx="11845589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 neue"/>
              </a:rPr>
              <a:t>Alternating Quantity </a:t>
            </a:r>
            <a:r>
              <a:rPr lang="as-IN" sz="2000" dirty="0">
                <a:latin typeface="helvetica neue"/>
              </a:rPr>
              <a:t>এর সর্বোচ্চ বা সর্বনিম্ন মানকে </a:t>
            </a:r>
            <a:r>
              <a:rPr lang="en-US" sz="2000" dirty="0">
                <a:latin typeface="helvetica neue"/>
              </a:rPr>
              <a:t>Peak value </a:t>
            </a:r>
            <a:r>
              <a:rPr lang="as-IN" sz="2000" dirty="0">
                <a:latin typeface="helvetica neue"/>
              </a:rPr>
              <a:t>বা </a:t>
            </a:r>
            <a:r>
              <a:rPr lang="en-US" sz="2000" dirty="0">
                <a:latin typeface="helvetica neue"/>
              </a:rPr>
              <a:t>Amplitude </a:t>
            </a:r>
            <a:r>
              <a:rPr lang="as-IN" sz="2000" dirty="0">
                <a:latin typeface="helvetica neue"/>
              </a:rPr>
              <a:t>বলা হয়। নিচে </a:t>
            </a:r>
            <a:r>
              <a:rPr lang="en-US" sz="2000" dirty="0">
                <a:latin typeface="helvetica neue"/>
              </a:rPr>
              <a:t>Alternating Current </a:t>
            </a:r>
            <a:r>
              <a:rPr lang="as-IN" sz="2000" dirty="0">
                <a:latin typeface="helvetica neue"/>
              </a:rPr>
              <a:t>এর </a:t>
            </a:r>
            <a:r>
              <a:rPr lang="en-US" sz="2000" dirty="0">
                <a:latin typeface="helvetica neue"/>
              </a:rPr>
              <a:t>Waveform </a:t>
            </a:r>
            <a:r>
              <a:rPr lang="as-IN" sz="2000" dirty="0">
                <a:latin typeface="helvetica neue"/>
              </a:rPr>
              <a:t>দেখো-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7" y="1540435"/>
            <a:ext cx="4095482" cy="221538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170399" y="1874424"/>
            <a:ext cx="7569804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as-IN" sz="2400" dirty="0">
                <a:latin typeface="helvetica neue"/>
              </a:rPr>
              <a:t>এখানে </a:t>
            </a:r>
            <a:r>
              <a:rPr lang="en-US" sz="2400" dirty="0">
                <a:latin typeface="helvetica neue"/>
              </a:rPr>
              <a:t>i </a:t>
            </a:r>
            <a:r>
              <a:rPr lang="as-IN" sz="2400" dirty="0">
                <a:latin typeface="helvetica neue"/>
              </a:rPr>
              <a:t>এর সর্বোচ্চ মান +5</a:t>
            </a:r>
            <a:r>
              <a:rPr lang="en-US" sz="2400" dirty="0">
                <a:latin typeface="helvetica neue"/>
              </a:rPr>
              <a:t>A </a:t>
            </a:r>
            <a:r>
              <a:rPr lang="as-IN" sz="2400" dirty="0">
                <a:latin typeface="helvetica neue"/>
              </a:rPr>
              <a:t>এবং সর্বনিম্ন মান -5</a:t>
            </a:r>
            <a:r>
              <a:rPr lang="en-US" sz="2400" dirty="0">
                <a:latin typeface="helvetica neue"/>
              </a:rPr>
              <a:t>A. </a:t>
            </a:r>
            <a:r>
              <a:rPr lang="as-IN" sz="2400" dirty="0">
                <a:latin typeface="helvetica neue"/>
              </a:rPr>
              <a:t>এরাই হচ্ছে </a:t>
            </a:r>
            <a:r>
              <a:rPr lang="en-US" sz="2400" dirty="0">
                <a:latin typeface="helvetica neue"/>
              </a:rPr>
              <a:t>Peak value </a:t>
            </a:r>
            <a:r>
              <a:rPr lang="as-IN" sz="2400" dirty="0">
                <a:latin typeface="helvetica neue"/>
              </a:rPr>
              <a:t>বা </a:t>
            </a:r>
            <a:r>
              <a:rPr lang="en-US" sz="2400" dirty="0">
                <a:latin typeface="helvetica neue"/>
              </a:rPr>
              <a:t>Amplitude.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73375" y="3232597"/>
            <a:ext cx="6266652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পিক টু পিক ভ্যালু (Peak to Peak Value)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399" y="3920165"/>
            <a:ext cx="11845589" cy="286232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sz="2400" dirty="0">
                <a:latin typeface="helvetica neue"/>
              </a:rPr>
              <a:t>আমরা ইতোমধ্যে </a:t>
            </a:r>
            <a:r>
              <a:rPr lang="en-US" sz="2400" dirty="0">
                <a:latin typeface="helvetica neue"/>
              </a:rPr>
              <a:t>Alternating Quantity </a:t>
            </a:r>
            <a:r>
              <a:rPr lang="as-IN" sz="2400" dirty="0">
                <a:latin typeface="helvetica neue"/>
              </a:rPr>
              <a:t>যেমন </a:t>
            </a:r>
            <a:r>
              <a:rPr lang="en-US" sz="2400" dirty="0">
                <a:latin typeface="helvetica neue"/>
              </a:rPr>
              <a:t>Alternating Voltage, Alternating Current </a:t>
            </a:r>
            <a:r>
              <a:rPr lang="as-IN" sz="2400" dirty="0">
                <a:latin typeface="helvetica neue"/>
              </a:rPr>
              <a:t>এগুলো নিয়ে মোটামুটি একটা আইডিয়া পেয়ে গেছি। এখন তাদের মধ্যে কিছু টার্ম আছে যেগুলো অনেক অনেক দরকার আমাদের জানাটা। তার মধ্যে একটা হচ্ছে </a:t>
            </a:r>
            <a:r>
              <a:rPr lang="en-US" sz="2400" dirty="0">
                <a:latin typeface="helvetica neue"/>
              </a:rPr>
              <a:t>Peak to Peak value. Peak </a:t>
            </a:r>
            <a:r>
              <a:rPr lang="as-IN" sz="2400" dirty="0">
                <a:latin typeface="helvetica neue"/>
              </a:rPr>
              <a:t>মানে হচ্ছে সর্বোচ্চ, শীর্ষ কোনো কিছু। </a:t>
            </a:r>
            <a:r>
              <a:rPr lang="en-US" sz="2400" dirty="0">
                <a:latin typeface="helvetica neue"/>
              </a:rPr>
              <a:t>Peak to peak value </a:t>
            </a:r>
            <a:r>
              <a:rPr lang="as-IN" sz="2400" dirty="0">
                <a:latin typeface="helvetica neue"/>
              </a:rPr>
              <a:t>মানে হচ্ছে সর্বোচ্চ থেকে সর্বোচ্চ কোনোকিছুর মান।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939547" y="6267443"/>
            <a:ext cx="5721438" cy="36933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rgbClr val="FF0000"/>
                </a:solidFill>
                <a:latin typeface="helvetica neue"/>
              </a:rPr>
              <a:t>কিন্তু এখানে সর্বোচ্চ কোন মানটার কথা বলা হয়েছে</a:t>
            </a:r>
            <a:r>
              <a:rPr lang="as-IN" dirty="0">
                <a:solidFill>
                  <a:srgbClr val="FF0000"/>
                </a:solidFill>
                <a:latin typeface="helvetica neue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6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Dropl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2275</TotalTime>
  <Words>815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Algerian</vt:lpstr>
      <vt:lpstr>Arial</vt:lpstr>
      <vt:lpstr>Arial Black</vt:lpstr>
      <vt:lpstr>Calibri</vt:lpstr>
      <vt:lpstr>Engravers MT</vt:lpstr>
      <vt:lpstr>helvetica neue</vt:lpstr>
      <vt:lpstr>NikoshBAN</vt:lpstr>
      <vt:lpstr>Nirmala UI</vt:lpstr>
      <vt:lpstr>Times New Roman</vt:lpstr>
      <vt:lpstr>Tw Cen MT</vt:lpstr>
      <vt:lpstr>Vrinda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428</cp:revision>
  <dcterms:created xsi:type="dcterms:W3CDTF">2020-09-14T04:48:49Z</dcterms:created>
  <dcterms:modified xsi:type="dcterms:W3CDTF">2020-09-23T11:15:54Z</dcterms:modified>
</cp:coreProperties>
</file>