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1" r:id="rId5"/>
    <p:sldId id="262" r:id="rId6"/>
    <p:sldId id="258" r:id="rId7"/>
    <p:sldId id="259" r:id="rId8"/>
    <p:sldId id="260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A4D4-A75F-4588-91AB-50DDF12AE291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BF239-6F55-4252-BAE6-7775D602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83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A4D4-A75F-4588-91AB-50DDF12AE291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BF239-6F55-4252-BAE6-7775D602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994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A4D4-A75F-4588-91AB-50DDF12AE291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BF239-6F55-4252-BAE6-7775D602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48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A4D4-A75F-4588-91AB-50DDF12AE291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BF239-6F55-4252-BAE6-7775D602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403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A4D4-A75F-4588-91AB-50DDF12AE291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BF239-6F55-4252-BAE6-7775D602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497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A4D4-A75F-4588-91AB-50DDF12AE291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BF239-6F55-4252-BAE6-7775D602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58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A4D4-A75F-4588-91AB-50DDF12AE291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BF239-6F55-4252-BAE6-7775D602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364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A4D4-A75F-4588-91AB-50DDF12AE291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BF239-6F55-4252-BAE6-7775D602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15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A4D4-A75F-4588-91AB-50DDF12AE291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BF239-6F55-4252-BAE6-7775D602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68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A4D4-A75F-4588-91AB-50DDF12AE291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BF239-6F55-4252-BAE6-7775D602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68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A4D4-A75F-4588-91AB-50DDF12AE291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BF239-6F55-4252-BAE6-7775D602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919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9A4D4-A75F-4588-91AB-50DDF12AE291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BF239-6F55-4252-BAE6-7775D602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172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images (1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19200"/>
            <a:ext cx="8153400" cy="5251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Horizontal Scroll 2"/>
          <p:cNvSpPr/>
          <p:nvPr/>
        </p:nvSpPr>
        <p:spPr>
          <a:xfrm>
            <a:off x="76200" y="134568"/>
            <a:ext cx="8915400" cy="1084632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দক্ষিণ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বল্লভপুর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অনলাইন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ক্লাস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–এ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572001" y="152400"/>
            <a:ext cx="4559710" cy="6504664"/>
            <a:chOff x="4572001" y="228600"/>
            <a:chExt cx="4559710" cy="6504664"/>
          </a:xfrm>
        </p:grpSpPr>
        <p:pic>
          <p:nvPicPr>
            <p:cNvPr id="2050" name="Picture 2" descr="G:\New folder\pic\r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1" y="676884"/>
              <a:ext cx="4559710" cy="60563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4572001" y="228600"/>
              <a:ext cx="4559709" cy="533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2290" y="152400"/>
            <a:ext cx="4559710" cy="6504664"/>
            <a:chOff x="4572001" y="228600"/>
            <a:chExt cx="4559710" cy="6504664"/>
          </a:xfrm>
        </p:grpSpPr>
        <p:pic>
          <p:nvPicPr>
            <p:cNvPr id="9" name="Picture 2" descr="G:\New folder\pic\r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1" y="676884"/>
              <a:ext cx="4559710" cy="60563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4572001" y="228600"/>
              <a:ext cx="4559709" cy="533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0083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6 L -0.52569 -0.00741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85" y="-37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6 L 0.65069 -0.00741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535" y="-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B_IMG_152702474272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5105400"/>
          </a:xfrm>
          <a:prstGeom prst="rect">
            <a:avLst/>
          </a:prstGeom>
        </p:spPr>
      </p:pic>
      <p:pic>
        <p:nvPicPr>
          <p:cNvPr id="4" name="Picture 3" descr="bird-animated-gif-2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62200" y="2362200"/>
            <a:ext cx="2514600" cy="20781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245132"/>
            <a:ext cx="4724400" cy="3612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70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81000" y="650327"/>
            <a:ext cx="8382000" cy="5598073"/>
            <a:chOff x="381000" y="574127"/>
            <a:chExt cx="8382000" cy="5598073"/>
          </a:xfrm>
        </p:grpSpPr>
        <p:sp>
          <p:nvSpPr>
            <p:cNvPr id="6" name="Rounded Rectangle 5"/>
            <p:cNvSpPr/>
            <p:nvPr/>
          </p:nvSpPr>
          <p:spPr>
            <a:xfrm>
              <a:off x="381000" y="1763923"/>
              <a:ext cx="5029200" cy="4408277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SG" sz="3200" b="1" dirty="0" smtClean="0">
                  <a:ln w="31550" cmpd="sng">
                    <a:gradFill>
                      <a:gsLst>
                        <a:gs pos="25000">
                          <a:schemeClr val="accent1">
                            <a:shade val="25000"/>
                            <a:satMod val="190000"/>
                          </a:schemeClr>
                        </a:gs>
                        <a:gs pos="80000">
                          <a:schemeClr val="accent1">
                            <a:tint val="75000"/>
                            <a:satMod val="19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rgbClr val="FFFFFF"/>
                  </a:solidFill>
                  <a:effectLst>
                    <a:outerShdw blurRad="41275" dist="12700" dir="12000000" algn="tl" rotWithShape="0">
                      <a:srgbClr val="000000">
                        <a:alpha val="40000"/>
                      </a:srgbClr>
                    </a:outerShdw>
                  </a:effectLst>
                </a:rPr>
                <a:t>Md. Abdul </a:t>
              </a:r>
              <a:r>
                <a:rPr lang="en-SG" sz="3200" b="1" dirty="0" err="1" smtClean="0">
                  <a:ln w="31550" cmpd="sng">
                    <a:gradFill>
                      <a:gsLst>
                        <a:gs pos="25000">
                          <a:schemeClr val="accent1">
                            <a:shade val="25000"/>
                            <a:satMod val="190000"/>
                          </a:schemeClr>
                        </a:gs>
                        <a:gs pos="80000">
                          <a:schemeClr val="accent1">
                            <a:tint val="75000"/>
                            <a:satMod val="19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rgbClr val="FFFFFF"/>
                  </a:solidFill>
                  <a:effectLst>
                    <a:outerShdw blurRad="41275" dist="12700" dir="12000000" algn="tl" rotWithShape="0">
                      <a:srgbClr val="000000">
                        <a:alpha val="40000"/>
                      </a:srgbClr>
                    </a:outerShdw>
                  </a:effectLst>
                </a:rPr>
                <a:t>Alim</a:t>
              </a:r>
              <a:r>
                <a:rPr lang="en-SG" sz="3200" b="1" dirty="0" smtClean="0">
                  <a:ln w="31550" cmpd="sng">
                    <a:gradFill>
                      <a:gsLst>
                        <a:gs pos="25000">
                          <a:schemeClr val="accent1">
                            <a:shade val="25000"/>
                            <a:satMod val="190000"/>
                          </a:schemeClr>
                        </a:gs>
                        <a:gs pos="80000">
                          <a:schemeClr val="accent1">
                            <a:tint val="75000"/>
                            <a:satMod val="19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rgbClr val="FFFFFF"/>
                  </a:solidFill>
                  <a:effectLst>
                    <a:outerShdw blurRad="41275" dist="12700" dir="12000000" algn="tl" rotWithShape="0">
                      <a:srgbClr val="000000">
                        <a:alpha val="40000"/>
                      </a:srgbClr>
                    </a:outerShdw>
                  </a:effectLst>
                </a:rPr>
                <a:t> </a:t>
              </a:r>
            </a:p>
            <a:p>
              <a:r>
                <a:rPr lang="en-SG" sz="3200" b="1" dirty="0" smtClean="0">
                  <a:ln w="31550" cmpd="sng">
                    <a:gradFill>
                      <a:gsLst>
                        <a:gs pos="25000">
                          <a:schemeClr val="accent1">
                            <a:shade val="25000"/>
                            <a:satMod val="190000"/>
                          </a:schemeClr>
                        </a:gs>
                        <a:gs pos="80000">
                          <a:schemeClr val="accent1">
                            <a:tint val="75000"/>
                            <a:satMod val="19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rgbClr val="FFFFFF"/>
                  </a:solidFill>
                  <a:effectLst>
                    <a:outerShdw blurRad="41275" dist="12700" dir="12000000" algn="tl" rotWithShape="0">
                      <a:srgbClr val="000000">
                        <a:alpha val="40000"/>
                      </a:srgbClr>
                    </a:outerShdw>
                  </a:effectLst>
                </a:rPr>
                <a:t>Asst. Teacher</a:t>
              </a:r>
            </a:p>
            <a:p>
              <a:r>
                <a:rPr lang="en-SG" sz="3200" b="1" dirty="0" smtClean="0">
                  <a:ln w="31550" cmpd="sng">
                    <a:gradFill>
                      <a:gsLst>
                        <a:gs pos="25000">
                          <a:schemeClr val="accent1">
                            <a:shade val="25000"/>
                            <a:satMod val="190000"/>
                          </a:schemeClr>
                        </a:gs>
                        <a:gs pos="80000">
                          <a:schemeClr val="accent1">
                            <a:tint val="75000"/>
                            <a:satMod val="19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rgbClr val="FFFFFF"/>
                  </a:solidFill>
                  <a:effectLst>
                    <a:outerShdw blurRad="41275" dist="12700" dir="12000000" algn="tl" rotWithShape="0">
                      <a:srgbClr val="000000">
                        <a:alpha val="40000"/>
                      </a:srgbClr>
                    </a:outerShdw>
                  </a:effectLst>
                </a:rPr>
                <a:t>South </a:t>
              </a:r>
              <a:r>
                <a:rPr lang="en-SG" sz="3200" b="1" dirty="0" err="1" smtClean="0">
                  <a:ln w="31550" cmpd="sng">
                    <a:gradFill>
                      <a:gsLst>
                        <a:gs pos="25000">
                          <a:schemeClr val="accent1">
                            <a:shade val="25000"/>
                            <a:satMod val="190000"/>
                          </a:schemeClr>
                        </a:gs>
                        <a:gs pos="80000">
                          <a:schemeClr val="accent1">
                            <a:tint val="75000"/>
                            <a:satMod val="19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rgbClr val="FFFFFF"/>
                  </a:solidFill>
                  <a:effectLst>
                    <a:outerShdw blurRad="41275" dist="12700" dir="12000000" algn="tl" rotWithShape="0">
                      <a:srgbClr val="000000">
                        <a:alpha val="40000"/>
                      </a:srgbClr>
                    </a:outerShdw>
                  </a:effectLst>
                </a:rPr>
                <a:t>Ballavpur</a:t>
              </a:r>
              <a:r>
                <a:rPr lang="en-SG" sz="3200" b="1" dirty="0" smtClean="0">
                  <a:ln w="31550" cmpd="sng">
                    <a:gradFill>
                      <a:gsLst>
                        <a:gs pos="25000">
                          <a:schemeClr val="accent1">
                            <a:shade val="25000"/>
                            <a:satMod val="190000"/>
                          </a:schemeClr>
                        </a:gs>
                        <a:gs pos="80000">
                          <a:schemeClr val="accent1">
                            <a:tint val="75000"/>
                            <a:satMod val="19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rgbClr val="FFFFFF"/>
                  </a:solidFill>
                  <a:effectLst>
                    <a:outerShdw blurRad="41275" dist="12700" dir="12000000" algn="tl" rotWithShape="0">
                      <a:srgbClr val="000000">
                        <a:alpha val="40000"/>
                      </a:srgbClr>
                    </a:outerShdw>
                  </a:effectLst>
                </a:rPr>
                <a:t> High School and College</a:t>
              </a:r>
            </a:p>
            <a:p>
              <a:r>
                <a:rPr lang="en-SG" sz="3200" b="1" dirty="0" err="1" smtClean="0">
                  <a:ln w="31550" cmpd="sng">
                    <a:gradFill>
                      <a:gsLst>
                        <a:gs pos="25000">
                          <a:schemeClr val="accent1">
                            <a:shade val="25000"/>
                            <a:satMod val="190000"/>
                          </a:schemeClr>
                        </a:gs>
                        <a:gs pos="80000">
                          <a:schemeClr val="accent1">
                            <a:tint val="75000"/>
                            <a:satMod val="19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rgbClr val="FFFFFF"/>
                  </a:solidFill>
                  <a:effectLst>
                    <a:outerShdw blurRad="41275" dist="12700" dir="12000000" algn="tl" rotWithShape="0">
                      <a:srgbClr val="000000">
                        <a:alpha val="40000"/>
                      </a:srgbClr>
                    </a:outerShdw>
                  </a:effectLst>
                </a:rPr>
                <a:t>Chhagalnaiya</a:t>
              </a:r>
              <a:r>
                <a:rPr lang="en-SG" sz="3200" b="1" dirty="0" smtClean="0">
                  <a:ln w="31550" cmpd="sng">
                    <a:gradFill>
                      <a:gsLst>
                        <a:gs pos="25000">
                          <a:schemeClr val="accent1">
                            <a:shade val="25000"/>
                            <a:satMod val="190000"/>
                          </a:schemeClr>
                        </a:gs>
                        <a:gs pos="80000">
                          <a:schemeClr val="accent1">
                            <a:tint val="75000"/>
                            <a:satMod val="19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rgbClr val="FFFFFF"/>
                  </a:solidFill>
                  <a:effectLst>
                    <a:outerShdw blurRad="41275" dist="12700" dir="12000000" algn="tl" rotWithShape="0">
                      <a:srgbClr val="000000">
                        <a:alpha val="40000"/>
                      </a:srgbClr>
                    </a:outerShdw>
                  </a:effectLst>
                </a:rPr>
                <a:t>, </a:t>
              </a:r>
              <a:r>
                <a:rPr lang="en-SG" sz="3200" b="1" dirty="0" err="1" smtClean="0">
                  <a:ln w="31550" cmpd="sng">
                    <a:gradFill>
                      <a:gsLst>
                        <a:gs pos="25000">
                          <a:schemeClr val="accent1">
                            <a:shade val="25000"/>
                            <a:satMod val="190000"/>
                          </a:schemeClr>
                        </a:gs>
                        <a:gs pos="80000">
                          <a:schemeClr val="accent1">
                            <a:tint val="75000"/>
                            <a:satMod val="19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rgbClr val="FFFFFF"/>
                  </a:solidFill>
                  <a:effectLst>
                    <a:outerShdw blurRad="41275" dist="12700" dir="12000000" algn="tl" rotWithShape="0">
                      <a:srgbClr val="000000">
                        <a:alpha val="40000"/>
                      </a:srgbClr>
                    </a:outerShdw>
                  </a:effectLst>
                </a:rPr>
                <a:t>Feni</a:t>
              </a:r>
              <a:endParaRPr lang="en-US" sz="32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381000" y="574127"/>
              <a:ext cx="8382000" cy="3007271"/>
              <a:chOff x="1600199" y="142568"/>
              <a:chExt cx="7605007" cy="2489291"/>
            </a:xfrm>
          </p:grpSpPr>
          <p:pic>
            <p:nvPicPr>
              <p:cNvPr id="2050" name="Picture 2" descr="C:\Users\HP\Desktop\20200129_145808-1-1-1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90175" y="1314822"/>
                <a:ext cx="1238976" cy="1317037"/>
              </a:xfrm>
              <a:prstGeom prst="ellipse">
                <a:avLst/>
              </a:prstGeom>
              <a:ln w="63500" cap="rnd">
                <a:solidFill>
                  <a:srgbClr val="333333"/>
                </a:solidFill>
              </a:ln>
              <a:effectLst>
                <a:outerShdw blurRad="381000" dist="292100" dir="5400000" sx="-80000" sy="-18000" rotWithShape="0">
                  <a:srgbClr val="000000">
                    <a:alpha val="22000"/>
                  </a:srgbClr>
                </a:outerShdw>
              </a:effectLst>
              <a:scene3d>
                <a:camera prst="orthographicFront"/>
                <a:lightRig rig="contrasting" dir="t">
                  <a:rot lat="0" lon="0" rev="3000000"/>
                </a:lightRig>
              </a:scene3d>
              <a:sp3d contourW="7620">
                <a:bevelT w="95250" h="31750"/>
                <a:contourClr>
                  <a:srgbClr val="333333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" name="TextBox 4"/>
              <p:cNvSpPr txBox="1"/>
              <p:nvPr/>
            </p:nvSpPr>
            <p:spPr>
              <a:xfrm>
                <a:off x="1600199" y="142568"/>
                <a:ext cx="7605007" cy="1095487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8000" b="1" dirty="0" smtClean="0">
                    <a:ln w="17780" cmpd="sng">
                      <a:solidFill>
                        <a:srgbClr val="FFFFFF"/>
                      </a:solidFill>
                      <a:prstDash val="solid"/>
                      <a:miter lim="800000"/>
                    </a:ln>
                    <a:gradFill rotWithShape="1">
                      <a:gsLst>
                        <a:gs pos="0">
                          <a:srgbClr val="000000">
                            <a:tint val="92000"/>
                            <a:shade val="100000"/>
                            <a:satMod val="150000"/>
                          </a:srgbClr>
                        </a:gs>
                        <a:gs pos="49000">
                          <a:srgbClr val="000000">
                            <a:tint val="89000"/>
                            <a:shade val="90000"/>
                            <a:satMod val="150000"/>
                          </a:srgbClr>
                        </a:gs>
                        <a:gs pos="50000">
                          <a:srgbClr val="000000">
                            <a:tint val="100000"/>
                            <a:shade val="75000"/>
                            <a:satMod val="150000"/>
                          </a:srgbClr>
                        </a:gs>
                        <a:gs pos="95000">
                          <a:srgbClr val="000000">
                            <a:shade val="47000"/>
                            <a:satMod val="150000"/>
                          </a:srgbClr>
                        </a:gs>
                        <a:gs pos="100000">
                          <a:srgbClr val="000000">
                            <a:shade val="39000"/>
                            <a:satMod val="150000"/>
                          </a:srgbClr>
                        </a:gs>
                      </a:gsLst>
                      <a:lin ang="5400000"/>
                    </a:gradFill>
                    <a:effectLst>
                      <a:outerShdw blurRad="50800" algn="tl" rotWithShape="0">
                        <a:srgbClr val="000000"/>
                      </a:outerShdw>
                    </a:effectLst>
                  </a:rPr>
                  <a:t>Introducing</a:t>
                </a:r>
                <a:endParaRPr lang="en-US" sz="8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endParaRPr>
              </a:p>
            </p:txBody>
          </p:sp>
        </p:grpSp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057400"/>
            <a:ext cx="2743200" cy="315869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5410200" y="5124271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Class: Ten(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voc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Topic: Transformation of sentences.</a:t>
            </a:r>
          </a:p>
        </p:txBody>
      </p:sp>
    </p:spTree>
    <p:extLst>
      <p:ext uri="{BB962C8B-B14F-4D97-AF65-F5344CB8AC3E}">
        <p14:creationId xmlns:p14="http://schemas.microsoft.com/office/powerpoint/2010/main" val="3080503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1" y="1143000"/>
            <a:ext cx="8763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SG" sz="4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Learning outcomes:</a:t>
            </a:r>
            <a:endParaRPr lang="en-US" sz="36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SG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After completing the lesson students will be able to.........</a:t>
            </a:r>
          </a:p>
          <a:p>
            <a:pPr marL="514350" indent="-514350" algn="just">
              <a:buAutoNum type="arabicPeriod"/>
            </a:pPr>
            <a:r>
              <a:rPr lang="en-SG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identify simple, complex and </a:t>
            </a:r>
            <a:r>
              <a:rPr lang="en-SG" sz="3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compound sentence</a:t>
            </a:r>
            <a:r>
              <a:rPr lang="en-SG" sz="3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SG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r>
              <a:rPr lang="en-SG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change sentence complex to simple and complex to compound, compound to complex and simple.</a:t>
            </a:r>
          </a:p>
        </p:txBody>
      </p:sp>
    </p:spTree>
    <p:extLst>
      <p:ext uri="{BB962C8B-B14F-4D97-AF65-F5344CB8AC3E}">
        <p14:creationId xmlns:p14="http://schemas.microsoft.com/office/powerpoint/2010/main" val="12024197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511314"/>
            <a:ext cx="662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Transformation of sentences</a:t>
            </a:r>
            <a:endParaRPr lang="en-US" sz="40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5240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Sentence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catagory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পরিব</a:t>
            </a:r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র্তন করা হয়। যেমনঃ 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286000"/>
            <a:ext cx="4656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1.Conversion</a:t>
            </a:r>
            <a:r>
              <a:rPr lang="en-SG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of sentence.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4267200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2.Transformation of sentence.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282958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অর্থ্যা</a:t>
            </a:r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ৎ বাক্য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পরিব</a:t>
            </a:r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র্তনের সাথে অর্থের পরিবর্তন হয়। যেমনঃ 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4810780"/>
            <a:ext cx="81030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অর্থ্যা</a:t>
            </a:r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ৎ বাক্য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পরিব</a:t>
            </a:r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র্তন করলেও অর্থের কোনো পরিবর্তন হবে না।  যেমনঃ 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86200" y="5410200"/>
            <a:ext cx="3185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 is not unhappy.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33800" y="3352800"/>
            <a:ext cx="4085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do not learn English.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5410200"/>
            <a:ext cx="21901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 is happy.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600" y="3352800"/>
            <a:ext cx="26497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learn English.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619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4759"/>
            <a:ext cx="88392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Transformation of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sentence: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কয়ভাবে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পারি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দেখ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742950" indent="-742950">
              <a:buAutoNum type="arabicPeriod"/>
            </a:pP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Voice change;</a:t>
            </a:r>
          </a:p>
          <a:p>
            <a:pPr marL="742950" indent="-742950">
              <a:buAutoNum type="arabicPeriod"/>
            </a:pP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Degree change;</a:t>
            </a:r>
          </a:p>
          <a:p>
            <a:pPr marL="742950" indent="-742950">
              <a:buAutoNum type="arabicPeriod"/>
            </a:pP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Structure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অনুযায়ী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sentence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simple, complex, compound;</a:t>
            </a:r>
          </a:p>
          <a:p>
            <a:pPr marL="742950" indent="-742950">
              <a:buAutoNum type="arabicPeriod"/>
            </a:pP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Meaning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অনুযায়ী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sentence</a:t>
            </a:r>
            <a:r>
              <a:rPr lang="en-US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পাচঁ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Assertive, Interrogative, Imperative, Optative</a:t>
            </a:r>
            <a:r>
              <a:rPr lang="en-US" sz="32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Exclamatory;</a:t>
            </a:r>
            <a:endParaRPr lang="en-US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31875" indent="-1031875"/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পাচঁ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sentence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দুইভাগে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1. Affirmative;  </a:t>
            </a:r>
          </a:p>
          <a:p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2. Negative.</a:t>
            </a:r>
          </a:p>
          <a:p>
            <a:endParaRPr lang="en-US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AutoNum type="arabicPeriod"/>
            </a:pPr>
            <a:endParaRPr lang="en-US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AutoNum type="arabicPeriod"/>
            </a:pPr>
            <a:endParaRPr lang="en-US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143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990600"/>
            <a:ext cx="1828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baseline="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sentence</a:t>
            </a:r>
            <a:r>
              <a:rPr lang="en-US" sz="2400" baseline="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–এ </a:t>
            </a:r>
            <a:r>
              <a:rPr lang="en-US" sz="2400" baseline="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sub</a:t>
            </a:r>
            <a:r>
              <a:rPr lang="en-US" sz="2400" baseline="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baseline="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finite verb</a:t>
            </a:r>
            <a:r>
              <a:rPr lang="en-US" sz="2400" baseline="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aseline="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400" baseline="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aseline="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400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Simple sentence</a:t>
            </a:r>
            <a:r>
              <a:rPr lang="en-US" sz="2400" baseline="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aseline="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400" baseline="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baseline="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US" sz="2400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 eat rice.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1015181"/>
            <a:ext cx="2667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2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sentence</a:t>
            </a:r>
            <a:r>
              <a:rPr lang="en-US" sz="2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–এ </a:t>
            </a:r>
            <a:r>
              <a:rPr lang="en-US" sz="2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independent clause</a:t>
            </a:r>
            <a:r>
              <a:rPr lang="en-US" sz="2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dependent clause</a:t>
            </a:r>
            <a:r>
              <a:rPr lang="en-US" sz="2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Complex sentence</a:t>
            </a:r>
            <a:r>
              <a:rPr lang="en-US" sz="2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If you work hard, you will succeed in life.</a:t>
            </a:r>
            <a:endParaRPr lang="en-US" sz="2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72200" y="1015181"/>
            <a:ext cx="2667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baseline="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sentence</a:t>
            </a:r>
            <a:r>
              <a:rPr lang="en-US" sz="2400" baseline="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–এ </a:t>
            </a:r>
            <a:r>
              <a:rPr lang="en-US" sz="2400" baseline="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2400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independent clause</a:t>
            </a:r>
            <a:r>
              <a:rPr lang="en-US" sz="2400" baseline="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aseline="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baseline="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aseline="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মাঝে</a:t>
            </a:r>
            <a:r>
              <a:rPr lang="en-US" sz="2400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and, but, or, yet</a:t>
            </a:r>
            <a:r>
              <a:rPr lang="en-US" sz="2400" baseline="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aseline="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2400" baseline="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aseline="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400" baseline="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aseline="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400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Compound sentence</a:t>
            </a:r>
            <a:r>
              <a:rPr lang="en-US" sz="2400" baseline="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aseline="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400" baseline="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baseline="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US" sz="2400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He has much money and he can buy a car.</a:t>
            </a:r>
            <a:endParaRPr lang="en-US" sz="24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304800"/>
            <a:ext cx="1600200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SG" sz="3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Simple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78244" y="268069"/>
            <a:ext cx="1850956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SG" sz="3600" b="1" u="sng" dirty="0" smtClean="0">
                <a:solidFill>
                  <a:srgbClr val="002060"/>
                </a:solidFill>
              </a:rPr>
              <a:t>Complex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68069"/>
            <a:ext cx="2286000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SG" sz="3600" b="1" u="sng" dirty="0" smtClean="0">
                <a:solidFill>
                  <a:srgbClr val="002060"/>
                </a:solidFill>
              </a:rPr>
              <a:t>Compound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4784229"/>
            <a:ext cx="18288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চেনার</a:t>
            </a:r>
            <a:r>
              <a:rPr lang="en-US" sz="24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উপায়ঃ</a:t>
            </a:r>
            <a:r>
              <a:rPr lang="en-US" sz="2400" b="1" u="sng" baseline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000" b="1" u="none" baseline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Sub-1</a:t>
            </a:r>
          </a:p>
          <a:p>
            <a:r>
              <a:rPr lang="en-US" sz="2000" b="1" u="none" baseline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F.V-1</a:t>
            </a:r>
          </a:p>
          <a:p>
            <a:r>
              <a:rPr lang="en-US" sz="2000" b="1" u="none" baseline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Clause-1</a:t>
            </a:r>
            <a:endParaRPr lang="bn-IN" sz="2000" b="1" u="none" dirty="0" smtClean="0">
              <a:solidFill>
                <a:srgbClr val="002060"/>
              </a:solidFill>
              <a:latin typeface="Times New Roman" pitchFamily="18" charset="0"/>
              <a:cs typeface="NikoshBAN" pitchFamily="2" charset="0"/>
            </a:endParaRPr>
          </a:p>
          <a:p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67000" y="4800600"/>
            <a:ext cx="29718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চেনার</a:t>
            </a:r>
            <a:r>
              <a:rPr lang="en-US" sz="20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উপায়ঃ</a:t>
            </a:r>
            <a:endParaRPr lang="en-US" sz="20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u="none" baseline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Sub-2</a:t>
            </a:r>
          </a:p>
          <a:p>
            <a:r>
              <a:rPr lang="en-US" b="1" u="none" baseline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F.V-2</a:t>
            </a:r>
          </a:p>
          <a:p>
            <a:r>
              <a:rPr lang="en-US" b="1" u="none" baseline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Clause-2( </a:t>
            </a:r>
            <a:r>
              <a:rPr lang="en-US" b="1" u="none" baseline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dependent,independent</a:t>
            </a:r>
            <a:r>
              <a:rPr lang="en-US" b="1" u="none" baseline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72200" y="4800600"/>
            <a:ext cx="2667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চেনার</a:t>
            </a:r>
            <a:r>
              <a:rPr lang="en-US" sz="2800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উপায়ঃ</a:t>
            </a:r>
            <a:endParaRPr lang="en-US" sz="2400" u="sng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000" b="1" u="none" baseline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Sub-2</a:t>
            </a:r>
          </a:p>
          <a:p>
            <a:r>
              <a:rPr lang="en-US" sz="2000" b="1" u="none" baseline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F.V-2</a:t>
            </a:r>
          </a:p>
          <a:p>
            <a:r>
              <a:rPr lang="en-US" sz="2000" b="1" u="none" baseline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Clause-2(independent)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1657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 animBg="1"/>
      <p:bldP spid="9" grpId="0" animBg="1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44269"/>
            <a:ext cx="1600200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SG" sz="3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Simple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30644" y="344269"/>
            <a:ext cx="1850956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SG" sz="3600" b="1" u="sng" dirty="0" smtClean="0">
                <a:solidFill>
                  <a:srgbClr val="002060"/>
                </a:solidFill>
              </a:rPr>
              <a:t>Complex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00800" y="344269"/>
            <a:ext cx="2286000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SG" sz="3600" b="1" u="sng" dirty="0" smtClean="0">
                <a:solidFill>
                  <a:srgbClr val="002060"/>
                </a:solidFill>
              </a:rPr>
              <a:t>Compound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1508264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১।স্বাধীন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clause + at the age of +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বয়স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3462004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স্বাধীন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clause + in+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সাল</a:t>
            </a:r>
            <a:r>
              <a:rPr lang="bn-IN" sz="2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ঋতু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8542" y="5410200"/>
            <a:ext cx="182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3</a:t>
            </a:r>
            <a:r>
              <a:rPr lang="en-US" sz="2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।স্বাধীন 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clause + at the time of + (v</a:t>
            </a:r>
            <a:r>
              <a:rPr lang="en-US" sz="20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+ing) 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05200" y="1660663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1.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when-----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বয়স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05200" y="3462004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when----------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সাল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ঋতু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15032" y="54102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৩.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when--------------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অন্যান্য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00800" y="1600200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১।স্বাধীন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clause + and +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স্বাধীন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clause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24600" y="3429000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।স্বাধীন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clause + and +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স্বাধীন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clause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48400" y="5334000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3</a:t>
            </a:r>
            <a:r>
              <a:rPr lang="en-US" sz="240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স্বাধীন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clause + and +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স্বাধীন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clause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521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20469"/>
            <a:ext cx="1600200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SG" sz="3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Simple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83044" y="381000"/>
            <a:ext cx="1850956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SG" sz="3600" b="1" u="sng" dirty="0" smtClean="0">
                <a:solidFill>
                  <a:srgbClr val="002060"/>
                </a:solidFill>
              </a:rPr>
              <a:t>Complex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00800" y="420469"/>
            <a:ext cx="2286000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SG" sz="3600" b="1" u="sng" dirty="0" smtClean="0">
                <a:solidFill>
                  <a:srgbClr val="002060"/>
                </a:solidFill>
              </a:rPr>
              <a:t>Compound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32937" y="1219200"/>
            <a:ext cx="13248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1.When he was four, he left his village.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447800"/>
            <a:ext cx="228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1.He left his village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06908" y="1447800"/>
            <a:ext cx="17268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at the age of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01385" y="1447800"/>
            <a:ext cx="6610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four.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67421" y="1371600"/>
            <a:ext cx="19527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 left his village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16220" y="1371600"/>
            <a:ext cx="16305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1.He was four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36440" y="1371600"/>
            <a:ext cx="5549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78272" y="3327737"/>
            <a:ext cx="1684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21.When it was 1962, he was born.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3585864"/>
            <a:ext cx="2590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.He was born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49246" y="3581400"/>
            <a:ext cx="4067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790700" y="3581400"/>
            <a:ext cx="8001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1962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481422" y="3555087"/>
            <a:ext cx="14237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 was born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7065040" y="3555087"/>
            <a:ext cx="5549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566289" y="3581400"/>
            <a:ext cx="1572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2.It was 1962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3878272" y="5029200"/>
            <a:ext cx="1684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.When it was raining, he wake up.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5391090"/>
            <a:ext cx="16033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3.He wake up</a:t>
            </a:r>
            <a:endParaRPr lang="en-US" sz="2000" dirty="0"/>
          </a:p>
        </p:txBody>
      </p:sp>
      <p:sp>
        <p:nvSpPr>
          <p:cNvPr id="23" name="Rectangle 22"/>
          <p:cNvSpPr/>
          <p:nvPr/>
        </p:nvSpPr>
        <p:spPr>
          <a:xfrm>
            <a:off x="1443073" y="5391090"/>
            <a:ext cx="16049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at the time of </a:t>
            </a:r>
            <a:endParaRPr lang="en-US" sz="2000" dirty="0"/>
          </a:p>
        </p:txBody>
      </p:sp>
      <p:sp>
        <p:nvSpPr>
          <p:cNvPr id="24" name="Rectangle 23"/>
          <p:cNvSpPr/>
          <p:nvPr/>
        </p:nvSpPr>
        <p:spPr>
          <a:xfrm>
            <a:off x="2912857" y="5391090"/>
            <a:ext cx="9733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raining.</a:t>
            </a:r>
            <a:endParaRPr lang="en-US" sz="2000" dirty="0"/>
          </a:p>
        </p:txBody>
      </p:sp>
      <p:sp>
        <p:nvSpPr>
          <p:cNvPr id="25" name="Rectangle 24"/>
          <p:cNvSpPr/>
          <p:nvPr/>
        </p:nvSpPr>
        <p:spPr>
          <a:xfrm>
            <a:off x="5562600" y="5391090"/>
            <a:ext cx="17844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3.It was raining</a:t>
            </a:r>
            <a:endParaRPr lang="en-US" sz="2000" dirty="0"/>
          </a:p>
        </p:txBody>
      </p:sp>
      <p:sp>
        <p:nvSpPr>
          <p:cNvPr id="26" name="Rectangle 25"/>
          <p:cNvSpPr/>
          <p:nvPr/>
        </p:nvSpPr>
        <p:spPr>
          <a:xfrm>
            <a:off x="7239000" y="5391090"/>
            <a:ext cx="5549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696200" y="5410200"/>
            <a:ext cx="14173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 wake up.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09381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768px-Gnome-hom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8" y="0"/>
            <a:ext cx="3573462" cy="2784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156869" y="1030014"/>
            <a:ext cx="3539331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SG" sz="4800" b="1" u="sng" dirty="0" smtClean="0">
                <a:solidFill>
                  <a:srgbClr val="002060"/>
                </a:solidFill>
              </a:rPr>
              <a:t>Home Work</a:t>
            </a:r>
            <a:endParaRPr lang="en-US" sz="4800" b="1" u="sng" dirty="0">
              <a:solidFill>
                <a:srgbClr val="00206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3368457"/>
            <a:ext cx="8534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1.When I was five, I was admitted to school. (simple)</a:t>
            </a:r>
          </a:p>
          <a:p>
            <a:pPr marL="339725" indent="-339725"/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2.When it was autumn, the authoress went to Dhaka. ( compound)</a:t>
            </a:r>
          </a:p>
          <a:p>
            <a:pPr marL="398463" indent="-398463"/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When the girl stood by the window, she looked out.(simple)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When it was raining, he woke up.(compound)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 When it is spring, the cuckoo sings.(simple)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9353" y="2677180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Transform the following sentences as directed.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38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545</Words>
  <Application>Microsoft Office PowerPoint</Application>
  <PresentationFormat>On-screen Show (4:3)</PresentationFormat>
  <Paragraphs>91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42</cp:revision>
  <dcterms:created xsi:type="dcterms:W3CDTF">2020-09-21T02:39:44Z</dcterms:created>
  <dcterms:modified xsi:type="dcterms:W3CDTF">2020-09-24T02:02:45Z</dcterms:modified>
</cp:coreProperties>
</file>