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58" r:id="rId5"/>
    <p:sldId id="267" r:id="rId6"/>
    <p:sldId id="268" r:id="rId7"/>
    <p:sldId id="256" r:id="rId8"/>
    <p:sldId id="265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6600CC"/>
    <a:srgbClr val="003300"/>
    <a:srgbClr val="0066FF"/>
    <a:srgbClr val="800000"/>
    <a:srgbClr val="000099"/>
    <a:srgbClr val="FF3300"/>
    <a:srgbClr val="333300"/>
    <a:srgbClr val="33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9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4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8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1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9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6840-BD59-47E5-92FA-0591CA9E9C0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0278-E8B2-46CA-91E5-9097986D0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0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242857"/>
            <a:ext cx="6658378" cy="2630813"/>
          </a:xfrm>
          <a:prstGeom prst="rect">
            <a:avLst/>
          </a:prstGeom>
        </p:spPr>
      </p:pic>
      <p:pic>
        <p:nvPicPr>
          <p:cNvPr id="10" name="Picture 9" descr="gfgfhghgjhgjghjh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003" y="4108362"/>
            <a:ext cx="2021324" cy="22544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9" y="2873670"/>
            <a:ext cx="10019762" cy="9906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1030310" y="128789"/>
            <a:ext cx="10084157" cy="6310647"/>
          </a:xfrm>
          <a:ln w="76200">
            <a:solidFill>
              <a:srgbClr val="003300"/>
            </a:solidFill>
          </a:ln>
        </p:spPr>
        <p:txBody>
          <a:bodyPr>
            <a:normAutofit/>
          </a:bodyPr>
          <a:lstStyle/>
          <a:p>
            <a:r>
              <a:rPr lang="ar-SA" sz="800" dirty="0" smtClean="0">
                <a:latin typeface="NikoshBAN" panose="02000000000000000000" pitchFamily="2" charset="0"/>
                <a:cs typeface="Arial" panose="020B0604020202020204" pitchFamily="34" charset="0"/>
              </a:rPr>
              <a:t>-</a:t>
            </a:r>
            <a:endParaRPr lang="en-US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gfgfhghgjhgjghjh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2327" y="4018124"/>
            <a:ext cx="2215166" cy="2320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152" y="400063"/>
            <a:ext cx="1828799" cy="2372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0" y="204220"/>
            <a:ext cx="2228045" cy="2271779"/>
          </a:xfrm>
          <a:prstGeom prst="rect">
            <a:avLst/>
          </a:prstGeom>
        </p:spPr>
      </p:pic>
      <p:pic>
        <p:nvPicPr>
          <p:cNvPr id="9" name="Picture 8" descr="gfgfhghgjhgjghjh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500" y="4018122"/>
            <a:ext cx="2240925" cy="232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8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2930" y="1120461"/>
            <a:ext cx="6375043" cy="20992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أِختبارُالقواعدِ </a:t>
            </a: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,</a:t>
            </a: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তথা কাওয়াইদ যাচাই</a:t>
            </a:r>
            <a:endParaRPr lang="ar-SA" sz="2400" b="1" dirty="0" smtClean="0">
              <a:solidFill>
                <a:srgbClr val="003300"/>
              </a:solidFill>
              <a:latin typeface="NikoshBAN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ar-SA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</a:t>
            </a:r>
            <a:r>
              <a:rPr lang="ar-SA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ُنظرُالى الكاماتِ التالية . </a:t>
            </a:r>
            <a:endParaRPr lang="bn-BD" sz="2400" b="1" dirty="0" smtClean="0">
              <a:solidFill>
                <a:srgbClr val="002060"/>
              </a:solidFill>
              <a:latin typeface="NikoshBAN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ar-SA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ثم اِخترِالكلماتِ التى تدخلُ تَحتَ الصرف</a:t>
            </a:r>
          </a:p>
          <a:p>
            <a:pPr algn="ctr"/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নিম্নের শব্দাবলীর প্রতি লক্ষ কর, অতপর সরফ এর আওতাভুক্ত শব্দাবলী নির্বাচন কর। </a:t>
            </a:r>
            <a:endParaRPr lang="ar-SA" sz="2400" b="1" dirty="0" smtClean="0">
              <a:solidFill>
                <a:srgbClr val="003300"/>
              </a:solidFill>
              <a:latin typeface="NikoshBAN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3081" y="3381094"/>
            <a:ext cx="6375043" cy="9916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نَصَرَ- عالِمٌ</a:t>
            </a:r>
            <a:r>
              <a:rPr lang="bn-BD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SA" sz="2400" b="1" u="sng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اَنّتَ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مَسّلوّبٌ – يضربونَ – قتلُوَا – </a:t>
            </a:r>
            <a:r>
              <a:rPr lang="ar-SA" sz="2400" b="1" u="sng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مِنّ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بَعّثَرَ – </a:t>
            </a:r>
            <a:r>
              <a:rPr lang="ar-SA" sz="2400" b="1" u="sng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متى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ar-SA" sz="2400" b="1" u="sng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حتى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r-SA" sz="2400" b="1" u="sng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كَمَ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ابراهيمُ - يَسّتَحّسِنُ – يَسّتَقيّمُ -</a:t>
            </a:r>
            <a:endParaRPr lang="en-US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0776" y="4534145"/>
            <a:ext cx="529965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 algn="ctr" rtl="1"/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ar-SA" sz="2400" b="1" u="sng" dirty="0" smtClean="0">
                <a:solidFill>
                  <a:srgbClr val="800000"/>
                </a:solidFill>
                <a:latin typeface="Arial" panose="020B0604020202020204" pitchFamily="34" charset="0"/>
              </a:rPr>
              <a:t>الصرف</a:t>
            </a:r>
            <a:r>
              <a:rPr lang="ar-SA" sz="24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= نَصَرَ- عالِمٌ - </a:t>
            </a:r>
            <a:r>
              <a:rPr lang="bn-BD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000099"/>
                </a:solidFill>
                <a:latin typeface="Arial" panose="020B0604020202020204" pitchFamily="34" charset="0"/>
              </a:rPr>
              <a:t>مَسّلوّبٌ – يضربونَ – قتلُوَا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–بَعّثَر- </a:t>
            </a:r>
            <a:r>
              <a:rPr lang="ar-SA" sz="2400" b="1" dirty="0">
                <a:solidFill>
                  <a:srgbClr val="000099"/>
                </a:solidFill>
                <a:latin typeface="Arial" panose="020B0604020202020204" pitchFamily="34" charset="0"/>
              </a:rPr>
              <a:t>ابراهيمُ - يَسّتَحّسِنُ – يَسّتَقيّمُ </a:t>
            </a:r>
            <a:r>
              <a:rPr lang="ar-SA" sz="2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–</a:t>
            </a:r>
          </a:p>
          <a:p>
            <a:pPr algn="ctr" rtl="1"/>
            <a:endParaRPr lang="en-US" sz="24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400" b="1" u="sng" dirty="0" smtClean="0">
                <a:solidFill>
                  <a:srgbClr val="800000"/>
                </a:solidFill>
                <a:latin typeface="Arial" panose="020B0604020202020204" pitchFamily="34" charset="0"/>
              </a:rPr>
              <a:t>النحو</a:t>
            </a:r>
            <a:r>
              <a:rPr lang="ar-SA" sz="24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=  </a:t>
            </a:r>
            <a:r>
              <a:rPr lang="ar-SA" sz="2400" b="1" u="sng" dirty="0" smtClean="0">
                <a:solidFill>
                  <a:srgbClr val="FF3300"/>
                </a:solidFill>
                <a:latin typeface="Arial" panose="020B0604020202020204" pitchFamily="34" charset="0"/>
              </a:rPr>
              <a:t>اَنّتَ – مِنّ -  متى -</a:t>
            </a:r>
            <a:r>
              <a:rPr lang="ar-SA" sz="2400" b="1" u="sng" dirty="0">
                <a:solidFill>
                  <a:srgbClr val="FF3300"/>
                </a:solidFill>
                <a:latin typeface="Arial" panose="020B0604020202020204" pitchFamily="34" charset="0"/>
              </a:rPr>
              <a:t> حتى – كَمَ </a:t>
            </a:r>
            <a:endParaRPr lang="en-US" sz="2400" u="sng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4613" y="1119320"/>
            <a:ext cx="167065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عمل انفرادي</a:t>
            </a:r>
            <a:endParaRPr lang="en-US" sz="2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2668" y="1867436"/>
            <a:ext cx="3114540" cy="18416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صحيح ما هوا ؟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علت ماهوا ؟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حرف علت كم هى ؟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وماهى حرف علت ؟</a:t>
            </a:r>
          </a:p>
        </p:txBody>
      </p:sp>
    </p:spTree>
    <p:extLst>
      <p:ext uri="{BB962C8B-B14F-4D97-AF65-F5344CB8AC3E}">
        <p14:creationId xmlns:p14="http://schemas.microsoft.com/office/powerpoint/2010/main" val="235653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5633" y="1081826"/>
            <a:ext cx="2627290" cy="4893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03300"/>
                </a:solidFill>
                <a:latin typeface="Arial" pitchFamily="34" charset="0"/>
                <a:cs typeface="Arial" panose="020B0604020202020204" pitchFamily="34" charset="0"/>
              </a:rPr>
              <a:t>اجتمع </a:t>
            </a:r>
            <a:r>
              <a:rPr lang="ar-SA" sz="2800" b="1" dirty="0" smtClean="0">
                <a:solidFill>
                  <a:srgbClr val="003300"/>
                </a:solidFill>
                <a:latin typeface="Arial" pitchFamily="34" charset="0"/>
                <a:cs typeface="Arial" panose="020B0604020202020204" pitchFamily="34" charset="0"/>
              </a:rPr>
              <a:t>العمل</a:t>
            </a:r>
            <a:endParaRPr lang="en-US" sz="28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8427" y="1764406"/>
            <a:ext cx="5241702" cy="18416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rtl="1">
              <a:buFont typeface="Wingdings" panose="05000000000000000000" pitchFamily="2" charset="2"/>
              <a:buChar char="Ø"/>
            </a:pPr>
            <a:r>
              <a:rPr lang="ar-SA" sz="2400" b="1" dirty="0" smtClean="0">
                <a:solidFill>
                  <a:srgbClr val="800000"/>
                </a:solidFill>
                <a:latin typeface="Arial" panose="020B0604020202020204" pitchFamily="34" charset="0"/>
              </a:rPr>
              <a:t> ألسُّؤَالُ:-    </a:t>
            </a:r>
            <a:r>
              <a:rPr lang="ar-SA" sz="2400" b="1" dirty="0">
                <a:solidFill>
                  <a:srgbClr val="003300"/>
                </a:solidFill>
                <a:latin typeface="Arial" panose="020B0604020202020204" pitchFamily="34" charset="0"/>
              </a:rPr>
              <a:t>عرِّفُ الفِعْلَ </a:t>
            </a: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</a:rPr>
              <a:t>–</a:t>
            </a:r>
          </a:p>
          <a:p>
            <a:pPr marL="342900" indent="-342900" algn="ctr" rtl="1">
              <a:buFont typeface="Wingdings" panose="05000000000000000000" pitchFamily="2" charset="2"/>
              <a:buChar char="Ø"/>
            </a:pP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800000"/>
                </a:solidFill>
                <a:latin typeface="Arial" panose="020B0604020202020204" pitchFamily="34" charset="0"/>
              </a:rPr>
              <a:t>ألسُّؤَالُ:- </a:t>
            </a:r>
            <a:r>
              <a:rPr lang="ar-SA" sz="2400" b="1" dirty="0">
                <a:solidFill>
                  <a:srgbClr val="003300"/>
                </a:solidFill>
                <a:latin typeface="Arial" panose="020B0604020202020204" pitchFamily="34" charset="0"/>
              </a:rPr>
              <a:t>وَكَمْ قِسْمًا لِلْفِعْلِ مِنْ حَيْثُ الصِّحَّةِ وَالْعِلَّةِ ؟  بَيِّن</a:t>
            </a: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</a:rPr>
              <a:t>.</a:t>
            </a:r>
            <a:endParaRPr lang="ar-SA" sz="2400" b="1" dirty="0">
              <a:solidFill>
                <a:srgbClr val="003300"/>
              </a:solidFill>
              <a:latin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2908" y="1133341"/>
            <a:ext cx="2807594" cy="5537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الواجب المنزلي</a:t>
            </a:r>
            <a:endParaRPr lang="en-US" sz="32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9707" y="3776729"/>
            <a:ext cx="490685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rtl="1">
              <a:buFont typeface="Wingdings" panose="05000000000000000000" pitchFamily="2" charset="2"/>
              <a:buChar char="q"/>
            </a:pPr>
            <a:r>
              <a:rPr lang="ar-SA" sz="28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ما الفعل الصحيح ؟ وكم قسما له ؟ بين بالامثلةِ -</a:t>
            </a:r>
          </a:p>
        </p:txBody>
      </p:sp>
      <p:pic>
        <p:nvPicPr>
          <p:cNvPr id="4" name="Picture 3" descr="9478dd77ccb0aa9bd4dc638337f70d44-retro-different-home-styles-for-home-by-aman-bansal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309707" y="1687133"/>
            <a:ext cx="4906850" cy="2089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524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1532" y="643944"/>
            <a:ext cx="7199291" cy="51386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bn-IN" sz="7200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ar-SA" sz="3200" b="1" dirty="0">
              <a:solidFill>
                <a:schemeClr val="accent6"/>
              </a:solidFill>
              <a:latin typeface="Tempus Sans ITC" pitchFamily="82" charset="0"/>
              <a:cs typeface="Vrinda" pitchFamily="34" charset="0"/>
            </a:endParaRPr>
          </a:p>
          <a:p>
            <a:pPr algn="ctr"/>
            <a:endParaRPr lang="ar-SA" sz="3200" b="1" dirty="0">
              <a:solidFill>
                <a:schemeClr val="accent6"/>
              </a:solidFill>
              <a:latin typeface="Tempus Sans ITC" pitchFamily="82" charset="0"/>
              <a:cs typeface="Vrinda" pitchFamily="34" charset="0"/>
            </a:endParaRPr>
          </a:p>
          <a:p>
            <a:pPr algn="ctr"/>
            <a:endParaRPr lang="ar-SA" sz="3200" b="1" dirty="0">
              <a:solidFill>
                <a:schemeClr val="accent6"/>
              </a:solidFill>
              <a:latin typeface="Tempus Sans ITC" pitchFamily="82" charset="0"/>
              <a:cs typeface="Vrinda" pitchFamily="34" charset="0"/>
            </a:endParaRPr>
          </a:p>
          <a:p>
            <a:pPr algn="ctr"/>
            <a:endParaRPr lang="ar-SA" sz="3200" b="1" dirty="0">
              <a:solidFill>
                <a:schemeClr val="accent6"/>
              </a:solidFill>
              <a:latin typeface="Tempus Sans ITC" pitchFamily="82" charset="0"/>
              <a:cs typeface="Vrinda" pitchFamily="34" charset="0"/>
            </a:endParaRPr>
          </a:p>
          <a:p>
            <a:pPr marL="571500" indent="-571500" algn="ctr" rtl="1">
              <a:buFont typeface="Wingdings" panose="05000000000000000000" pitchFamily="2" charset="2"/>
              <a:buChar char="q"/>
            </a:pPr>
            <a:r>
              <a:rPr lang="ar-SA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درس اليوم احد </a:t>
            </a:r>
            <a:r>
              <a:rPr lang="ar-SA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الاسءلة </a:t>
            </a:r>
            <a:r>
              <a:rPr lang="ar-SA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xmlns="" id="{67BB2A97-88E6-48C2-9490-F4C8324F9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048" y="1262129"/>
            <a:ext cx="3075904" cy="2459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249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850" y="759853"/>
            <a:ext cx="7023163" cy="5486400"/>
          </a:xfrm>
          <a:prstGeom prst="rect">
            <a:avLst/>
          </a:prstGeom>
          <a:ln w="76200">
            <a:solidFill>
              <a:srgbClr val="6600CC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557850" y="1002610"/>
            <a:ext cx="7191632" cy="7149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bn-IN" sz="5400" b="0" cap="none" spc="0" dirty="0">
                <a:ln w="0"/>
                <a:solidFill>
                  <a:srgbClr val="FF66FF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0" cap="none" spc="0" dirty="0">
              <a:ln w="0"/>
              <a:solidFill>
                <a:srgbClr val="FF66FF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98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5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78CA1DB-ACF7-4383-965A-429C7ED67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608" y="2387121"/>
            <a:ext cx="2757268" cy="29318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6166338" y="2387121"/>
            <a:ext cx="2810237" cy="2931854"/>
          </a:xfrm>
          <a:prstGeom prst="rect">
            <a:avLst/>
          </a:prstGeom>
          <a:solidFill>
            <a:srgbClr val="0066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 </a:t>
            </a:r>
            <a:r>
              <a:rPr lang="ar-SA" sz="2400" b="1" dirty="0" smtClean="0">
                <a:solidFill>
                  <a:srgbClr val="FFC000"/>
                </a:solidFill>
                <a:latin typeface="Arial" pitchFamily="34" charset="0"/>
              </a:rPr>
              <a:t>ازها رالاسلام</a:t>
            </a:r>
            <a:endParaRPr lang="ar-SA" sz="2400" b="1" dirty="0">
              <a:solidFill>
                <a:srgbClr val="FFC000"/>
              </a:solidFill>
              <a:latin typeface="Arial" pitchFamily="34" charset="0"/>
            </a:endParaRPr>
          </a:p>
          <a:p>
            <a:pPr algn="ctr"/>
            <a:r>
              <a:rPr lang="ar-SA" sz="2400" b="1" dirty="0">
                <a:solidFill>
                  <a:srgbClr val="FFC000"/>
                </a:solidFill>
                <a:latin typeface="Arial" pitchFamily="34" charset="0"/>
              </a:rPr>
              <a:t>رآيس مساعد المدرس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سلاكارا راشديه با لكة </a:t>
            </a:r>
          </a:p>
          <a:p>
            <a:pPr algn="ctr" rtl="1"/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داخل مدرسه </a:t>
            </a:r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-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فاكوند يا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–كشورغنج 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bn-IN" sz="24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মোবাই</a:t>
            </a:r>
            <a:r>
              <a:rPr lang="bn-BD" sz="24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ল -</a:t>
            </a:r>
            <a:r>
              <a:rPr lang="bn-IN" sz="20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১৬৮৫৫৪৬৫৩৪</a:t>
            </a:r>
            <a:r>
              <a:rPr lang="ar-SA" sz="2000" b="1" dirty="0">
                <a:solidFill>
                  <a:srgbClr val="FFC000"/>
                </a:solidFill>
                <a:latin typeface="Arial" panose="020B0604020202020204" pitchFamily="34" charset="0"/>
              </a:rPr>
              <a:t>0</a:t>
            </a:r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bn-IN" sz="20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- </a:t>
            </a:r>
            <a:endParaRPr lang="bn-BD" b="1" dirty="0">
              <a:solidFill>
                <a:srgbClr val="FFC000"/>
              </a:solidFill>
              <a:latin typeface="Arial" panose="020B0604020202020204" pitchFamily="34" charset="0"/>
              <a:cs typeface="NikoshBAN" pitchFamily="2" charset="0"/>
            </a:endParaRPr>
          </a:p>
          <a:p>
            <a:pPr algn="ctr" rtl="1"/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azharchimad@gmail.com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04563" y="785611"/>
            <a:ext cx="7018986" cy="5370490"/>
          </a:xfrm>
          <a:ln w="38100">
            <a:solidFill>
              <a:srgbClr val="003300"/>
            </a:solidFill>
          </a:ln>
        </p:spPr>
        <p:txBody>
          <a:bodyPr>
            <a:normAutofit/>
          </a:bodyPr>
          <a:lstStyle/>
          <a:p>
            <a:r>
              <a:rPr lang="ar-S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2484" y="1424482"/>
            <a:ext cx="2404783" cy="540913"/>
          </a:xfrm>
          <a:prstGeom prst="rect">
            <a:avLst/>
          </a:prstGeom>
          <a:solidFill>
            <a:srgbClr val="92D050"/>
          </a:solidFill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التعريف المعلم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890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78CA1DB-ACF7-4383-965A-429C7ED67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44" y="3599645"/>
            <a:ext cx="2939025" cy="2931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8242477" y="3599645"/>
            <a:ext cx="2939025" cy="2968580"/>
          </a:xfrm>
          <a:prstGeom prst="rect">
            <a:avLst/>
          </a:prstGeom>
          <a:solidFill>
            <a:srgbClr val="0066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 </a:t>
            </a:r>
            <a:r>
              <a:rPr lang="ar-SA" sz="2400" b="1" dirty="0" smtClean="0">
                <a:solidFill>
                  <a:srgbClr val="FFC000"/>
                </a:solidFill>
                <a:latin typeface="Arial" pitchFamily="34" charset="0"/>
              </a:rPr>
              <a:t>ازها رالاسلام</a:t>
            </a:r>
            <a:endParaRPr lang="ar-SA" sz="2400" b="1" dirty="0">
              <a:solidFill>
                <a:srgbClr val="FFC000"/>
              </a:solidFill>
              <a:latin typeface="Arial" pitchFamily="34" charset="0"/>
            </a:endParaRPr>
          </a:p>
          <a:p>
            <a:pPr algn="ctr"/>
            <a:r>
              <a:rPr lang="ar-SA" sz="2400" b="1" dirty="0">
                <a:solidFill>
                  <a:srgbClr val="FFC000"/>
                </a:solidFill>
                <a:latin typeface="Arial" pitchFamily="34" charset="0"/>
              </a:rPr>
              <a:t>رآيس مساعد المدرس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سلاكارا راشديه با لكة </a:t>
            </a:r>
          </a:p>
          <a:p>
            <a:pPr algn="ctr" rtl="1"/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داخل مدرسه </a:t>
            </a:r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-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فاكوند يا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FFC000"/>
                </a:solidFill>
                <a:latin typeface="Arial" panose="020B0604020202020204" pitchFamily="34" charset="0"/>
              </a:rPr>
              <a:t>–كشورغنج  </a:t>
            </a: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bn-IN" sz="24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মোবাই</a:t>
            </a:r>
            <a:r>
              <a:rPr lang="bn-BD" sz="24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ল -</a:t>
            </a:r>
            <a:r>
              <a:rPr lang="bn-IN" sz="20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১৬৮৫৫৪৬৫৩৪</a:t>
            </a:r>
            <a:r>
              <a:rPr lang="ar-SA" sz="2000" b="1" dirty="0">
                <a:solidFill>
                  <a:srgbClr val="FFC000"/>
                </a:solidFill>
                <a:latin typeface="Arial" panose="020B0604020202020204" pitchFamily="34" charset="0"/>
              </a:rPr>
              <a:t>0</a:t>
            </a:r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bn-IN" sz="2000" b="1" dirty="0">
                <a:solidFill>
                  <a:srgbClr val="FFC000"/>
                </a:solidFill>
                <a:latin typeface="Arial" panose="020B0604020202020204" pitchFamily="34" charset="0"/>
                <a:cs typeface="NikoshBAN" pitchFamily="2" charset="0"/>
              </a:rPr>
              <a:t>- </a:t>
            </a:r>
            <a:endParaRPr lang="bn-BD" b="1" dirty="0">
              <a:solidFill>
                <a:srgbClr val="FFC000"/>
              </a:solidFill>
              <a:latin typeface="Arial" panose="020B0604020202020204" pitchFamily="34" charset="0"/>
              <a:cs typeface="NikoshBAN" pitchFamily="2" charset="0"/>
            </a:endParaRPr>
          </a:p>
          <a:p>
            <a:pPr algn="ctr" rtl="1"/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azharchimad@gmail.com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60608" y="150960"/>
            <a:ext cx="11578107" cy="6555346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ar-S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5544" y="381645"/>
            <a:ext cx="2939025" cy="3046988"/>
          </a:xfrm>
          <a:prstGeom prst="rect">
            <a:avLst/>
          </a:prstGeom>
          <a:solidFill>
            <a:srgbClr val="008080"/>
          </a:solidFill>
        </p:spPr>
        <p:txBody>
          <a:bodyPr wrap="square">
            <a:spAutoFit/>
          </a:bodyPr>
          <a:lstStyle/>
          <a:p>
            <a:pPr algn="ctr" rtl="1"/>
            <a:endParaRPr lang="ar-SA" sz="2400" b="1" dirty="0">
              <a:solidFill>
                <a:srgbClr val="333300"/>
              </a:solidFill>
              <a:latin typeface="Arial" panose="020B0604020202020204" pitchFamily="34" charset="0"/>
            </a:endParaRPr>
          </a:p>
          <a:p>
            <a:pPr algn="ctr" rtl="1"/>
            <a:r>
              <a:rPr lang="ar-SA" sz="2400" b="1" dirty="0">
                <a:solidFill>
                  <a:srgbClr val="333300"/>
                </a:solidFill>
                <a:latin typeface="Arial" panose="020B0604020202020204" pitchFamily="34" charset="0"/>
              </a:rPr>
              <a:t>الصف التاسع - والعاشر</a:t>
            </a:r>
            <a:r>
              <a:rPr lang="en-US" sz="2400" b="1" dirty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solidFill>
                  <a:srgbClr val="333300"/>
                </a:solidFill>
                <a:latin typeface="Arial" panose="020B0604020202020204" pitchFamily="34" charset="0"/>
              </a:rPr>
              <a:t>للداخل-</a:t>
            </a:r>
          </a:p>
          <a:p>
            <a:pPr algn="ctr" rtl="1"/>
            <a:r>
              <a:rPr lang="ar-SA" sz="2400" b="1" dirty="0">
                <a:solidFill>
                  <a:srgbClr val="333300"/>
                </a:solidFill>
                <a:latin typeface="Arial" panose="020B0604020202020204" pitchFamily="34" charset="0"/>
              </a:rPr>
              <a:t>قِسْمُ الصَّرفِ –</a:t>
            </a:r>
          </a:p>
          <a:p>
            <a:pPr algn="ctr" rtl="1"/>
            <a:r>
              <a:rPr lang="bn-BD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আরবী ২য় পত্র </a:t>
            </a:r>
            <a:endParaRPr lang="bn-BD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rtl="1"/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সরফ </a:t>
            </a:r>
            <a:r>
              <a:rPr lang="bn-BD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</a:p>
          <a:p>
            <a:pPr algn="ctr" rtl="1"/>
            <a:r>
              <a:rPr lang="bn-BD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 নবম ও দশম 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</a:p>
          <a:p>
            <a:pPr algn="ctr" rtl="1"/>
            <a:endParaRPr lang="ar-SA" sz="2400" b="1" dirty="0">
              <a:solidFill>
                <a:srgbClr val="002060"/>
              </a:solidFill>
              <a:latin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77" y="381644"/>
            <a:ext cx="2897748" cy="3024817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416" y="2150772"/>
            <a:ext cx="3827666" cy="30007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69" y="241906"/>
            <a:ext cx="4687907" cy="19088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840" y="5151549"/>
            <a:ext cx="4533363" cy="13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73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1" y="2369712"/>
            <a:ext cx="2742126" cy="26530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قواعد اللغةِ </a:t>
            </a:r>
            <a:r>
              <a:rPr lang="ar-SA" sz="2400" b="1" dirty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العربية </a:t>
            </a:r>
          </a:p>
          <a:p>
            <a:pPr algn="ctr" rtl="1"/>
            <a:r>
              <a:rPr lang="ar-SA" sz="2400" b="1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الصف </a:t>
            </a:r>
            <a:r>
              <a:rPr lang="ar-SA" sz="2400" b="1" dirty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التاسع - والعاشر</a:t>
            </a:r>
            <a:r>
              <a:rPr lang="en-US" sz="2400" b="1" dirty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للداخل-</a:t>
            </a:r>
          </a:p>
          <a:p>
            <a:pPr algn="ctr" rtl="1"/>
            <a:r>
              <a:rPr lang="ar-SA" sz="2400" b="1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قِسْمُ الصَّرفِ –</a:t>
            </a:r>
          </a:p>
          <a:p>
            <a:pPr algn="ctr" rtl="1"/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আরবী ২য় পত্র সরফ অংশ</a:t>
            </a:r>
          </a:p>
          <a:p>
            <a:pPr algn="ctr" rtl="1"/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 নবম ও দশম শ্রেণী</a:t>
            </a:r>
            <a:endParaRPr lang="ar-SA" sz="2400" b="1" dirty="0" smtClean="0">
              <a:solidFill>
                <a:srgbClr val="002060"/>
              </a:solidFill>
              <a:latin typeface="NikoshBAN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3581401" y="1275007"/>
            <a:ext cx="5395174" cy="811370"/>
          </a:xfrm>
          <a:prstGeom prst="ribbon">
            <a:avLst>
              <a:gd name="adj1" fmla="val 8587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</a:t>
            </a:r>
            <a:r>
              <a:rPr lang="ar-SA" sz="32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درس اليوم</a:t>
            </a:r>
            <a:endParaRPr lang="ar-SA" sz="32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94" y="2369712"/>
            <a:ext cx="2511381" cy="2653048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957589" y="1107583"/>
            <a:ext cx="8461418" cy="4675031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2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136522" y="1171978"/>
            <a:ext cx="2382592" cy="708338"/>
          </a:xfrm>
          <a:prstGeom prst="roundRect">
            <a:avLst>
              <a:gd name="adj" fmla="val 272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Arabic Transparent" pitchFamily="2" charset="-78"/>
              </a:rPr>
              <a:t> تعريف </a:t>
            </a:r>
            <a:r>
              <a:rPr lang="ar-SA" sz="36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</a:rPr>
              <a:t>الدرس</a:t>
            </a:r>
            <a:endParaRPr lang="en-US" sz="36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30955" y="2180685"/>
            <a:ext cx="499372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algn="ctr" rtl="1"/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اَلْقَوَاعِدُ وَاخْتِبَارُ </a:t>
            </a:r>
            <a:r>
              <a:rPr lang="ar-SA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الْقَوَاعِدِ</a:t>
            </a:r>
          </a:p>
          <a:p>
            <a:pPr algn="ctr" rtl="1"/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لِلْفِعْلِ مِنْ حَيْثُ الصِّحَّةِ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وَالْعِلَّةِ</a:t>
            </a:r>
          </a:p>
          <a:p>
            <a:pPr algn="ctr" rtl="1"/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فعل</a:t>
            </a:r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বেচনায় –</a:t>
            </a:r>
            <a:r>
              <a:rPr lang="ar-SA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2400" b="1" dirty="0" smtClean="0">
                <a:latin typeface="Arial" panose="020B0604020202020204" pitchFamily="34" charset="0"/>
              </a:rPr>
              <a:t>الصِّحَّةِ </a:t>
            </a:r>
            <a:r>
              <a:rPr lang="bn-BD" sz="2400" b="1" dirty="0" smtClean="0">
                <a:latin typeface="Arial" panose="020B0604020202020204" pitchFamily="34" charset="0"/>
              </a:rPr>
              <a:t>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r-SA" sz="2400" b="1" dirty="0" smtClean="0">
                <a:latin typeface="Arial" panose="020B0604020202020204" pitchFamily="34" charset="0"/>
              </a:rPr>
              <a:t>وَالْعِلَّةِ</a:t>
            </a:r>
            <a:endParaRPr lang="bn-BD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বিবরণ ।</a:t>
            </a:r>
            <a:endParaRPr lang="bn-BD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1683" y="721217"/>
            <a:ext cx="7031865" cy="4584879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06" y="2099257"/>
            <a:ext cx="7418230" cy="212501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3300"/>
            </a:solidFill>
          </a:ln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ألسُّؤَالُ</a:t>
            </a:r>
            <a:r>
              <a:rPr lang="ar-SA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</a:t>
            </a:r>
            <a:r>
              <a:rPr lang="ar-SA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عرِّفُ </a:t>
            </a:r>
            <a:r>
              <a:rPr lang="ar-SA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الفِعْلَ - </a:t>
            </a:r>
          </a:p>
          <a:p>
            <a:r>
              <a:rPr lang="ar-SA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الجواب:- </a:t>
            </a:r>
            <a:r>
              <a:rPr lang="ar-SA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b="1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ذُكِرَ فِىْ قَوَاعِدُ اَلُّلغَةِ اَلْعَرَبِىٌ- هُوَا مَا دَلَّ عَلى مَعْنًى مُقْتَرِنٍ بِالزَّمَنِ- مَاضٍ، حَالٌ، أَوْ مُسْتَقْبِلٌ .</a:t>
            </a:r>
          </a:p>
          <a:p>
            <a:r>
              <a:rPr lang="ar-SA" b="1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قَالَ صَاحِبُ مَبَادِئُ اَلْعرَبِيَّةِ : هُوَلَفْظٌ يَدُلُّ عَلى حَالَةٍ او حَدَسٍ فِى اَلزَّمَنِ  اَلْمَاضِىْ أوِ اَلْحَاضِرِ أو مُسْتَقْبِلٌ. </a:t>
            </a:r>
            <a:endParaRPr lang="bn-BD" b="1" dirty="0" smtClean="0"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4213537" y="1244100"/>
            <a:ext cx="3387143" cy="688527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تفاصيل التشغيل</a:t>
            </a:r>
            <a:endParaRPr lang="en-US" sz="36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8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0169" y="1866295"/>
            <a:ext cx="6787166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ألسُّؤَالُ</a:t>
            </a:r>
            <a:r>
              <a:rPr lang="ar-SA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</a:t>
            </a:r>
            <a:r>
              <a:rPr lang="ar-SA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وَكَمْ قِسْمًا لِلْفِعْلِ مِنْ حَيْثُ الصِّحَّةِ وَالْعِلَّةِ ؟  </a:t>
            </a: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بَيِّن.</a:t>
            </a:r>
          </a:p>
          <a:p>
            <a:pPr algn="ctr"/>
            <a:r>
              <a:rPr lang="ar-SA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الجواب</a:t>
            </a:r>
            <a:r>
              <a:rPr lang="ar-SA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</a:t>
            </a: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اَقْساَمُ الْفِعْلُ مِنْ حَيْثُ الصِّحَّةِ وَالْعِلَّةِ : اَلْفِعْلُ عَلَى قِسْمَينِ - </a:t>
            </a:r>
            <a:r>
              <a:rPr lang="ar-SA" sz="24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مِنْ حَيْثُ الصِّحَّةِ وَالْعِلَّةِ</a:t>
            </a: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وَهُمَا : اَلْفِعْل اَلصَّحِيْحُ – اَلْفِعْل اَلْمُعْتَلْ .</a:t>
            </a:r>
          </a:p>
          <a:p>
            <a:pPr marL="342900" indent="-342900" algn="ct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تَعْرِيْفُ اَلْفِعْل اَلصَّحِيْحُ : هومَا خَلَتّ حُرُوٌفُهُ ألأصٌلِيٌةُ مِنٌ أَحٌرُفٍ الٌعِلٌةِ – مِثٌلُ نَصَرَ- سَمِعَ – كَرُمَ .وغيرُ ذالكَ=</a:t>
            </a:r>
          </a:p>
          <a:p>
            <a:pPr marL="342900" indent="-342900" algn="ctr" rtl="1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003300"/>
                </a:solidFill>
                <a:latin typeface="Arial" panose="020B0604020202020204" pitchFamily="34" charset="0"/>
              </a:rPr>
              <a:t>تَعْرِيْفُ اَلْفِعْل </a:t>
            </a:r>
            <a:r>
              <a:rPr lang="ar-SA" sz="2400" b="1" dirty="0" smtClean="0">
                <a:solidFill>
                  <a:srgbClr val="003300"/>
                </a:solidFill>
                <a:latin typeface="Arial" panose="020B0604020202020204" pitchFamily="34" charset="0"/>
              </a:rPr>
              <a:t>مُعٌتَلٌ : هومَا كانَ فى حُرُوٌفِهِ ألاَصٌلِيٌةِ َحَرٌفُ أوٌاثنان من حُرُوٌفٍ اَلٌعِلٌةِ . مثلُ -سعى</a:t>
            </a:r>
            <a:endParaRPr lang="en-US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99177" y="1054926"/>
            <a:ext cx="2328902" cy="58477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SA" sz="32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تفاصيل التشغيل</a:t>
            </a:r>
            <a:endParaRPr lang="en-US" sz="32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1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9121" y="1429555"/>
            <a:ext cx="2292439" cy="708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نتائج التعليم</a:t>
            </a:r>
            <a:endParaRPr lang="en-US" sz="2800" b="1" dirty="0">
              <a:solidFill>
                <a:srgbClr val="33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82968" y="2285687"/>
            <a:ext cx="7044743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pPr marL="0" lvl="8" algn="ctr" rtl="1"/>
            <a:r>
              <a:rPr lang="ar-SA" sz="2400" b="1" dirty="0" smtClean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نِهايةِ هذا الدرسِ.</a:t>
            </a:r>
          </a:p>
          <a:p>
            <a:pPr marL="0" lvl="8" algn="ctr" rtl="1"/>
            <a:r>
              <a:rPr lang="ar-SA" sz="2400" b="1" dirty="0" smtClean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u="sng" dirty="0" smtClean="0">
                <a:solidFill>
                  <a:srgbClr val="33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سيتمكن الطللاب من شرحِ ما يقولونه وما يكتبونه –</a:t>
            </a:r>
            <a:endParaRPr lang="bn-BD" sz="2400" b="1" u="sng" dirty="0" smtClean="0">
              <a:solidFill>
                <a:srgbClr val="33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8" algn="ctr" rtl="1"/>
            <a:endParaRPr lang="ar-SA" sz="2400" b="1" u="sng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8" algn="ctr"/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বলতে পারবে লিখতে পারবে এবং বিশ্লেষন করতে পারবে-</a:t>
            </a:r>
            <a:endParaRPr lang="ar-SA" sz="2400" b="1" u="sng" dirty="0" smtClean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8" indent="-342900" algn="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يقولون عرف ال</a:t>
            </a:r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 ؟</a:t>
            </a:r>
          </a:p>
          <a:p>
            <a:pPr marL="342900" lvl="8" indent="-342900" algn="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يوضحون اقسام الفعل مِن حيثُ الصحَّةِ والعلَّةِ ؟</a:t>
            </a:r>
          </a:p>
          <a:p>
            <a:pPr marL="342900" lvl="8" indent="-342900" algn="r" rtl="1">
              <a:buFont typeface="Wingdings" panose="05000000000000000000" pitchFamily="2" charset="2"/>
              <a:buChar char="q"/>
            </a:pP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استخراجُ ال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اِصطلاحا تِ 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الصرفيةِ والنحويةِ وتعيِيّنها -</a:t>
            </a:r>
            <a:endParaRPr lang="ar-SA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447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Arabic Transparent</vt:lpstr>
      <vt:lpstr>Arial</vt:lpstr>
      <vt:lpstr>Calibri</vt:lpstr>
      <vt:lpstr>Calibri Light</vt:lpstr>
      <vt:lpstr>NikoshBAN</vt:lpstr>
      <vt:lpstr>Tempus Sans ITC</vt:lpstr>
      <vt:lpstr>Vrinda</vt:lpstr>
      <vt:lpstr>Wingdings</vt:lpstr>
      <vt:lpstr>Office Theme</vt:lpstr>
      <vt:lpstr>-</vt:lpstr>
      <vt:lpstr>PowerPoint Presentation</vt:lpstr>
      <vt:lpstr>-</vt:lpstr>
      <vt:lpstr>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اَلسُّؤَال</dc:title>
  <dc:creator>Microsoft account</dc:creator>
  <cp:lastModifiedBy>Microsoft account</cp:lastModifiedBy>
  <cp:revision>87</cp:revision>
  <dcterms:created xsi:type="dcterms:W3CDTF">2020-08-31T14:49:29Z</dcterms:created>
  <dcterms:modified xsi:type="dcterms:W3CDTF">2020-09-24T04:56:36Z</dcterms:modified>
</cp:coreProperties>
</file>