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2" r:id="rId4"/>
    <p:sldId id="259" r:id="rId5"/>
    <p:sldId id="269" r:id="rId6"/>
    <p:sldId id="268" r:id="rId7"/>
    <p:sldId id="264" r:id="rId8"/>
    <p:sldId id="266" r:id="rId9"/>
    <p:sldId id="274" r:id="rId10"/>
    <p:sldId id="280" r:id="rId11"/>
    <p:sldId id="283" r:id="rId12"/>
    <p:sldId id="288" r:id="rId13"/>
    <p:sldId id="28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0F0"/>
    <a:srgbClr val="006600"/>
    <a:srgbClr val="FF33CC"/>
    <a:srgbClr val="FF0066"/>
    <a:srgbClr val="008000"/>
    <a:srgbClr val="CC66FF"/>
    <a:srgbClr val="94EE96"/>
    <a:srgbClr val="FF66CC"/>
    <a:srgbClr val="A0103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7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C5177-F4BE-4A3E-902B-75959E732E99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18AF2-3C39-40FB-B0FB-3DBBC7777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104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03C70-714D-49D7-B5D5-82AE896DC0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8CD8F4-DC5B-4AAF-BA05-790AD449F2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F9FDC-37BB-4897-B8A0-5B5719779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E823-1D27-4B29-8883-6FDD4F97C432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39C6B-82F6-4CB4-88FE-CB10887F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/>
              <a:t>তথ্য ও যোগাযোগ প্রযুক্তি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14C88-F027-42F1-8EB4-49CD662F6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485E-A5DF-4181-9205-1AA06702B7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6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himes.wav"/>
          </p:stSnd>
        </p:sndAc>
      </p:transition>
    </mc:Choice>
    <mc:Fallback xmlns="">
      <p:transition spd="slow"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C4793-CC9B-49E6-B06B-A0CA8BA9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79751D-86A2-43A3-8F5D-4D16D0448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75A30-834F-4E29-82FE-7EBDA3DAA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D6703-7469-43E5-836A-88FB56CE7863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E8872-C316-4D6D-9241-57F2D02F9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/>
              <a:t>তথ্য ও যোগাযোগ প্রযুক্তি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FC774-D95F-470E-BD11-F46CCBE36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485E-A5DF-4181-9205-1AA06702B7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93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himes.wav"/>
          </p:stSnd>
        </p:sndAc>
      </p:transition>
    </mc:Choice>
    <mc:Fallback xmlns="">
      <p:transition spd="slow"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CE197E-44CC-4E79-8CD3-9831D550BC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980D0D-6D75-4D0A-B9F2-F37E77574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23B14-0BC4-45C7-A1F2-1BDC8095F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C3A8-EA52-4F5D-A078-BCA9B1F4181D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4CD5C-4367-4767-95D1-CA5ACAAF4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/>
              <a:t>তথ্য ও যোগাযোগ প্রযুক্তি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6C4ED-9737-4455-8BF9-8D568E9AA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485E-A5DF-4181-9205-1AA06702B7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9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himes.wav"/>
          </p:stSnd>
        </p:sndAc>
      </p:transition>
    </mc:Choice>
    <mc:Fallback xmlns="">
      <p:transition spd="slow"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2549B-754D-4E3A-A9A3-971BBE10D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3352F-6B0E-479A-A651-48E412FDF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A8C82-10C8-444F-98AE-694C6BB44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4BA0-1F7C-46AB-9F52-9FE595DDC5F0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300C2-D42F-461F-AB5B-7F94E943D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/>
              <a:t>তথ্য ও যোগাযোগ প্রযুক্তি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207B0-0FAA-4EDB-9251-525517FC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485E-A5DF-4181-9205-1AA06702B7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45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himes.wav"/>
          </p:stSnd>
        </p:sndAc>
      </p:transition>
    </mc:Choice>
    <mc:Fallback xmlns="">
      <p:transition spd="slow"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D7545-650E-4AB7-8C02-456392FAF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49A32-0CCB-40BA-8DA1-2D2C7B408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DE8EB-3914-4071-9265-0A8207C7E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D20E-D023-4B77-9DF6-A747624A0622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2FFA4-0CF3-45FE-A23A-B6BE40E1B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/>
              <a:t>তথ্য ও যোগাযোগ প্রযুক্তি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C0F99-E500-4861-B82C-85F5216B4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485E-A5DF-4181-9205-1AA06702B7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23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himes.wav"/>
          </p:stSnd>
        </p:sndAc>
      </p:transition>
    </mc:Choice>
    <mc:Fallback xmlns="">
      <p:transition spd="slow"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D1376-A48D-4DBB-A9C3-1622DEC05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C75C4-9267-45F3-A383-F49427859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C5CA7F-70B1-466F-AA0D-86E07CA64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83504-9632-4B45-B4C4-810F22AE8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54E83-FB24-4B87-85A1-1941FC68332A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9ABD0C-6E8E-4892-B8D4-C0B1DD794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/>
              <a:t>তথ্য ও যোগাযোগ প্রযুক্তি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CAE2EC-06AA-49C2-A782-BA51254EC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485E-A5DF-4181-9205-1AA06702B7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15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himes.wav"/>
          </p:stSnd>
        </p:sndAc>
      </p:transition>
    </mc:Choice>
    <mc:Fallback xmlns="">
      <p:transition spd="slow"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0B6D9-E598-4AB6-B469-8612CBA9C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4FDDD8-4FA8-4E28-B8E6-9438961F2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B4704E-306C-4AFB-8E50-1DDF71B5E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379402-5FDB-409A-ADE6-EA2E64745E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DD9DD2-0B82-4D57-8524-370738E583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25E540-DFB6-43C6-963B-F05771838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141F-2865-4CC1-B89B-EE22F2582B98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BEAF9A-EC5F-4D43-A6AA-37980307F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/>
              <a:t>তথ্য ও যোগাযোগ প্রযুক্তি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B316C7-84D5-4BBC-8F1F-D145CDAC1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485E-A5DF-4181-9205-1AA06702B7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58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himes.wav"/>
          </p:stSnd>
        </p:sndAc>
      </p:transition>
    </mc:Choice>
    <mc:Fallback xmlns="">
      <p:transition spd="slow"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C0C4F-DCCC-4905-8A5E-8300EE963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5DD256-220B-49C4-ABC0-EA0E3FA29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A322-0EF6-4AC2-B88F-341513665031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7D6A97-AE5A-41C3-B3B7-112BF58BD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/>
              <a:t>তথ্য ও যোগাযোগ প্রযুক্তি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E96AA4-7956-4CA3-8393-82C722274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485E-A5DF-4181-9205-1AA06702B7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720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himes.wav"/>
          </p:stSnd>
        </p:sndAc>
      </p:transition>
    </mc:Choice>
    <mc:Fallback xmlns="">
      <p:transition spd="slow"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83D6D9-FED6-49E4-8D69-618E3C5C4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78B8-5EA0-4E09-80AE-88300F99A0C2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BB5822-5440-4450-9E17-314AB2AA0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/>
              <a:t>তথ্য ও যোগাযোগ প্রযুক্তি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3D180-09F6-4E61-BCF8-4B675290C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485E-A5DF-4181-9205-1AA06702B7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17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himes.wav"/>
          </p:stSnd>
        </p:sndAc>
      </p:transition>
    </mc:Choice>
    <mc:Fallback xmlns="">
      <p:transition spd="slow"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A6809-2E0A-47F4-BBDD-1B6E9EFD2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FBC76-BE35-48DD-A89A-61C9E6842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09A6AB-49A9-4D7F-849B-3C2366E468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350803-54B4-47B7-A86E-99849B74C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6EB5-D370-49B0-B3C6-E2B155C767B0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1A75BE-C2C0-43BB-A8CD-16E715EA5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/>
              <a:t>তথ্য ও যোগাযোগ প্রযুক্তি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CB1DE-4881-4ECD-B475-08CA78F5C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485E-A5DF-4181-9205-1AA06702B7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26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himes.wav"/>
          </p:stSnd>
        </p:sndAc>
      </p:transition>
    </mc:Choice>
    <mc:Fallback xmlns="">
      <p:transition spd="slow"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461E8-6E7E-481E-A2FF-99B7AE565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834770-C018-4D9C-8427-D1BD84A31A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EB9F3E-AFEC-49A7-ACDC-C1A2CA6AB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4B5F24-69D0-40B2-97F7-96F532639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B8AF0-06E5-49CE-AC1D-56403A08B078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5A693C-B35A-409D-8E02-9698D9B5D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/>
              <a:t>তথ্য ও যোগাযোগ প্রযুক্তি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9A77ED-68B9-4AFF-AE3E-3833484B0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485E-A5DF-4181-9205-1AA06702B7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36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himes.wav"/>
          </p:stSnd>
        </p:sndAc>
      </p:transition>
    </mc:Choice>
    <mc:Fallback xmlns="">
      <p:transition spd="slow"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8DEF30-98B3-4FD1-95B4-24D9A7E4B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E87112-7DF1-46A1-8486-F69FC9C55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38CF9-71F3-4365-9F7F-49CA4D663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BDEAB-9039-4DBD-8BE6-4A148E7B7BC9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2934B-1319-4529-9A0F-520FE5FA17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s-IN"/>
              <a:t>তথ্য ও যোগাযোগ প্রযুক্তি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91EC5-8F56-40DB-84B3-E8FA5BF2C5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0485E-A5DF-4181-9205-1AA06702B7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62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3" name="chimes.wav"/>
          </p:stSnd>
        </p:sndAc>
      </p:transition>
    </mc:Choice>
    <mc:Fallback xmlns="">
      <p:transition spd="slow">
        <p:sndAc>
          <p:stSnd>
            <p:snd r:embed="rId14" name="chimes.wav"/>
          </p:stSnd>
        </p:sndAc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9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2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image" Target="../media/image17.jp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7000">
              <a:srgbClr val="FF66CC">
                <a:lumMod val="88000"/>
                <a:lumOff val="12000"/>
                <a:alpha val="84000"/>
              </a:srgbClr>
            </a:gs>
            <a:gs pos="0">
              <a:schemeClr val="accent1">
                <a:lumMod val="0"/>
                <a:lumOff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mirae's talking: it's all 'bout ict">
            <a:extLst>
              <a:ext uri="{FF2B5EF4-FFF2-40B4-BE49-F238E27FC236}">
                <a16:creationId xmlns:a16="http://schemas.microsoft.com/office/drawing/2014/main" id="{B0AD095D-5B26-48A5-9634-35AA206F3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27" y="499872"/>
            <a:ext cx="2388643" cy="178917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E7FC1E9-4F3A-4FB9-86A3-0C3364780043}"/>
              </a:ext>
            </a:extLst>
          </p:cNvPr>
          <p:cNvSpPr/>
          <p:nvPr/>
        </p:nvSpPr>
        <p:spPr>
          <a:xfrm>
            <a:off x="3156234" y="683483"/>
            <a:ext cx="6499830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48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AutoShape 10" descr="16 Days of Activism | The Rose Campaign - Women in Crisis">
            <a:extLst>
              <a:ext uri="{FF2B5EF4-FFF2-40B4-BE49-F238E27FC236}">
                <a16:creationId xmlns:a16="http://schemas.microsoft.com/office/drawing/2014/main" id="{D403AA25-C481-44F7-AEE6-12E1A82BFE4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AutoShape 14" descr="16 Days of Activism | The Rose Campaign - Women in Crisis">
            <a:extLst>
              <a:ext uri="{FF2B5EF4-FFF2-40B4-BE49-F238E27FC236}">
                <a16:creationId xmlns:a16="http://schemas.microsoft.com/office/drawing/2014/main" id="{42C64656-5BAF-4C60-9AD3-BD67752C617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26" name="Picture 2" descr="Love You Rose">
            <a:extLst>
              <a:ext uri="{FF2B5EF4-FFF2-40B4-BE49-F238E27FC236}">
                <a16:creationId xmlns:a16="http://schemas.microsoft.com/office/drawing/2014/main" id="{55BA4EF7-615A-4A29-8ED8-AE88EDF03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438" y="2011681"/>
            <a:ext cx="3126914" cy="2926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rame 1">
            <a:extLst>
              <a:ext uri="{FF2B5EF4-FFF2-40B4-BE49-F238E27FC236}">
                <a16:creationId xmlns:a16="http://schemas.microsoft.com/office/drawing/2014/main" id="{24352212-0B2E-4465-80F7-20DFBFEEFBAF}"/>
              </a:ext>
            </a:extLst>
          </p:cNvPr>
          <p:cNvSpPr/>
          <p:nvPr/>
        </p:nvSpPr>
        <p:spPr>
          <a:xfrm>
            <a:off x="4678017" y="2027583"/>
            <a:ext cx="3114261" cy="2928730"/>
          </a:xfrm>
          <a:prstGeom prst="frame">
            <a:avLst>
              <a:gd name="adj1" fmla="val 5260"/>
            </a:avLst>
          </a:prstGeom>
          <a:solidFill>
            <a:srgbClr val="7030A0"/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FD7470D0-6567-4284-A513-9AB1CB4058B2}"/>
              </a:ext>
            </a:extLst>
          </p:cNvPr>
          <p:cNvSpPr/>
          <p:nvPr/>
        </p:nvSpPr>
        <p:spPr>
          <a:xfrm>
            <a:off x="744701" y="499872"/>
            <a:ext cx="2373569" cy="1789176"/>
          </a:xfrm>
          <a:prstGeom prst="frame">
            <a:avLst>
              <a:gd name="adj1" fmla="val 5093"/>
            </a:avLst>
          </a:prstGeom>
          <a:solidFill>
            <a:schemeClr val="bg1"/>
          </a:solidFill>
          <a:ln>
            <a:solidFill>
              <a:srgbClr val="CC66FF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CDDFE2FE-E012-4C00-AC46-F7933D7C3E2C}"/>
              </a:ext>
            </a:extLst>
          </p:cNvPr>
          <p:cNvSpPr/>
          <p:nvPr/>
        </p:nvSpPr>
        <p:spPr>
          <a:xfrm>
            <a:off x="3681984" y="702364"/>
            <a:ext cx="4974336" cy="964515"/>
          </a:xfrm>
          <a:prstGeom prst="frame">
            <a:avLst>
              <a:gd name="adj1" fmla="val 3660"/>
            </a:avLst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00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6" name="chimes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3D960F08-957A-40A2-B68B-2274AACBBD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82" y="1960912"/>
            <a:ext cx="3760632" cy="3560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4631A345-E107-4CBB-9E2F-B032F7E910BC}"/>
              </a:ext>
            </a:extLst>
          </p:cNvPr>
          <p:cNvSpPr/>
          <p:nvPr/>
        </p:nvSpPr>
        <p:spPr>
          <a:xfrm>
            <a:off x="2645664" y="5791200"/>
            <a:ext cx="902208" cy="270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 ১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46329-17A4-4717-8925-C5E7F0E11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1898"/>
          </a:xfrm>
        </p:spPr>
        <p:txBody>
          <a:bodyPr>
            <a:normAutofit fontScale="90000"/>
          </a:bodyPr>
          <a:lstStyle/>
          <a:p>
            <a:pPr algn="ctr"/>
            <a:br>
              <a:rPr lang="bn-IN" sz="4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br>
              <a:rPr lang="bn-IN" sz="4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4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ব্রডকাষ্ট (</a:t>
            </a:r>
            <a:r>
              <a:rPr lang="en-US" sz="4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Broadcast)</a:t>
            </a:r>
            <a:br>
              <a:rPr lang="bn-IN" sz="4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7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উদাহরণঃ রেডিও ও </a:t>
            </a:r>
            <a:r>
              <a:rPr lang="as-IN" sz="2700" b="1" i="0" dirty="0">
                <a:solidFill>
                  <a:srgbClr val="0066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টেলিভিশন</a:t>
            </a:r>
            <a:r>
              <a:rPr lang="bn-IN" sz="2700" b="1" i="0" dirty="0">
                <a:solidFill>
                  <a:srgbClr val="0066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সম্প্রচার</a:t>
            </a:r>
            <a:br>
              <a:rPr lang="bn-IN" sz="36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br>
              <a:rPr lang="en-US" sz="3600" b="1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19FC3AC-1216-4830-AB1F-8E72F0E84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863"/>
            <a:ext cx="10515600" cy="4351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েস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43FD8D-1A57-4313-B03E-41B88F5EDB2A}"/>
              </a:ext>
            </a:extLst>
          </p:cNvPr>
          <p:cNvSpPr/>
          <p:nvPr/>
        </p:nvSpPr>
        <p:spPr>
          <a:xfrm>
            <a:off x="4474464" y="1438656"/>
            <a:ext cx="2657856" cy="522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 লক্ষ্য কর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5289CA4-856A-4533-A1B4-8FA05164AE1B}"/>
              </a:ext>
            </a:extLst>
          </p:cNvPr>
          <p:cNvGrpSpPr/>
          <p:nvPr/>
        </p:nvGrpSpPr>
        <p:grpSpPr>
          <a:xfrm>
            <a:off x="5254752" y="2000719"/>
            <a:ext cx="5376672" cy="3543368"/>
            <a:chOff x="5254752" y="2000719"/>
            <a:chExt cx="5376672" cy="3543368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B924C0A9-A767-4A17-B2F6-737EE4CC05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52" t="1" r="8688" b="9846"/>
            <a:stretch/>
          </p:blipFill>
          <p:spPr>
            <a:xfrm>
              <a:off x="5629737" y="2000719"/>
              <a:ext cx="4815840" cy="3424350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9840ABA-155B-4F89-8A69-995B0CF63846}"/>
                </a:ext>
              </a:extLst>
            </p:cNvPr>
            <p:cNvSpPr/>
            <p:nvPr/>
          </p:nvSpPr>
          <p:spPr>
            <a:xfrm>
              <a:off x="5509260" y="4357716"/>
              <a:ext cx="1562099" cy="5210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নেটওয়ার্ক</a:t>
              </a:r>
              <a:r>
                <a:rPr lang="bn-IN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১</a:t>
              </a:r>
              <a:endPara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E052AC0-0D47-4A65-9AE0-92464336C380}"/>
                </a:ext>
              </a:extLst>
            </p:cNvPr>
            <p:cNvSpPr/>
            <p:nvPr/>
          </p:nvSpPr>
          <p:spPr>
            <a:xfrm>
              <a:off x="8420048" y="4989628"/>
              <a:ext cx="1303071" cy="5544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নেটওয়ার্ক</a:t>
              </a:r>
              <a:r>
                <a:rPr lang="bn-IN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২</a:t>
              </a:r>
              <a:endPara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EE5E307B-956D-418D-9EDB-ABBA5B3C5DE8}"/>
                </a:ext>
              </a:extLst>
            </p:cNvPr>
            <p:cNvSpPr/>
            <p:nvPr/>
          </p:nvSpPr>
          <p:spPr>
            <a:xfrm>
              <a:off x="7071359" y="4685786"/>
              <a:ext cx="1220725" cy="19298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চিত্র-২</a:t>
              </a:r>
              <a:endParaRPr lang="en-US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6" name="Flowchart: Connector 15">
              <a:extLst>
                <a:ext uri="{FF2B5EF4-FFF2-40B4-BE49-F238E27FC236}">
                  <a16:creationId xmlns:a16="http://schemas.microsoft.com/office/drawing/2014/main" id="{6906334C-4934-48EF-9786-3BA215E5CEAA}"/>
                </a:ext>
              </a:extLst>
            </p:cNvPr>
            <p:cNvSpPr/>
            <p:nvPr/>
          </p:nvSpPr>
          <p:spPr>
            <a:xfrm>
              <a:off x="5254752" y="2292294"/>
              <a:ext cx="2301240" cy="1950720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7" name="Flowchart: Connector 16">
              <a:extLst>
                <a:ext uri="{FF2B5EF4-FFF2-40B4-BE49-F238E27FC236}">
                  <a16:creationId xmlns:a16="http://schemas.microsoft.com/office/drawing/2014/main" id="{346C83A6-02F8-4B10-B8F2-563C752BC4EF}"/>
                </a:ext>
              </a:extLst>
            </p:cNvPr>
            <p:cNvSpPr/>
            <p:nvPr/>
          </p:nvSpPr>
          <p:spPr>
            <a:xfrm>
              <a:off x="8595360" y="2962854"/>
              <a:ext cx="2036064" cy="2145792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FB9112B-C10C-4B9D-80FF-007D8B73AA7B}"/>
              </a:ext>
            </a:extLst>
          </p:cNvPr>
          <p:cNvCxnSpPr/>
          <p:nvPr/>
        </p:nvCxnSpPr>
        <p:spPr>
          <a:xfrm>
            <a:off x="6912864" y="3684882"/>
            <a:ext cx="1584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D9A352-D06F-4176-A746-B0208A5BD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dirty="0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</a:t>
            </a:r>
            <a:endParaRPr lang="en-US" dirty="0">
              <a:solidFill>
                <a:srgbClr val="1D0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7E47CF-DFF4-440A-A05D-4E14CBE0F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485E-A5DF-4181-9205-1AA06702B7C2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47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5" name="chimes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99FF">
                <a:alpha val="5000"/>
                <a:lumMod val="53000"/>
              </a:srgb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68336-F2A2-42F9-B0C3-593BDB263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841"/>
            <a:ext cx="10515600" cy="975360"/>
          </a:xfrm>
        </p:spPr>
        <p:txBody>
          <a:bodyPr>
            <a:normAutofit fontScale="90000"/>
          </a:bodyPr>
          <a:lstStyle/>
          <a:p>
            <a:pPr algn="ctr"/>
            <a:br>
              <a:rPr lang="bn-IN" sz="4000" b="1" dirty="0">
                <a:solidFill>
                  <a:srgbClr val="02BE2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4000" b="1" dirty="0">
                <a:highlight>
                  <a:srgbClr val="00CC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মাল্টিকাষ্ট (</a:t>
            </a:r>
            <a:r>
              <a:rPr lang="en-US" sz="4000" b="1" dirty="0">
                <a:highlight>
                  <a:srgbClr val="00CC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Multicast)</a:t>
            </a:r>
            <a:br>
              <a:rPr lang="bn-IN" sz="4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7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উদাহরণঃ</a:t>
            </a:r>
            <a:r>
              <a:rPr lang="as-IN" sz="2400" b="1" i="0" dirty="0">
                <a:solidFill>
                  <a:srgbClr val="0066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as-IN" sz="2400" b="1" i="0" dirty="0">
                <a:solidFill>
                  <a:srgbClr val="0066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ভিডিও কনফারেন্স </a:t>
            </a:r>
            <a:br>
              <a:rPr lang="en-US" sz="4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4EB8000B-153D-49E7-AC6E-FAF0CBA71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044" y="1723172"/>
            <a:ext cx="3918204" cy="369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8C43ED8-1354-4392-A0A7-72BED9602369}"/>
              </a:ext>
            </a:extLst>
          </p:cNvPr>
          <p:cNvSpPr/>
          <p:nvPr/>
        </p:nvSpPr>
        <p:spPr>
          <a:xfrm>
            <a:off x="4474464" y="1438656"/>
            <a:ext cx="2657856" cy="522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 লক্ষ্য কর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E03A12-625D-4CA5-AFA9-7DB55D3C0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endParaRPr lang="bn-IN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IN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IN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IN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IN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IN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IN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</a:p>
          <a:p>
            <a:pPr marL="0" indent="0">
              <a:buNone/>
            </a:pPr>
            <a:r>
              <a:rPr lang="bn-IN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</a:t>
            </a:r>
            <a:r>
              <a:rPr lang="bn-IN" sz="2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 ১</a:t>
            </a:r>
            <a:endParaRPr lang="en-US" sz="2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7C552B4-920B-4871-915F-5F5541D1A7B3}"/>
              </a:ext>
            </a:extLst>
          </p:cNvPr>
          <p:cNvGrpSpPr/>
          <p:nvPr/>
        </p:nvGrpSpPr>
        <p:grpSpPr>
          <a:xfrm>
            <a:off x="5804916" y="2180367"/>
            <a:ext cx="4041648" cy="3104577"/>
            <a:chOff x="5804916" y="2180367"/>
            <a:chExt cx="4041648" cy="310457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9511645-249C-4416-9AB4-2D7159BD133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11" t="5455" r="2715" b="34085"/>
            <a:stretch/>
          </p:blipFill>
          <p:spPr>
            <a:xfrm>
              <a:off x="6070092" y="2394393"/>
              <a:ext cx="3511296" cy="1715359"/>
            </a:xfrm>
            <a:prstGeom prst="rect">
              <a:avLst/>
            </a:prstGeom>
          </p:spPr>
        </p:pic>
        <p:sp>
          <p:nvSpPr>
            <p:cNvPr id="10" name="Flowchart: Connector 9">
              <a:extLst>
                <a:ext uri="{FF2B5EF4-FFF2-40B4-BE49-F238E27FC236}">
                  <a16:creationId xmlns:a16="http://schemas.microsoft.com/office/drawing/2014/main" id="{CF424C37-8C83-41B9-8B91-AC822AF58EAF}"/>
                </a:ext>
              </a:extLst>
            </p:cNvPr>
            <p:cNvSpPr/>
            <p:nvPr/>
          </p:nvSpPr>
          <p:spPr>
            <a:xfrm>
              <a:off x="8127492" y="2730010"/>
              <a:ext cx="1719072" cy="1682496"/>
            </a:xfrm>
            <a:prstGeom prst="flowChartConnector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lowchart: Connector 11">
              <a:extLst>
                <a:ext uri="{FF2B5EF4-FFF2-40B4-BE49-F238E27FC236}">
                  <a16:creationId xmlns:a16="http://schemas.microsoft.com/office/drawing/2014/main" id="{5A4530AD-8379-40F5-B143-A453DBD43F70}"/>
                </a:ext>
              </a:extLst>
            </p:cNvPr>
            <p:cNvSpPr/>
            <p:nvPr/>
          </p:nvSpPr>
          <p:spPr>
            <a:xfrm>
              <a:off x="5804916" y="2180367"/>
              <a:ext cx="1719072" cy="1682496"/>
            </a:xfrm>
            <a:prstGeom prst="flowChartConnector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Flowchart: Connector 12">
              <a:extLst>
                <a:ext uri="{FF2B5EF4-FFF2-40B4-BE49-F238E27FC236}">
                  <a16:creationId xmlns:a16="http://schemas.microsoft.com/office/drawing/2014/main" id="{CA60E077-7E4F-43E3-99DE-00E0FC7018FB}"/>
                </a:ext>
              </a:extLst>
            </p:cNvPr>
            <p:cNvSpPr/>
            <p:nvPr/>
          </p:nvSpPr>
          <p:spPr>
            <a:xfrm>
              <a:off x="6790944" y="3157728"/>
              <a:ext cx="146304" cy="134112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Flowchart: Connector 13">
              <a:extLst>
                <a:ext uri="{FF2B5EF4-FFF2-40B4-BE49-F238E27FC236}">
                  <a16:creationId xmlns:a16="http://schemas.microsoft.com/office/drawing/2014/main" id="{EA81A413-3E65-47EF-946B-BF684BE620D8}"/>
                </a:ext>
              </a:extLst>
            </p:cNvPr>
            <p:cNvSpPr/>
            <p:nvPr/>
          </p:nvSpPr>
          <p:spPr>
            <a:xfrm>
              <a:off x="8522208" y="3340608"/>
              <a:ext cx="170688" cy="13716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lowchart: Connector 16">
              <a:extLst>
                <a:ext uri="{FF2B5EF4-FFF2-40B4-BE49-F238E27FC236}">
                  <a16:creationId xmlns:a16="http://schemas.microsoft.com/office/drawing/2014/main" id="{8E7ACDF6-E976-487E-85FA-B9CBD6A0F2CA}"/>
                </a:ext>
              </a:extLst>
            </p:cNvPr>
            <p:cNvSpPr/>
            <p:nvPr/>
          </p:nvSpPr>
          <p:spPr>
            <a:xfrm>
              <a:off x="8884920" y="3584447"/>
              <a:ext cx="173736" cy="146305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lowchart: Connector 17">
              <a:extLst>
                <a:ext uri="{FF2B5EF4-FFF2-40B4-BE49-F238E27FC236}">
                  <a16:creationId xmlns:a16="http://schemas.microsoft.com/office/drawing/2014/main" id="{61B49FDC-A2C1-46CF-B4A7-C018C66F34BA}"/>
                </a:ext>
              </a:extLst>
            </p:cNvPr>
            <p:cNvSpPr/>
            <p:nvPr/>
          </p:nvSpPr>
          <p:spPr>
            <a:xfrm>
              <a:off x="8449056" y="3657600"/>
              <a:ext cx="170688" cy="132111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D7AFD82-D30F-4710-9FBE-A9B2E9D4D8B9}"/>
                </a:ext>
              </a:extLst>
            </p:cNvPr>
            <p:cNvSpPr/>
            <p:nvPr/>
          </p:nvSpPr>
          <p:spPr>
            <a:xfrm>
              <a:off x="8339328" y="4400659"/>
              <a:ext cx="1438656" cy="8215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নেটওয়ার্ক</a:t>
              </a:r>
              <a:r>
                <a:rPr lang="bn-IN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২</a:t>
              </a:r>
              <a:endPara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630D7C7-83AA-414C-975C-67C1ABB3AD6C}"/>
                </a:ext>
              </a:extLst>
            </p:cNvPr>
            <p:cNvSpPr/>
            <p:nvPr/>
          </p:nvSpPr>
          <p:spPr>
            <a:xfrm>
              <a:off x="5804916" y="3997332"/>
              <a:ext cx="1399303" cy="4151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নেটওয়ার্ক</a:t>
              </a:r>
              <a:r>
                <a:rPr lang="bn-IN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১</a:t>
              </a:r>
              <a:endPara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5628FF2-FCBC-4FD8-A0A3-21D136DE3E8E}"/>
                </a:ext>
              </a:extLst>
            </p:cNvPr>
            <p:cNvSpPr/>
            <p:nvPr/>
          </p:nvSpPr>
          <p:spPr>
            <a:xfrm>
              <a:off x="7058626" y="4685786"/>
              <a:ext cx="1233458" cy="59915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চিত্র-২</a:t>
              </a:r>
              <a:endParaRPr lang="en-US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BDE55-8B74-4E48-A2CF-AC6D7FC41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dirty="0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</a:t>
            </a:r>
            <a:endParaRPr lang="en-US" dirty="0">
              <a:solidFill>
                <a:srgbClr val="1D0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415BB2-CAC4-4B1D-918B-7257C4F1A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485E-A5DF-4181-9205-1AA06702B7C2}" type="slidenum">
              <a:rPr lang="en-US" smtClean="0">
                <a:solidFill>
                  <a:schemeClr val="tx1"/>
                </a:solidFill>
              </a:rPr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23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5" name="chimes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99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18C1699-9FB6-44F9-B177-B56BFB6097E3}"/>
              </a:ext>
            </a:extLst>
          </p:cNvPr>
          <p:cNvSpPr/>
          <p:nvPr/>
        </p:nvSpPr>
        <p:spPr>
          <a:xfrm>
            <a:off x="4840224" y="512064"/>
            <a:ext cx="2474976" cy="76809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981397-1C4E-4DF8-BCB4-8829BF2B4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7643"/>
          </a:xfrm>
        </p:spPr>
        <p:txBody>
          <a:bodyPr>
            <a:normAutofit/>
          </a:bodyPr>
          <a:lstStyle/>
          <a:p>
            <a:pPr algn="ctr"/>
            <a:r>
              <a:rPr lang="bn-IN" sz="3600" b="1" dirty="0">
                <a:solidFill>
                  <a:srgbClr val="280AA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মূল্যায়ন</a:t>
            </a:r>
            <a:endParaRPr lang="en-US" sz="3600" b="1" dirty="0">
              <a:solidFill>
                <a:srgbClr val="280AA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id="{E4959461-C537-458F-9DEC-B273522E7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7098"/>
            <a:ext cx="10515600" cy="5217541"/>
          </a:xfr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</a:ln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bn-IN" b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কাজঃ</a:t>
            </a:r>
            <a:endParaRPr lang="bn-IN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l" fontAlgn="base">
              <a:buNone/>
            </a:pPr>
            <a:r>
              <a:rPr lang="bn-IN" b="1" i="0" dirty="0">
                <a:solidFill>
                  <a:srgbClr val="0066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</a:t>
            </a:r>
            <a:r>
              <a:rPr lang="as-IN" b="1" i="0" dirty="0">
                <a:solidFill>
                  <a:srgbClr val="0066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টা ট্রান্সমিশন মোড কী?</a:t>
            </a:r>
          </a:p>
          <a:p>
            <a:pPr marL="0" indent="0" algn="l" fontAlgn="base">
              <a:buNone/>
            </a:pPr>
            <a:r>
              <a:rPr lang="bn-IN" b="1" i="0" dirty="0">
                <a:solidFill>
                  <a:srgbClr val="0066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as-IN" b="1" i="0" dirty="0">
                <a:solidFill>
                  <a:srgbClr val="0066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সিমপ্লেক্স</a:t>
            </a:r>
            <a:r>
              <a:rPr lang="bn-IN" b="1" i="0" dirty="0">
                <a:solidFill>
                  <a:srgbClr val="0066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b="1" i="0" dirty="0">
                <a:solidFill>
                  <a:srgbClr val="0066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মোড কী?</a:t>
            </a:r>
            <a:endParaRPr lang="bn-IN" b="1" i="0" dirty="0">
              <a:solidFill>
                <a:srgbClr val="0066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l" fontAlgn="base">
              <a:buNone/>
            </a:pPr>
            <a:r>
              <a:rPr lang="bn-IN" b="1" i="0" dirty="0">
                <a:solidFill>
                  <a:srgbClr val="0066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as-IN" b="1" i="0" dirty="0">
                <a:solidFill>
                  <a:srgbClr val="0066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মাল্টিকাস্ট কী?</a:t>
            </a:r>
            <a:endParaRPr lang="bn-IN" b="1" i="0" dirty="0">
              <a:solidFill>
                <a:srgbClr val="0066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l" fontAlgn="base">
              <a:buNone/>
            </a:pPr>
            <a:endParaRPr lang="as-IN" b="1" i="0" dirty="0">
              <a:solidFill>
                <a:srgbClr val="0066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কাজঃ</a:t>
            </a:r>
          </a:p>
          <a:p>
            <a:pPr marL="0" indent="0">
              <a:buNone/>
            </a:pPr>
            <a:r>
              <a:rPr lang="bn-IN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ইন্টারনেট ও মাল্টিমিডিয়া প্রোজেক্টর এর ডা</a:t>
            </a:r>
            <a:r>
              <a:rPr lang="as-IN" sz="2800" b="1" i="0" dirty="0">
                <a:solidFill>
                  <a:srgbClr val="0066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টা ট্রান্সমিশন মোড</a:t>
            </a:r>
            <a:r>
              <a:rPr lang="bn-IN" sz="2800" b="1" i="0" dirty="0">
                <a:solidFill>
                  <a:srgbClr val="0066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কর।</a:t>
            </a:r>
          </a:p>
          <a:p>
            <a:pPr marL="0" indent="0">
              <a:buNone/>
            </a:pPr>
            <a:r>
              <a:rPr lang="bn-IN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কোন ডা</a:t>
            </a:r>
            <a:r>
              <a:rPr lang="as-IN" sz="2800" b="1" i="0" dirty="0">
                <a:solidFill>
                  <a:srgbClr val="0066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টা ট্রান্সমিশন মোড</a:t>
            </a:r>
            <a:r>
              <a:rPr lang="bn-IN" sz="2800" b="1" i="0" dirty="0">
                <a:solidFill>
                  <a:srgbClr val="0066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 সব থেকে কার্যকর ব্যাখ্যা কর?</a:t>
            </a:r>
          </a:p>
          <a:p>
            <a:pPr marL="0" indent="0">
              <a:buNone/>
            </a:pPr>
            <a:r>
              <a:rPr lang="bn-IN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IN" b="1" dirty="0">
                <a:solidFill>
                  <a:srgbClr val="0066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as-IN" sz="2800" b="1" i="0" dirty="0">
                <a:solidFill>
                  <a:srgbClr val="0066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শ্রেণিকক্ষের পাঠদানকে কোন ট্রান্সমিশন মোডের সাথে তুলনা করা যায়? ব্যাখ্যা কর।</a:t>
            </a:r>
            <a:endParaRPr lang="en-US" b="1" dirty="0"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3ABC65-C604-4234-BC03-A3CE8A3E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dirty="0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</a:t>
            </a:r>
            <a:endParaRPr lang="en-US" dirty="0">
              <a:solidFill>
                <a:srgbClr val="1D0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411BCB-9B58-419F-900D-3D86FF9A1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485E-A5DF-4181-9205-1AA06702B7C2}" type="slidenum">
              <a:rPr lang="en-US" smtClean="0">
                <a:solidFill>
                  <a:schemeClr val="tx1"/>
                </a:solidFill>
              </a:rPr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07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3" name="chimes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100000">
              <a:srgbClr val="CC66FF"/>
            </a:gs>
            <a:gs pos="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A50BB-A0B2-4CE6-A5C9-ABB75E4C0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64CBEEE-F615-4C3B-BA22-B81C5282D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3031"/>
            <a:ext cx="10515600" cy="4351338"/>
          </a:xfrm>
          <a:gradFill>
            <a:gsLst>
              <a:gs pos="0">
                <a:srgbClr val="92D050"/>
              </a:gs>
              <a:gs pos="100000">
                <a:srgbClr val="CC66FF"/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8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E43D72E-979A-482C-BE4C-BDE91A821825}"/>
              </a:ext>
            </a:extLst>
          </p:cNvPr>
          <p:cNvSpPr/>
          <p:nvPr/>
        </p:nvSpPr>
        <p:spPr>
          <a:xfrm>
            <a:off x="4038600" y="1153159"/>
            <a:ext cx="4181856" cy="2048256"/>
          </a:xfrm>
          <a:prstGeom prst="ellipse">
            <a:avLst/>
          </a:prstGeom>
          <a:noFill/>
          <a:ln w="22225" cap="rnd" cmpd="thickThin">
            <a:gradFill>
              <a:gsLst>
                <a:gs pos="0">
                  <a:srgbClr val="02BE2F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1772B0-DCB2-4634-8F87-3831EFC6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/>
              <a:t>তথ্য ও যোগাযোগ প্রযুক্তি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B71D85-F73C-4B17-8DA0-FF54E3FA4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485E-A5DF-4181-9205-1AA06702B7C2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1D3310C-1C4F-46CA-A16A-D515B72B76CA}"/>
              </a:ext>
            </a:extLst>
          </p:cNvPr>
          <p:cNvGrpSpPr/>
          <p:nvPr/>
        </p:nvGrpSpPr>
        <p:grpSpPr>
          <a:xfrm>
            <a:off x="4558749" y="3393023"/>
            <a:ext cx="2862470" cy="2376145"/>
            <a:chOff x="4558749" y="3393023"/>
            <a:chExt cx="2862470" cy="2376145"/>
          </a:xfrm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grpSpPr>
        <p:pic>
          <p:nvPicPr>
            <p:cNvPr id="2050" name="Picture 2" descr="Buy Rose Fragrant Cloud | J Parker Dutch Bulbs">
              <a:extLst>
                <a:ext uri="{FF2B5EF4-FFF2-40B4-BE49-F238E27FC236}">
                  <a16:creationId xmlns:a16="http://schemas.microsoft.com/office/drawing/2014/main" id="{4282BF24-F6F4-4C64-B5C7-C0C12D94EE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1757" y="3454119"/>
              <a:ext cx="2690191" cy="2315049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Frame 5">
              <a:extLst>
                <a:ext uri="{FF2B5EF4-FFF2-40B4-BE49-F238E27FC236}">
                  <a16:creationId xmlns:a16="http://schemas.microsoft.com/office/drawing/2014/main" id="{1EB6E158-E3C7-43FE-B077-B500C9855456}"/>
                </a:ext>
              </a:extLst>
            </p:cNvPr>
            <p:cNvSpPr/>
            <p:nvPr/>
          </p:nvSpPr>
          <p:spPr>
            <a:xfrm>
              <a:off x="4558749" y="3393023"/>
              <a:ext cx="2862470" cy="2357981"/>
            </a:xfrm>
            <a:prstGeom prst="frame">
              <a:avLst>
                <a:gd name="adj1" fmla="val 4632"/>
              </a:avLst>
            </a:prstGeom>
            <a:solidFill>
              <a:srgbClr val="CC66FF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375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>
            <a:alpha val="9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AA57CB51-49E6-4B5D-9CA6-6E99FEFA6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1303" y="2623341"/>
            <a:ext cx="2316479" cy="703136"/>
          </a:xfr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b="1" dirty="0" err="1">
                <a:solidFill>
                  <a:srgbClr val="280AA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b="1" dirty="0">
                <a:solidFill>
                  <a:srgbClr val="280AA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280AA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2800" b="1" dirty="0">
              <a:solidFill>
                <a:srgbClr val="280AA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6E6DD56-E7E3-4FDA-AFE0-D68F1007B7B7}"/>
              </a:ext>
            </a:extLst>
          </p:cNvPr>
          <p:cNvSpPr txBox="1">
            <a:spLocks/>
          </p:cNvSpPr>
          <p:nvPr/>
        </p:nvSpPr>
        <p:spPr>
          <a:xfrm>
            <a:off x="8562223" y="2505625"/>
            <a:ext cx="2630033" cy="70313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solidFill>
                  <a:srgbClr val="280AA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800" b="1" dirty="0">
                <a:solidFill>
                  <a:srgbClr val="280AA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280AA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2800" b="1" dirty="0">
              <a:solidFill>
                <a:srgbClr val="280AA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ICT or Information and Communications Technology Case Study Sample">
            <a:extLst>
              <a:ext uri="{FF2B5EF4-FFF2-40B4-BE49-F238E27FC236}">
                <a16:creationId xmlns:a16="http://schemas.microsoft.com/office/drawing/2014/main" id="{9848364E-6394-41C4-BEA6-D9E6471017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67"/>
          <a:stretch/>
        </p:blipFill>
        <p:spPr bwMode="auto">
          <a:xfrm>
            <a:off x="10018831" y="259143"/>
            <a:ext cx="1870488" cy="1264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53542E-CC57-41CC-B858-B2FE677DB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996813-F47A-4EB5-852E-1B781CE8C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485E-A5DF-4181-9205-1AA06702B7C2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B795916-618F-4CAC-A2B2-BB76DC221B3C}"/>
              </a:ext>
            </a:extLst>
          </p:cNvPr>
          <p:cNvGrpSpPr/>
          <p:nvPr/>
        </p:nvGrpSpPr>
        <p:grpSpPr>
          <a:xfrm>
            <a:off x="886576" y="437988"/>
            <a:ext cx="2442899" cy="2120646"/>
            <a:chOff x="5171745" y="193548"/>
            <a:chExt cx="2442899" cy="2120646"/>
          </a:xfrm>
          <a:effectLst>
            <a:outerShdw blurRad="50800" dist="50800" dir="5400000" algn="ctr" rotWithShape="0">
              <a:srgbClr val="FF0000"/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FE309A5-2B7D-4563-9DA3-8B86F6E17E0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328" b="24213"/>
            <a:stretch/>
          </p:blipFill>
          <p:spPr>
            <a:xfrm>
              <a:off x="5171746" y="304038"/>
              <a:ext cx="2269871" cy="2010156"/>
            </a:xfrm>
            <a:prstGeom prst="rect">
              <a:avLst/>
            </a:prstGeom>
            <a:noFill/>
            <a:ln w="38100"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146050" h="44450" prst="angle"/>
              <a:bevelB w="120650" h="44450" prst="angle"/>
              <a:extrusionClr>
                <a:srgbClr val="7030A0"/>
              </a:extrusionClr>
              <a:contourClr>
                <a:srgbClr val="0070C0"/>
              </a:contourClr>
            </a:sp3d>
          </p:spPr>
        </p:pic>
        <p:sp>
          <p:nvSpPr>
            <p:cNvPr id="8" name="Frame 7">
              <a:extLst>
                <a:ext uri="{FF2B5EF4-FFF2-40B4-BE49-F238E27FC236}">
                  <a16:creationId xmlns:a16="http://schemas.microsoft.com/office/drawing/2014/main" id="{E5AE140C-418A-43A0-A43D-0ACEE4CEB319}"/>
                </a:ext>
              </a:extLst>
            </p:cNvPr>
            <p:cNvSpPr/>
            <p:nvPr/>
          </p:nvSpPr>
          <p:spPr>
            <a:xfrm>
              <a:off x="5171745" y="193548"/>
              <a:ext cx="2442899" cy="2120646"/>
            </a:xfrm>
            <a:prstGeom prst="frame">
              <a:avLst>
                <a:gd name="adj1" fmla="val 8128"/>
              </a:avLst>
            </a:prstGeom>
            <a:gradFill flip="none" rotWithShape="1">
              <a:gsLst>
                <a:gs pos="51000">
                  <a:srgbClr val="CC66FF"/>
                </a:gs>
                <a:gs pos="80958">
                  <a:srgbClr val="008994"/>
                </a:gs>
                <a:gs pos="14286">
                  <a:srgbClr val="7030A0"/>
                </a:gs>
                <a:gs pos="93197">
                  <a:srgbClr val="1D00F0"/>
                </a:gs>
                <a:gs pos="73000">
                  <a:srgbClr val="FF99CC"/>
                </a:gs>
                <a:gs pos="41000">
                  <a:srgbClr val="1D00F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146050" h="44450" prst="angle"/>
              <a:bevelB w="120650" h="44450" prst="angle"/>
              <a:extrusionClr>
                <a:srgbClr val="7030A0"/>
              </a:extrusionClr>
              <a:contourClr>
                <a:srgbClr val="0070C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6" name="Frame 5">
            <a:extLst>
              <a:ext uri="{FF2B5EF4-FFF2-40B4-BE49-F238E27FC236}">
                <a16:creationId xmlns:a16="http://schemas.microsoft.com/office/drawing/2014/main" id="{294BCB2E-A98B-4B79-A963-418D5E62A1C2}"/>
              </a:ext>
            </a:extLst>
          </p:cNvPr>
          <p:cNvSpPr/>
          <p:nvPr/>
        </p:nvSpPr>
        <p:spPr>
          <a:xfrm>
            <a:off x="10018831" y="265043"/>
            <a:ext cx="1882549" cy="1311966"/>
          </a:xfrm>
          <a:prstGeom prst="frame">
            <a:avLst>
              <a:gd name="adj1" fmla="val 5429"/>
            </a:avLst>
          </a:prstGeom>
          <a:solidFill>
            <a:srgbClr val="A0103D"/>
          </a:solidFill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60A1754-2B4C-4D24-9AC2-6A5B1F80D24F}"/>
              </a:ext>
            </a:extLst>
          </p:cNvPr>
          <p:cNvSpPr/>
          <p:nvPr/>
        </p:nvSpPr>
        <p:spPr>
          <a:xfrm>
            <a:off x="2462784" y="3451178"/>
            <a:ext cx="2699336" cy="2315638"/>
          </a:xfrm>
          <a:prstGeom prst="roundRect">
            <a:avLst>
              <a:gd name="adj" fmla="val 11274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1D0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DE2D95C-4F17-4587-80FA-7F494C341FDD}"/>
              </a:ext>
            </a:extLst>
          </p:cNvPr>
          <p:cNvSpPr txBox="1"/>
          <p:nvPr/>
        </p:nvSpPr>
        <p:spPr>
          <a:xfrm>
            <a:off x="2431112" y="3700581"/>
            <a:ext cx="262128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0">
              <a:buNone/>
            </a:pPr>
            <a:r>
              <a:rPr lang="en-US" b="1" dirty="0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ড. </a:t>
            </a:r>
            <a:r>
              <a:rPr lang="en-US" b="1" dirty="0" err="1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নাসরিন</a:t>
            </a:r>
            <a:r>
              <a:rPr lang="en-US" b="1" dirty="0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জাহান</a:t>
            </a:r>
            <a:r>
              <a:rPr lang="en-US" b="1" dirty="0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দিবা</a:t>
            </a:r>
            <a:endParaRPr lang="bn-IN" b="1" dirty="0">
              <a:solidFill>
                <a:srgbClr val="1D0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lvl="1" indent="0">
              <a:buNone/>
            </a:pPr>
            <a:r>
              <a:rPr lang="bn-IN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endParaRPr lang="bn-IN" b="1" dirty="0"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lvl="1" indent="0">
              <a:buNone/>
            </a:pPr>
            <a:r>
              <a:rPr lang="en-US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bn-IN" b="1" dirty="0"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lvl="1" indent="0">
              <a:buNone/>
            </a:pPr>
            <a:r>
              <a:rPr lang="en-US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বানেশ্বর</a:t>
            </a:r>
            <a:r>
              <a:rPr lang="en-US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b="1" dirty="0"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lvl="1" indent="0">
              <a:buNone/>
            </a:pPr>
            <a:r>
              <a:rPr lang="en-US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বানেশ্বর</a:t>
            </a:r>
            <a:r>
              <a:rPr lang="en-US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রাজশাহী</a:t>
            </a:r>
            <a:r>
              <a:rPr lang="en-US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b="1" dirty="0"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653BF89-7001-46AD-BDC3-DF07FA428EFB}"/>
              </a:ext>
            </a:extLst>
          </p:cNvPr>
          <p:cNvSpPr/>
          <p:nvPr/>
        </p:nvSpPr>
        <p:spPr>
          <a:xfrm>
            <a:off x="7918267" y="3429000"/>
            <a:ext cx="2743200" cy="2315638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1D0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46D2DAC-BFF1-4D38-81E4-C91F381B4908}"/>
              </a:ext>
            </a:extLst>
          </p:cNvPr>
          <p:cNvSpPr txBox="1"/>
          <p:nvPr/>
        </p:nvSpPr>
        <p:spPr>
          <a:xfrm>
            <a:off x="8027995" y="3628808"/>
            <a:ext cx="265219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r>
              <a:rPr lang="en-US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উচ্চমাধ্যমিক</a:t>
            </a:r>
            <a:r>
              <a:rPr lang="en-US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b="1" dirty="0"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bn-IN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(২য় </a:t>
            </a:r>
            <a:r>
              <a:rPr lang="en-US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ডাটা</a:t>
            </a:r>
            <a:r>
              <a:rPr lang="en-US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ট্রান্সমিশন</a:t>
            </a:r>
            <a:r>
              <a:rPr lang="en-US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মোড</a:t>
            </a:r>
            <a:endParaRPr lang="en-US" b="1" dirty="0"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en-US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2213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5" name="chimes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66CC"/>
            </a:gs>
            <a:gs pos="100000">
              <a:srgbClr val="F5B39C"/>
            </a:gs>
            <a:gs pos="100000">
              <a:srgbClr val="F6BCA8"/>
            </a:gs>
            <a:gs pos="37000">
              <a:srgbClr val="F9CFC1"/>
            </a:gs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1F509-482C-41DB-8840-034868BAC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9440" y="124956"/>
            <a:ext cx="591312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3600" b="1" dirty="0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b="1" dirty="0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600" b="1" dirty="0">
              <a:solidFill>
                <a:srgbClr val="1D0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ডাটা ট্রান্সমিশন মোড কত প্রকার ও কী কী? বিস্তারিত জেনে নিন।">
            <a:extLst>
              <a:ext uri="{FF2B5EF4-FFF2-40B4-BE49-F238E27FC236}">
                <a16:creationId xmlns:a16="http://schemas.microsoft.com/office/drawing/2014/main" id="{EC6B9132-61D3-484D-AA38-8BEBB1AFB6C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639" y="1535535"/>
            <a:ext cx="6538722" cy="447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A4159C2-6250-417B-8882-0315A62D564D}"/>
              </a:ext>
            </a:extLst>
          </p:cNvPr>
          <p:cNvSpPr/>
          <p:nvPr/>
        </p:nvSpPr>
        <p:spPr>
          <a:xfrm>
            <a:off x="2353056" y="1365504"/>
            <a:ext cx="7303008" cy="4742688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961A7D-F104-4EF2-AD74-7FC6B71DE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dirty="0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</a:t>
            </a:r>
            <a:endParaRPr lang="en-US" dirty="0">
              <a:solidFill>
                <a:srgbClr val="1D0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166037-BFA7-44A0-9D58-3EC869104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485E-A5DF-4181-9205-1AA06702B7C2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C1ECC8-85E5-4B6F-BC7E-97A9758715AE}"/>
              </a:ext>
            </a:extLst>
          </p:cNvPr>
          <p:cNvSpPr/>
          <p:nvPr/>
        </p:nvSpPr>
        <p:spPr>
          <a:xfrm>
            <a:off x="4943061" y="1881809"/>
            <a:ext cx="2729948" cy="371061"/>
          </a:xfrm>
          <a:prstGeom prst="rect">
            <a:avLst/>
          </a:prstGeom>
          <a:solidFill>
            <a:srgbClr val="00B0F0">
              <a:tint val="66000"/>
              <a:satMod val="1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3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1687">
              <a:srgbClr val="94EE96"/>
            </a:gs>
            <a:gs pos="100000">
              <a:srgbClr val="F5B39C"/>
            </a:gs>
            <a:gs pos="100000">
              <a:srgbClr val="F6BCA8"/>
            </a:gs>
            <a:gs pos="37000">
              <a:srgbClr val="F9CFC1"/>
            </a:gs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62951-6FFD-4508-8392-2E39BAC7F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b="1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b="1" dirty="0">
              <a:solidFill>
                <a:srgbClr val="FF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E3C9A-45DE-4A34-B3E8-4F01A2260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3662"/>
            <a:ext cx="10515600" cy="458603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ডাটা</a:t>
            </a:r>
            <a:r>
              <a:rPr lang="en-US" b="1" dirty="0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ট্রান্সমিশন</a:t>
            </a:r>
            <a:r>
              <a:rPr lang="en-US" b="1" dirty="0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মোড</a:t>
            </a:r>
            <a:endParaRPr lang="bn-IN" sz="2800" b="1" dirty="0">
              <a:solidFill>
                <a:srgbClr val="1D0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CC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b="1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b="1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b="1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b="1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b="1" dirty="0">
                <a:solidFill>
                  <a:srgbClr val="CC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</a:t>
            </a:r>
            <a:endParaRPr lang="en-US" b="1" dirty="0">
              <a:solidFill>
                <a:srgbClr val="CC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Clr>
                <a:srgbClr val="1D00F0"/>
              </a:buCl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ডাটা</a:t>
            </a:r>
            <a:r>
              <a:rPr lang="en-US" sz="2800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ট্রান্সমিশন</a:t>
            </a:r>
            <a:r>
              <a:rPr lang="en-US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মোড</a:t>
            </a:r>
            <a:r>
              <a:rPr lang="en-US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2800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>
              <a:solidFill>
                <a:srgbClr val="01471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Clr>
                <a:srgbClr val="1D00F0"/>
              </a:buCl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ডাটা</a:t>
            </a:r>
            <a:r>
              <a:rPr lang="en-US" sz="2800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প্রবাহের</a:t>
            </a:r>
            <a:r>
              <a:rPr lang="en-US" sz="2800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ভিত্তি</a:t>
            </a:r>
            <a:r>
              <a:rPr lang="en-US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ডাটা</a:t>
            </a:r>
            <a:r>
              <a:rPr lang="en-US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ট্রান্সমিশন</a:t>
            </a:r>
            <a:r>
              <a:rPr lang="en-US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মোডের</a:t>
            </a:r>
            <a:r>
              <a:rPr lang="en-US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en-US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b="1" dirty="0" err="1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buClr>
                <a:srgbClr val="1D00F0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01471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i="0" dirty="0" err="1">
                <a:solidFill>
                  <a:srgbClr val="01471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প্রাপকের</a:t>
            </a:r>
            <a:r>
              <a:rPr lang="en-US" b="1" i="0" dirty="0">
                <a:solidFill>
                  <a:srgbClr val="01471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i="0" dirty="0" err="1">
                <a:solidFill>
                  <a:srgbClr val="01471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b="1" i="0" dirty="0">
                <a:solidFill>
                  <a:srgbClr val="01471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b="1" i="0" dirty="0" err="1">
                <a:solidFill>
                  <a:srgbClr val="01471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ডাটা</a:t>
            </a:r>
            <a:r>
              <a:rPr lang="en-US" b="1" i="0" dirty="0">
                <a:solidFill>
                  <a:srgbClr val="01471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i="0" dirty="0" err="1">
                <a:solidFill>
                  <a:srgbClr val="01471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গ্রহনের</a:t>
            </a:r>
            <a:r>
              <a:rPr lang="en-US" b="1" i="0" dirty="0">
                <a:solidFill>
                  <a:srgbClr val="01471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i="0" dirty="0" err="1">
                <a:solidFill>
                  <a:srgbClr val="01471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b="1" dirty="0" err="1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ধিকারের</a:t>
            </a:r>
            <a:r>
              <a:rPr lang="en-US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ভিত্তি</a:t>
            </a:r>
            <a:r>
              <a:rPr lang="en-US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ডাটা</a:t>
            </a:r>
            <a:r>
              <a:rPr lang="en-US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ট্রান্সমিশন</a:t>
            </a:r>
            <a:r>
              <a:rPr lang="en-US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মোডের</a:t>
            </a:r>
            <a:r>
              <a:rPr lang="en-US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0" indent="0">
              <a:buClr>
                <a:srgbClr val="1D00F0"/>
              </a:buClr>
              <a:buNone/>
            </a:pPr>
            <a:r>
              <a:rPr lang="en-US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b="1" dirty="0" err="1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b="1" dirty="0">
                <a:solidFill>
                  <a:srgbClr val="0147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b="1" i="0" dirty="0">
              <a:solidFill>
                <a:srgbClr val="014712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Clr>
                <a:srgbClr val="C00000"/>
              </a:buClr>
              <a:buNone/>
            </a:pPr>
            <a:endParaRPr lang="bn-IN" b="1" i="0" dirty="0">
              <a:solidFill>
                <a:srgbClr val="014712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Clr>
                <a:srgbClr val="C00000"/>
              </a:buClr>
              <a:buNone/>
            </a:pPr>
            <a:endParaRPr lang="as-IN" b="1" i="0" dirty="0">
              <a:solidFill>
                <a:srgbClr val="014712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IN" sz="2800" b="1" dirty="0">
              <a:solidFill>
                <a:srgbClr val="280AA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AutoShape 2" descr="Rainbow Rose Bouquet | Dalton Square Florist">
            <a:extLst>
              <a:ext uri="{FF2B5EF4-FFF2-40B4-BE49-F238E27FC236}">
                <a16:creationId xmlns:a16="http://schemas.microsoft.com/office/drawing/2014/main" id="{E8CD2C09-2173-4D01-8851-BA35FD5DF4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Ict Images, Stock Photos &amp; Vectors | Shutterstock">
            <a:extLst>
              <a:ext uri="{FF2B5EF4-FFF2-40B4-BE49-F238E27FC236}">
                <a16:creationId xmlns:a16="http://schemas.microsoft.com/office/drawing/2014/main" id="{94300ADB-304B-4A46-B8A4-08A0F477F1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80"/>
          <a:stretch/>
        </p:blipFill>
        <p:spPr bwMode="auto">
          <a:xfrm>
            <a:off x="8001000" y="298702"/>
            <a:ext cx="3352800" cy="828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3A705E7-4072-4E17-83F8-30037D17A5D5}"/>
              </a:ext>
            </a:extLst>
          </p:cNvPr>
          <p:cNvSpPr/>
          <p:nvPr/>
        </p:nvSpPr>
        <p:spPr>
          <a:xfrm>
            <a:off x="854456" y="1363661"/>
            <a:ext cx="2790952" cy="56356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B00694-968A-4763-BEDF-98E58C984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dirty="0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</a:t>
            </a:r>
            <a:endParaRPr lang="en-US" dirty="0">
              <a:solidFill>
                <a:srgbClr val="1D0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E1353-4B40-47E4-B235-B22050088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485E-A5DF-4181-9205-1AA06702B7C2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DDF0F189-B361-44D1-A05C-25A127614F98}"/>
              </a:ext>
            </a:extLst>
          </p:cNvPr>
          <p:cNvSpPr/>
          <p:nvPr/>
        </p:nvSpPr>
        <p:spPr>
          <a:xfrm>
            <a:off x="7991061" y="251791"/>
            <a:ext cx="3362739" cy="993913"/>
          </a:xfrm>
          <a:prstGeom prst="frame">
            <a:avLst>
              <a:gd name="adj1" fmla="val 5833"/>
            </a:avLst>
          </a:prstGeom>
          <a:solidFill>
            <a:srgbClr val="CC66FF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35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B203F-E74E-40D0-8F5C-96B4A78EA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20" y="1228279"/>
            <a:ext cx="9698329" cy="4745801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32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US" sz="32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গন্তব্যে</a:t>
            </a:r>
            <a:r>
              <a:rPr lang="en-US" sz="32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ডাটা</a:t>
            </a:r>
            <a:r>
              <a:rPr lang="en-US" sz="32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স্থানান্তরের</a:t>
            </a:r>
            <a:r>
              <a:rPr lang="en-US" sz="32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ডাটা</a:t>
            </a:r>
            <a:r>
              <a:rPr lang="en-US" sz="32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প্রবাহের</a:t>
            </a:r>
            <a:r>
              <a:rPr lang="en-US" sz="32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দিককে</a:t>
            </a:r>
            <a:r>
              <a:rPr lang="en-US" sz="32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ডাটা</a:t>
            </a:r>
            <a:r>
              <a:rPr lang="en-US" sz="32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ট্রান্সমিশন</a:t>
            </a:r>
            <a:r>
              <a:rPr lang="en-US" sz="32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মোড</a:t>
            </a:r>
            <a:r>
              <a:rPr lang="en-US" sz="32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 algn="ctr">
              <a:buNone/>
            </a:pPr>
            <a:r>
              <a:rPr lang="en-US" sz="2400" b="1" dirty="0" err="1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ডাটা</a:t>
            </a:r>
            <a:r>
              <a:rPr lang="en-US" sz="2400" b="1" dirty="0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ট্রান্সমিশন</a:t>
            </a:r>
            <a:r>
              <a:rPr lang="en-US" sz="2400" b="1" dirty="0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মোডকে</a:t>
            </a:r>
            <a:r>
              <a:rPr lang="en-US" sz="2400" b="1" dirty="0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2400" b="1" dirty="0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2400" b="1" dirty="0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400" b="1" dirty="0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b="1" dirty="0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b="1" dirty="0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b="1" dirty="0" err="1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endParaRPr lang="bn-IN" sz="2400" b="1" i="0" dirty="0">
              <a:solidFill>
                <a:srgbClr val="1D00F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as-IN" sz="1800" b="1" i="0" u="sng" dirty="0">
              <a:solidFill>
                <a:srgbClr val="0070C0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ICT-horizontal – Health Communication Capacity Collaborative – Social and  Behavior Change Communication">
            <a:extLst>
              <a:ext uri="{FF2B5EF4-FFF2-40B4-BE49-F238E27FC236}">
                <a16:creationId xmlns:a16="http://schemas.microsoft.com/office/drawing/2014/main" id="{1A56A63F-01E7-49C6-BD1D-3E2DDF4C1C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0917" y="101600"/>
            <a:ext cx="1365334" cy="746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CT-horizontal – Health Communication Capacity Collaborative – Social and  Behavior Change Communication">
            <a:extLst>
              <a:ext uri="{FF2B5EF4-FFF2-40B4-BE49-F238E27FC236}">
                <a16:creationId xmlns:a16="http://schemas.microsoft.com/office/drawing/2014/main" id="{6A6E4E73-300A-4FF7-BFE3-1C1912CE7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8668" y="89566"/>
            <a:ext cx="1692249" cy="746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ICT-horizontal – Health Communication Capacity Collaborative – Social and  Behavior Change Communication">
            <a:extLst>
              <a:ext uri="{FF2B5EF4-FFF2-40B4-BE49-F238E27FC236}">
                <a16:creationId xmlns:a16="http://schemas.microsoft.com/office/drawing/2014/main" id="{C37DD5B8-6DBA-4DCE-9E2C-5013BBB029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404" y="55736"/>
            <a:ext cx="1771631" cy="783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ICT-horizontal – Health Communication Capacity Collaborative – Social and  Behavior Change Communication">
            <a:extLst>
              <a:ext uri="{FF2B5EF4-FFF2-40B4-BE49-F238E27FC236}">
                <a16:creationId xmlns:a16="http://schemas.microsoft.com/office/drawing/2014/main" id="{26EECA30-56C9-4E00-B21C-1B4E713B9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239" y="92546"/>
            <a:ext cx="1840077" cy="71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CT-horizontal – Health Communication Capacity Collaborative – Social and  Behavior Change Communication">
            <a:extLst>
              <a:ext uri="{FF2B5EF4-FFF2-40B4-BE49-F238E27FC236}">
                <a16:creationId xmlns:a16="http://schemas.microsoft.com/office/drawing/2014/main" id="{8A670D6C-9699-420E-9FDD-459021B698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765" y="62940"/>
            <a:ext cx="1771631" cy="746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CT-horizontal – Health Communication Capacity Collaborative – Social and  Behavior Change Communication">
            <a:extLst>
              <a:ext uri="{FF2B5EF4-FFF2-40B4-BE49-F238E27FC236}">
                <a16:creationId xmlns:a16="http://schemas.microsoft.com/office/drawing/2014/main" id="{29661199-BAE2-4AA2-ADBE-89CE4141A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361" y="0"/>
            <a:ext cx="1900867" cy="77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ICT-horizontal – Health Communication Capacity Collaborative – Social and  Behavior Change Communication">
            <a:extLst>
              <a:ext uri="{FF2B5EF4-FFF2-40B4-BE49-F238E27FC236}">
                <a16:creationId xmlns:a16="http://schemas.microsoft.com/office/drawing/2014/main" id="{A0CF115E-52FE-4ACD-A91A-62A410898F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48532"/>
            <a:ext cx="2156263" cy="67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Transmission Modes in Computer Networks (Simplex, Half-Duplex and  Full-Duplex) - GeeksforGeeks">
            <a:extLst>
              <a:ext uri="{FF2B5EF4-FFF2-40B4-BE49-F238E27FC236}">
                <a16:creationId xmlns:a16="http://schemas.microsoft.com/office/drawing/2014/main" id="{32782566-E44D-481C-9468-1537DFBFF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305" y="3304032"/>
            <a:ext cx="5343816" cy="1880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86B3891-FC7B-47D7-BE38-87CE03BCFA5F}"/>
              </a:ext>
            </a:extLst>
          </p:cNvPr>
          <p:cNvSpPr/>
          <p:nvPr/>
        </p:nvSpPr>
        <p:spPr>
          <a:xfrm>
            <a:off x="812800" y="988688"/>
            <a:ext cx="10342880" cy="5485264"/>
          </a:xfrm>
          <a:prstGeom prst="rect">
            <a:avLst/>
          </a:prstGeom>
          <a:noFill/>
          <a:ln w="38100">
            <a:solidFill>
              <a:srgbClr val="A01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E0AC76-95B6-40F9-B5FE-335ACBFFAD53}"/>
              </a:ext>
            </a:extLst>
          </p:cNvPr>
          <p:cNvGrpSpPr/>
          <p:nvPr/>
        </p:nvGrpSpPr>
        <p:grpSpPr>
          <a:xfrm>
            <a:off x="3425444" y="3304032"/>
            <a:ext cx="5328412" cy="1894638"/>
            <a:chOff x="3425444" y="3304032"/>
            <a:chExt cx="5328412" cy="1894638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F83C0D0E-07DC-4277-BC4F-031E0A2A00DF}"/>
                </a:ext>
              </a:extLst>
            </p:cNvPr>
            <p:cNvSpPr/>
            <p:nvPr/>
          </p:nvSpPr>
          <p:spPr>
            <a:xfrm>
              <a:off x="4962144" y="3304032"/>
              <a:ext cx="1840992" cy="520278"/>
            </a:xfrm>
            <a:prstGeom prst="rect">
              <a:avLst/>
            </a:prstGeom>
            <a:solidFill>
              <a:srgbClr val="006600"/>
            </a:solidFill>
            <a:ln w="38100">
              <a:solidFill>
                <a:srgbClr val="280A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ডাটা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ট্রান্সমিশন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মোড</a:t>
              </a:r>
              <a:endParaRPr lang="en-US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1BEB2FE-7DA0-4A4C-959D-9D9C59DD2643}"/>
                </a:ext>
              </a:extLst>
            </p:cNvPr>
            <p:cNvSpPr/>
            <p:nvPr/>
          </p:nvSpPr>
          <p:spPr>
            <a:xfrm>
              <a:off x="3425444" y="4608575"/>
              <a:ext cx="1194816" cy="575687"/>
            </a:xfrm>
            <a:prstGeom prst="rect">
              <a:avLst/>
            </a:prstGeom>
            <a:solidFill>
              <a:srgbClr val="006600"/>
            </a:solidFill>
            <a:ln w="38100">
              <a:solidFill>
                <a:srgbClr val="280A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সিমপ্লেক্স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838755A-2D72-4A38-93DB-68E036302DCB}"/>
                </a:ext>
              </a:extLst>
            </p:cNvPr>
            <p:cNvSpPr/>
            <p:nvPr/>
          </p:nvSpPr>
          <p:spPr>
            <a:xfrm>
              <a:off x="5101460" y="4594167"/>
              <a:ext cx="1621028" cy="590095"/>
            </a:xfrm>
            <a:prstGeom prst="rect">
              <a:avLst/>
            </a:prstGeom>
            <a:solidFill>
              <a:srgbClr val="006600"/>
            </a:solidFill>
            <a:ln w="38100">
              <a:solidFill>
                <a:srgbClr val="280A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হাফ</a:t>
              </a:r>
              <a:r>
                <a:rPr lang="en-US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ডুপ্লেক্স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7DE2400-4570-45C0-AEE8-8E6B904DA6C7}"/>
                </a:ext>
              </a:extLst>
            </p:cNvPr>
            <p:cNvSpPr/>
            <p:nvPr/>
          </p:nvSpPr>
          <p:spPr>
            <a:xfrm>
              <a:off x="7132828" y="4608575"/>
              <a:ext cx="1621028" cy="590095"/>
            </a:xfrm>
            <a:prstGeom prst="rect">
              <a:avLst/>
            </a:prstGeom>
            <a:solidFill>
              <a:srgbClr val="006600"/>
            </a:solidFill>
            <a:ln w="38100">
              <a:solidFill>
                <a:srgbClr val="280A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ফুল</a:t>
              </a:r>
              <a:r>
                <a:rPr lang="en-US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ডুপ্লেক্স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A61A2153-5B86-44D9-8854-84912E1A1D19}"/>
              </a:ext>
            </a:extLst>
          </p:cNvPr>
          <p:cNvSpPr/>
          <p:nvPr/>
        </p:nvSpPr>
        <p:spPr>
          <a:xfrm>
            <a:off x="3390570" y="3304032"/>
            <a:ext cx="5363286" cy="1894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8B9F2AF-D0E2-42B1-AFBA-0D5CD87BF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9935"/>
            <a:ext cx="4114800" cy="365125"/>
          </a:xfrm>
        </p:spPr>
        <p:txBody>
          <a:bodyPr/>
          <a:lstStyle/>
          <a:p>
            <a:r>
              <a:rPr lang="as-IN" sz="1100" dirty="0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</a:t>
            </a:r>
            <a:endParaRPr lang="en-US" sz="1100" dirty="0">
              <a:solidFill>
                <a:srgbClr val="1D0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5150DCA-13BC-4113-B267-38B972BF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3856" y="6426927"/>
            <a:ext cx="2743200" cy="365125"/>
          </a:xfrm>
        </p:spPr>
        <p:txBody>
          <a:bodyPr/>
          <a:lstStyle/>
          <a:p>
            <a:fld id="{9910485E-A5DF-4181-9205-1AA06702B7C2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69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5" name="chimes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568E3-2805-4893-AF7D-2F67ADF23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0015" y="393450"/>
            <a:ext cx="4000500" cy="1011935"/>
          </a:xfrm>
        </p:spPr>
        <p:txBody>
          <a:bodyPr>
            <a:normAutofit fontScale="90000"/>
          </a:bodyPr>
          <a:lstStyle/>
          <a:p>
            <a:br>
              <a:rPr lang="bn-IN" sz="4400" b="1" i="0" dirty="0">
                <a:solidFill>
                  <a:srgbClr val="FF99FF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4000" b="1" i="0" dirty="0"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সিমপ্লেক্স (</a:t>
            </a:r>
            <a:r>
              <a:rPr lang="en-US" sz="4000" b="1" i="0" dirty="0"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Simplex)</a:t>
            </a:r>
            <a:br>
              <a:rPr lang="en-US" sz="4000" b="1" i="0" dirty="0"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B21AB-66F5-4A9B-93AE-9655AC08E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2393" y="1579341"/>
            <a:ext cx="8666481" cy="435133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bn-IN" sz="2400" b="1" i="0" dirty="0">
                <a:solidFill>
                  <a:srgbClr val="280AA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b="1" i="0" dirty="0">
                <a:solidFill>
                  <a:srgbClr val="280AA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একমুখী</a:t>
            </a:r>
            <a:r>
              <a:rPr lang="bn-IN" sz="2400" b="1" i="0" dirty="0">
                <a:solidFill>
                  <a:srgbClr val="280AA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b="1" i="0" dirty="0">
                <a:solidFill>
                  <a:srgbClr val="280AA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bn-IN" sz="2400" b="1" dirty="0">
                <a:solidFill>
                  <a:srgbClr val="280AA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ডাটা এক </a:t>
            </a:r>
            <a:r>
              <a:rPr lang="as-IN" sz="2400" b="1" i="0" dirty="0">
                <a:solidFill>
                  <a:srgbClr val="280AA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দিকে প্রবাহিত হয়। </a:t>
            </a:r>
            <a:endParaRPr lang="bn-IN" sz="2400" b="1" i="0" dirty="0">
              <a:solidFill>
                <a:srgbClr val="280AA6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bn-IN" sz="2400" b="1" i="0" dirty="0">
                <a:solidFill>
                  <a:srgbClr val="280AA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b="1" i="0" dirty="0">
                <a:solidFill>
                  <a:srgbClr val="280AA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একটি ডিভাইস কেবলমাত্র ড</a:t>
            </a:r>
            <a:r>
              <a:rPr lang="bn-IN" sz="2400" b="1" i="0" dirty="0">
                <a:solidFill>
                  <a:srgbClr val="280AA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b="1" i="0" dirty="0">
                <a:solidFill>
                  <a:srgbClr val="280AA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টা প্রেরণ করতে পারে তবে তা গ্রহণ করতে পারে না </a:t>
            </a:r>
            <a:r>
              <a:rPr lang="bn-IN" sz="2400" b="1" i="0" dirty="0">
                <a:solidFill>
                  <a:srgbClr val="280AA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</a:p>
          <a:p>
            <a:pPr marL="0" indent="0" algn="just">
              <a:buNone/>
            </a:pPr>
            <a:r>
              <a:rPr lang="bn-IN" sz="2400" b="1" dirty="0">
                <a:solidFill>
                  <a:srgbClr val="280AA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as-IN" sz="2400" b="1" i="0" dirty="0">
                <a:solidFill>
                  <a:srgbClr val="280AA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bn-IN" sz="2400" b="1" dirty="0">
                <a:solidFill>
                  <a:srgbClr val="280AA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b="1" i="0" dirty="0">
                <a:solidFill>
                  <a:srgbClr val="280AA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এটি </a:t>
            </a:r>
            <a:r>
              <a:rPr lang="bn-IN" sz="2400" b="1" dirty="0">
                <a:solidFill>
                  <a:srgbClr val="280AA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</a:t>
            </a:r>
            <a:r>
              <a:rPr lang="as-IN" sz="2400" b="1" i="0" dirty="0">
                <a:solidFill>
                  <a:srgbClr val="280AA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টা গ্রহণ করতে পারে তবে ড</a:t>
            </a:r>
            <a:r>
              <a:rPr lang="bn-IN" sz="2400" b="1" i="0" dirty="0">
                <a:solidFill>
                  <a:srgbClr val="280AA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b="1" i="0" dirty="0">
                <a:solidFill>
                  <a:srgbClr val="280AA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টা প্রেরণ করতে পারে না।</a:t>
            </a:r>
            <a:endParaRPr lang="bn-IN" sz="2400" b="1" i="0" dirty="0">
              <a:solidFill>
                <a:srgbClr val="280AA6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2400" b="1" i="0" dirty="0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as-IN" sz="2000" b="1" i="0" dirty="0">
                <a:solidFill>
                  <a:srgbClr val="0066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যেমন: কীবোর্ড থেকে কম্পিউটারে </a:t>
            </a:r>
            <a:r>
              <a:rPr lang="bn-IN" sz="20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</a:t>
            </a:r>
            <a:r>
              <a:rPr lang="as-IN" sz="2000" b="1" i="0" dirty="0">
                <a:solidFill>
                  <a:srgbClr val="0066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টা প্রেরণ, রেডিও, টেলিভিশন ইত্যাদি যোগাযোগ ব্যবস্থা।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ICT-hub income generating components | Download Scientific Diagram">
            <a:extLst>
              <a:ext uri="{FF2B5EF4-FFF2-40B4-BE49-F238E27FC236}">
                <a16:creationId xmlns:a16="http://schemas.microsoft.com/office/drawing/2014/main" id="{0681026A-26F4-43C9-94E3-7864046152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35" y="1071516"/>
            <a:ext cx="553075" cy="43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CT-hub income generating components | Download Scientific Diagram">
            <a:extLst>
              <a:ext uri="{FF2B5EF4-FFF2-40B4-BE49-F238E27FC236}">
                <a16:creationId xmlns:a16="http://schemas.microsoft.com/office/drawing/2014/main" id="{85FCD67A-1725-422D-A429-E930F4589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7" y="127950"/>
            <a:ext cx="553073" cy="43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CT-hub income generating components | Download Scientific Diagram">
            <a:extLst>
              <a:ext uri="{FF2B5EF4-FFF2-40B4-BE49-F238E27FC236}">
                <a16:creationId xmlns:a16="http://schemas.microsoft.com/office/drawing/2014/main" id="{17E540B9-F7F6-464B-8A09-9E7BA4EB3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7" y="3260412"/>
            <a:ext cx="583480" cy="45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CT-hub income generating components | Download Scientific Diagram">
            <a:extLst>
              <a:ext uri="{FF2B5EF4-FFF2-40B4-BE49-F238E27FC236}">
                <a16:creationId xmlns:a16="http://schemas.microsoft.com/office/drawing/2014/main" id="{A64CD618-BC46-44DB-8B36-9D8C2BA5E0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66120"/>
            <a:ext cx="583480" cy="45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CT-hub income generating components | Download Scientific Diagram">
            <a:extLst>
              <a:ext uri="{FF2B5EF4-FFF2-40B4-BE49-F238E27FC236}">
                <a16:creationId xmlns:a16="http://schemas.microsoft.com/office/drawing/2014/main" id="{B6EE3488-3AA0-4531-BC00-72E4C438E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7" y="4535045"/>
            <a:ext cx="583480" cy="45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CT-hub income generating components | Download Scientific Diagram">
            <a:extLst>
              <a:ext uri="{FF2B5EF4-FFF2-40B4-BE49-F238E27FC236}">
                <a16:creationId xmlns:a16="http://schemas.microsoft.com/office/drawing/2014/main" id="{22A2733A-37AD-436C-9ADD-3597F90C7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7" y="5833249"/>
            <a:ext cx="583480" cy="45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A206B5A-3B46-45DF-B51B-FEF120CBECB8}"/>
              </a:ext>
            </a:extLst>
          </p:cNvPr>
          <p:cNvSpPr/>
          <p:nvPr/>
        </p:nvSpPr>
        <p:spPr>
          <a:xfrm>
            <a:off x="2267712" y="1243584"/>
            <a:ext cx="8897620" cy="5248263"/>
          </a:xfrm>
          <a:prstGeom prst="rect">
            <a:avLst/>
          </a:prstGeom>
          <a:noFill/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8B73639-B6CE-4ED4-996D-08C0A96C80A3}"/>
              </a:ext>
            </a:extLst>
          </p:cNvPr>
          <p:cNvSpPr/>
          <p:nvPr/>
        </p:nvSpPr>
        <p:spPr>
          <a:xfrm>
            <a:off x="6716522" y="3763218"/>
            <a:ext cx="1024128" cy="743712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873643-7604-4099-8C0B-B41013742ECC}"/>
              </a:ext>
            </a:extLst>
          </p:cNvPr>
          <p:cNvSpPr/>
          <p:nvPr/>
        </p:nvSpPr>
        <p:spPr>
          <a:xfrm>
            <a:off x="5310080" y="5352261"/>
            <a:ext cx="2535936" cy="4632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চিত্রঃ সিমপ্লেক্স</a:t>
            </a:r>
            <a:endParaRPr lang="en-US" sz="2400" dirty="0"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EF8512A1-D2C1-4868-854F-45EE7F819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90642" y="6506729"/>
            <a:ext cx="4114800" cy="365125"/>
          </a:xfrm>
        </p:spPr>
        <p:txBody>
          <a:bodyPr/>
          <a:lstStyle/>
          <a:p>
            <a:r>
              <a:rPr lang="as-IN" sz="1100" dirty="0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</a:t>
            </a:r>
            <a:endParaRPr lang="en-US" sz="1100" dirty="0">
              <a:solidFill>
                <a:srgbClr val="1D0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DC64CD5B-8A30-4C6C-AE86-C94255FCA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0056" y="6376187"/>
            <a:ext cx="2743200" cy="365125"/>
          </a:xfrm>
        </p:spPr>
        <p:txBody>
          <a:bodyPr/>
          <a:lstStyle/>
          <a:p>
            <a:fld id="{9910485E-A5DF-4181-9205-1AA06702B7C2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8" name="Picture 4" descr="Tech-Experts: Simplex, Half Duplex,Full Duplex">
            <a:extLst>
              <a:ext uri="{FF2B5EF4-FFF2-40B4-BE49-F238E27FC236}">
                <a16:creationId xmlns:a16="http://schemas.microsoft.com/office/drawing/2014/main" id="{D8419DA9-1389-4B30-921B-25651D3037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3" t="4558" r="2753" b="23410"/>
          <a:stretch/>
        </p:blipFill>
        <p:spPr bwMode="auto">
          <a:xfrm>
            <a:off x="7901487" y="3574177"/>
            <a:ext cx="2866284" cy="126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28CFC0A2-D619-4976-9AB1-83645C333ACB}"/>
              </a:ext>
            </a:extLst>
          </p:cNvPr>
          <p:cNvGrpSpPr/>
          <p:nvPr/>
        </p:nvGrpSpPr>
        <p:grpSpPr>
          <a:xfrm>
            <a:off x="2612821" y="3755010"/>
            <a:ext cx="5163985" cy="1369836"/>
            <a:chOff x="2612821" y="3755010"/>
            <a:chExt cx="5163985" cy="136983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83B6AE4-F1F4-4CD6-A4A2-F5F5BEE9AE29}"/>
                </a:ext>
              </a:extLst>
            </p:cNvPr>
            <p:cNvSpPr/>
            <p:nvPr/>
          </p:nvSpPr>
          <p:spPr>
            <a:xfrm>
              <a:off x="6912697" y="4605258"/>
              <a:ext cx="864109" cy="4632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1400" b="1" dirty="0">
                  <a:solidFill>
                    <a:schemeClr val="accent2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প্রাপক</a:t>
              </a:r>
              <a:endParaRPr lang="en-US" sz="14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3F0FC8B0-4C89-402D-8B43-81003DBBDBFA}"/>
                </a:ext>
              </a:extLst>
            </p:cNvPr>
            <p:cNvSpPr/>
            <p:nvPr/>
          </p:nvSpPr>
          <p:spPr>
            <a:xfrm>
              <a:off x="2612821" y="3755010"/>
              <a:ext cx="1024128" cy="743712"/>
            </a:xfrm>
            <a:prstGeom prst="roundRect">
              <a:avLst/>
            </a:prstGeom>
            <a:solidFill>
              <a:srgbClr val="00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ক 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7CE3F70F-7D8C-4017-AC98-AE5A7B5AA018}"/>
                </a:ext>
              </a:extLst>
            </p:cNvPr>
            <p:cNvCxnSpPr>
              <a:cxnSpLocks/>
            </p:cNvCxnSpPr>
            <p:nvPr/>
          </p:nvCxnSpPr>
          <p:spPr>
            <a:xfrm>
              <a:off x="3711195" y="4192550"/>
              <a:ext cx="3005327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452C8C6-8A52-4A04-8EB5-84F5397460E9}"/>
                </a:ext>
              </a:extLst>
            </p:cNvPr>
            <p:cNvSpPr/>
            <p:nvPr/>
          </p:nvSpPr>
          <p:spPr>
            <a:xfrm>
              <a:off x="2802372" y="4730664"/>
              <a:ext cx="1024128" cy="39418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1400" b="1" dirty="0">
                  <a:solidFill>
                    <a:schemeClr val="accent2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প্রেরক</a:t>
              </a:r>
              <a:endParaRPr lang="en-US" sz="14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72E27990-D583-4A60-92AF-27EFD13E4A7E}"/>
                </a:ext>
              </a:extLst>
            </p:cNvPr>
            <p:cNvSpPr/>
            <p:nvPr/>
          </p:nvSpPr>
          <p:spPr>
            <a:xfrm>
              <a:off x="4159946" y="4422694"/>
              <a:ext cx="1401364" cy="41225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চিত্র-১</a:t>
              </a:r>
              <a:endParaRPr lang="en-US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1322BCAE-7301-40C4-B36E-10CBE6087CA7}"/>
              </a:ext>
            </a:extLst>
          </p:cNvPr>
          <p:cNvSpPr/>
          <p:nvPr/>
        </p:nvSpPr>
        <p:spPr>
          <a:xfrm>
            <a:off x="8616442" y="5164072"/>
            <a:ext cx="1401364" cy="4122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চিত্র-২</a:t>
            </a:r>
            <a:endParaRPr lang="en-US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09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5" name="chimes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AF3B8-33BC-485B-A18C-B263DD8F3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365126"/>
            <a:ext cx="10329672" cy="740960"/>
          </a:xfrm>
        </p:spPr>
        <p:txBody>
          <a:bodyPr>
            <a:noAutofit/>
          </a:bodyPr>
          <a:lstStyle/>
          <a:p>
            <a:pPr algn="ctr"/>
            <a:br>
              <a:rPr lang="as-IN" sz="3600" b="1" i="0" dirty="0">
                <a:solidFill>
                  <a:srgbClr val="FF99FF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3200" b="1" i="0" dirty="0">
                <a:solidFill>
                  <a:srgbClr val="0066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হাফডুপ্লেক্স (</a:t>
            </a:r>
            <a:r>
              <a:rPr lang="en-US" sz="3200" b="1" i="0" dirty="0">
                <a:solidFill>
                  <a:srgbClr val="0066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Half-Duplex)</a:t>
            </a:r>
            <a:br>
              <a:rPr lang="en-US" sz="3600" b="1" i="0" dirty="0">
                <a:solidFill>
                  <a:srgbClr val="FF99FF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600" dirty="0">
              <a:solidFill>
                <a:srgbClr val="FF99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95404-8494-4766-B134-84AB2929C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904" y="1194816"/>
            <a:ext cx="10329672" cy="503529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bn-IN" sz="2400" b="1" i="0" dirty="0">
                <a:solidFill>
                  <a:srgbClr val="280AA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উভয়মুখী </a:t>
            </a:r>
            <a:r>
              <a:rPr lang="as-IN" sz="2400" b="1" i="0" dirty="0">
                <a:solidFill>
                  <a:srgbClr val="280AA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bn-IN" sz="2400" b="1" i="0" dirty="0">
                <a:solidFill>
                  <a:srgbClr val="280AA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ৎ ডেটা</a:t>
            </a:r>
            <a:r>
              <a:rPr lang="as-IN" sz="2400" b="1" i="0" dirty="0">
                <a:solidFill>
                  <a:srgbClr val="280AA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উভয় দিকে প্রবাহিত হয় </a:t>
            </a:r>
            <a:r>
              <a:rPr lang="bn-IN" sz="2400" b="1" i="0" dirty="0">
                <a:solidFill>
                  <a:srgbClr val="280AA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as-IN" sz="2400" b="1" i="0" dirty="0">
                <a:solidFill>
                  <a:srgbClr val="280AA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একসাথে নয়। </a:t>
            </a:r>
            <a:endParaRPr lang="bn-IN" sz="2400" b="1" i="0" dirty="0">
              <a:solidFill>
                <a:srgbClr val="280AA6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bn-IN" sz="2400" b="1" i="0" dirty="0">
                <a:solidFill>
                  <a:srgbClr val="280AA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b="1" i="0" dirty="0">
                <a:solidFill>
                  <a:srgbClr val="280AA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কমিউনিকেশন চ্যানেলের পুরো ব্যান্ডউইথকে একই সময়ে একদিকে ব্যবহার করা হয়। </a:t>
            </a:r>
            <a:endParaRPr lang="bn-IN" sz="2400" b="1" i="0" dirty="0">
              <a:solidFill>
                <a:srgbClr val="280AA6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bn-IN" sz="2400" b="1" i="0" dirty="0">
                <a:solidFill>
                  <a:srgbClr val="0070C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 algn="just">
              <a:buNone/>
            </a:pPr>
            <a:r>
              <a:rPr lang="bn-IN" sz="2400" b="1" i="0" dirty="0">
                <a:solidFill>
                  <a:srgbClr val="0070C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যেমনঃ ওয়াকিটকি</a:t>
            </a:r>
            <a:r>
              <a:rPr lang="as-IN" sz="2400" b="1" i="0" dirty="0">
                <a:solidFill>
                  <a:srgbClr val="0070C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6772C1-7683-403B-8C40-E28769254F23}"/>
              </a:ext>
            </a:extLst>
          </p:cNvPr>
          <p:cNvSpPr/>
          <p:nvPr/>
        </p:nvSpPr>
        <p:spPr>
          <a:xfrm>
            <a:off x="4053839" y="3035808"/>
            <a:ext cx="883921" cy="29260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5488930-BECC-4A15-8EDB-0F3AADF259B3}"/>
              </a:ext>
            </a:extLst>
          </p:cNvPr>
          <p:cNvGrpSpPr/>
          <p:nvPr/>
        </p:nvGrpSpPr>
        <p:grpSpPr>
          <a:xfrm>
            <a:off x="6522721" y="2592699"/>
            <a:ext cx="4425696" cy="2116384"/>
            <a:chOff x="6522721" y="2592699"/>
            <a:chExt cx="4425696" cy="2116384"/>
          </a:xfrm>
        </p:grpSpPr>
        <p:pic>
          <p:nvPicPr>
            <p:cNvPr id="1028" name="Picture 4" descr="Difference between Simplex Half Duplex and Full Duplex Communications">
              <a:extLst>
                <a:ext uri="{FF2B5EF4-FFF2-40B4-BE49-F238E27FC236}">
                  <a16:creationId xmlns:a16="http://schemas.microsoft.com/office/drawing/2014/main" id="{F85FE275-31AE-4553-B341-884DAEC14F3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85" t="16297" r="3379" b="24855"/>
            <a:stretch/>
          </p:blipFill>
          <p:spPr bwMode="auto">
            <a:xfrm>
              <a:off x="6522721" y="2592699"/>
              <a:ext cx="4425696" cy="15427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A0FE15-F9C6-45CA-A11D-26D974A15793}"/>
                </a:ext>
              </a:extLst>
            </p:cNvPr>
            <p:cNvSpPr/>
            <p:nvPr/>
          </p:nvSpPr>
          <p:spPr>
            <a:xfrm>
              <a:off x="8109112" y="2781531"/>
              <a:ext cx="900301" cy="21548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>
                  <a:latin typeface="NikoshBAN" panose="02000000000000000000" pitchFamily="2" charset="0"/>
                  <a:cs typeface="NikoshBAN" panose="02000000000000000000" pitchFamily="2" charset="0"/>
                </a:rPr>
                <a:t>অথবা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E92A933-6427-4716-8FC5-F83F4C272375}"/>
                </a:ext>
              </a:extLst>
            </p:cNvPr>
            <p:cNvSpPr/>
            <p:nvPr/>
          </p:nvSpPr>
          <p:spPr>
            <a:xfrm>
              <a:off x="8193740" y="4150304"/>
              <a:ext cx="1401364" cy="55877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চিত্র-২</a:t>
              </a:r>
              <a:endParaRPr lang="en-US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F9914BF-64C2-4331-8686-BCC8EFAB4F90}"/>
              </a:ext>
            </a:extLst>
          </p:cNvPr>
          <p:cNvGrpSpPr/>
          <p:nvPr/>
        </p:nvGrpSpPr>
        <p:grpSpPr>
          <a:xfrm>
            <a:off x="3328510" y="4709083"/>
            <a:ext cx="5230752" cy="1347793"/>
            <a:chOff x="3328510" y="4709083"/>
            <a:chExt cx="5230752" cy="1347793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1B4BC543-3FB4-407C-BABE-1D36FE7BEF4E}"/>
                </a:ext>
              </a:extLst>
            </p:cNvPr>
            <p:cNvSpPr/>
            <p:nvPr/>
          </p:nvSpPr>
          <p:spPr>
            <a:xfrm>
              <a:off x="3328510" y="4709083"/>
              <a:ext cx="989602" cy="689210"/>
            </a:xfrm>
            <a:prstGeom prst="roundRect">
              <a:avLst/>
            </a:prstGeom>
            <a:solidFill>
              <a:srgbClr val="00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EE08B63D-2C68-4276-9D42-3FBF2DDC8A1B}"/>
                </a:ext>
              </a:extLst>
            </p:cNvPr>
            <p:cNvSpPr/>
            <p:nvPr/>
          </p:nvSpPr>
          <p:spPr>
            <a:xfrm>
              <a:off x="7569660" y="4709083"/>
              <a:ext cx="989602" cy="689210"/>
            </a:xfrm>
            <a:prstGeom prst="roundRect">
              <a:avLst/>
            </a:prstGeom>
            <a:solidFill>
              <a:srgbClr val="00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AB9527D6-2440-4810-BF26-0D3BA8B44EF6}"/>
                </a:ext>
              </a:extLst>
            </p:cNvPr>
            <p:cNvCxnSpPr>
              <a:cxnSpLocks/>
            </p:cNvCxnSpPr>
            <p:nvPr/>
          </p:nvCxnSpPr>
          <p:spPr>
            <a:xfrm>
              <a:off x="4318112" y="5059337"/>
              <a:ext cx="3192643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E898CAD-8830-4208-9A61-8B99930AA7B0}"/>
                </a:ext>
              </a:extLst>
            </p:cNvPr>
            <p:cNvSpPr/>
            <p:nvPr/>
          </p:nvSpPr>
          <p:spPr>
            <a:xfrm>
              <a:off x="5024722" y="5412864"/>
              <a:ext cx="2142556" cy="64401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400" dirty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চিত্রঃ হাফডুপ্লেক্স</a:t>
              </a:r>
              <a:endParaRPr lang="en-US" sz="2400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00286AF4-2A20-4E02-BDA8-01BAAA961B0D}"/>
                </a:ext>
              </a:extLst>
            </p:cNvPr>
            <p:cNvCxnSpPr/>
            <p:nvPr/>
          </p:nvCxnSpPr>
          <p:spPr>
            <a:xfrm flipH="1">
              <a:off x="4270988" y="5262711"/>
              <a:ext cx="3110176" cy="0"/>
            </a:xfrm>
            <a:prstGeom prst="straightConnector1">
              <a:avLst/>
            </a:prstGeom>
            <a:ln w="57150">
              <a:prstDash val="sys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E1B6E3C-6808-4BAD-9B38-30D1ADBA45F1}"/>
                </a:ext>
              </a:extLst>
            </p:cNvPr>
            <p:cNvSpPr/>
            <p:nvPr/>
          </p:nvSpPr>
          <p:spPr>
            <a:xfrm>
              <a:off x="3938016" y="5437729"/>
              <a:ext cx="1115789" cy="42933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চিত্র-৩</a:t>
              </a:r>
              <a:endParaRPr lang="en-US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9BE0CE1-3A6E-4164-AD91-2EC182B715DE}"/>
              </a:ext>
            </a:extLst>
          </p:cNvPr>
          <p:cNvGrpSpPr/>
          <p:nvPr/>
        </p:nvGrpSpPr>
        <p:grpSpPr>
          <a:xfrm>
            <a:off x="3133344" y="2158290"/>
            <a:ext cx="3192781" cy="2676659"/>
            <a:chOff x="3133344" y="2158290"/>
            <a:chExt cx="3192781" cy="2676659"/>
          </a:xfrm>
        </p:grpSpPr>
        <p:pic>
          <p:nvPicPr>
            <p:cNvPr id="1026" name="Picture 2" descr="Duplex (telecommunications) - Wikipedia">
              <a:extLst>
                <a:ext uri="{FF2B5EF4-FFF2-40B4-BE49-F238E27FC236}">
                  <a16:creationId xmlns:a16="http://schemas.microsoft.com/office/drawing/2014/main" id="{FAC3397F-8D39-48F0-9941-A60ECA6239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3344" y="2158290"/>
              <a:ext cx="3192781" cy="2176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62B4D99-15BE-46B6-8F01-54CB6ECA1020}"/>
                </a:ext>
              </a:extLst>
            </p:cNvPr>
            <p:cNvSpPr/>
            <p:nvPr/>
          </p:nvSpPr>
          <p:spPr>
            <a:xfrm>
              <a:off x="4159946" y="4422694"/>
              <a:ext cx="1401364" cy="41225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চিত্র-১</a:t>
              </a:r>
              <a:endParaRPr lang="en-US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8BF3520-8625-4C9E-9D7C-5C80ECCC8A3D}"/>
                </a:ext>
              </a:extLst>
            </p:cNvPr>
            <p:cNvSpPr/>
            <p:nvPr/>
          </p:nvSpPr>
          <p:spPr>
            <a:xfrm>
              <a:off x="4159946" y="3075070"/>
              <a:ext cx="900301" cy="2971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>
                  <a:latin typeface="NikoshBAN" panose="02000000000000000000" pitchFamily="2" charset="0"/>
                  <a:cs typeface="NikoshBAN" panose="02000000000000000000" pitchFamily="2" charset="0"/>
                </a:rPr>
                <a:t>অথবা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F761AA95-2F8F-4237-80D3-62081049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dirty="0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</a:t>
            </a:r>
            <a:endParaRPr lang="en-US" dirty="0">
              <a:solidFill>
                <a:srgbClr val="1D0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9ED4AF48-EAEE-4513-88E8-F21217673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485E-A5DF-4181-9205-1AA06702B7C2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71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5" name="chimes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4F6D1-7166-4664-BC54-BC3507265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688" y="365125"/>
            <a:ext cx="6522720" cy="1325563"/>
          </a:xfrm>
        </p:spPr>
        <p:txBody>
          <a:bodyPr>
            <a:normAutofit/>
          </a:bodyPr>
          <a:lstStyle/>
          <a:p>
            <a:pPr algn="ctr"/>
            <a:r>
              <a:rPr lang="bn-IN" sz="3200" b="1" i="0" dirty="0"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as-IN" sz="3200" b="1" i="0" dirty="0">
                <a:solidFill>
                  <a:srgbClr val="1D0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ফুলডুপ্লেক্স</a:t>
            </a:r>
            <a:r>
              <a:rPr lang="en-US" sz="3200" b="1" i="0" dirty="0">
                <a:solidFill>
                  <a:srgbClr val="1D0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i="0" dirty="0">
                <a:solidFill>
                  <a:srgbClr val="1D0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b="1" i="0" dirty="0">
                <a:solidFill>
                  <a:srgbClr val="1D0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Full-Duplex)</a:t>
            </a:r>
            <a:br>
              <a:rPr lang="en-US" sz="3200" b="1" i="0" dirty="0"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52C51-DACF-4379-AE1D-3B3A99030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092" y="1523933"/>
            <a:ext cx="10574192" cy="4968941"/>
          </a:xfrm>
        </p:spPr>
        <p:txBody>
          <a:bodyPr/>
          <a:lstStyle/>
          <a:p>
            <a:pPr algn="l">
              <a:buFont typeface="Wingdings" panose="05000000000000000000" pitchFamily="2" charset="2"/>
              <a:buChar char="q"/>
            </a:pPr>
            <a:r>
              <a:rPr lang="bn-IN" sz="2000" b="1" i="0" dirty="0">
                <a:solidFill>
                  <a:srgbClr val="280AA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b="1" dirty="0">
                <a:solidFill>
                  <a:srgbClr val="280AA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</a:t>
            </a:r>
            <a:r>
              <a:rPr lang="as-IN" sz="2000" b="1" i="0" dirty="0">
                <a:solidFill>
                  <a:srgbClr val="280AA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টা একই সময়ে উভয় দিকে প্রবাহিত হয়। উভয় স্টেশন একই সাথে বার্তা প্রেরণ এবং গ্রহণ করতে পারে। </a:t>
            </a:r>
            <a:endParaRPr lang="bn-IN" sz="2000" b="1" i="0" dirty="0">
              <a:solidFill>
                <a:srgbClr val="280AA6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>
              <a:buFont typeface="Wingdings" panose="05000000000000000000" pitchFamily="2" charset="2"/>
              <a:buChar char="q"/>
            </a:pPr>
            <a:r>
              <a:rPr lang="bn-IN" sz="2000" b="1" i="0" dirty="0">
                <a:solidFill>
                  <a:srgbClr val="280AA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000" b="1" i="0" dirty="0">
                <a:solidFill>
                  <a:srgbClr val="280AA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দুটি সিমপ্লেক্স চ্যানেল থাকে। যার একটি চ্যানেলের ট্র্যাফিক একদিকে প্রবাহিত হয় এবং অন্য চ্যানেলে ট্র্যাফিক বিপরীত দিকে প্রবাহিত হয়।</a:t>
            </a:r>
          </a:p>
          <a:p>
            <a:pPr marL="0" indent="0">
              <a:buNone/>
            </a:pPr>
            <a:r>
              <a:rPr lang="as-IN" sz="2000" b="1" i="0" dirty="0">
                <a:solidFill>
                  <a:srgbClr val="0070C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b="1" i="0" dirty="0">
                <a:solidFill>
                  <a:srgbClr val="0070C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 </a:t>
            </a:r>
            <a:r>
              <a:rPr lang="as-IN" sz="2000" b="1" i="0" dirty="0">
                <a:solidFill>
                  <a:srgbClr val="0070C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মোবাইল ফোন, টেলিফোন ইত্যাদি ।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5G Bytes: Full Duplex Explained - IEEE Spectrum">
            <a:extLst>
              <a:ext uri="{FF2B5EF4-FFF2-40B4-BE49-F238E27FC236}">
                <a16:creationId xmlns:a16="http://schemas.microsoft.com/office/drawing/2014/main" id="{A964ECDF-F131-4D7A-A405-10B35A5E56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0" b="17821"/>
          <a:stretch/>
        </p:blipFill>
        <p:spPr bwMode="auto">
          <a:xfrm>
            <a:off x="1446233" y="281908"/>
            <a:ext cx="2979993" cy="1158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406CBF4C-0DA6-4488-8AB0-1A870805F57B}"/>
              </a:ext>
            </a:extLst>
          </p:cNvPr>
          <p:cNvGrpSpPr/>
          <p:nvPr/>
        </p:nvGrpSpPr>
        <p:grpSpPr>
          <a:xfrm>
            <a:off x="6217920" y="2496692"/>
            <a:ext cx="4730495" cy="2279667"/>
            <a:chOff x="6778094" y="2419526"/>
            <a:chExt cx="3827080" cy="1864613"/>
          </a:xfrm>
        </p:grpSpPr>
        <p:pic>
          <p:nvPicPr>
            <p:cNvPr id="2056" name="Picture 8" descr="Mobile communication Stock Photos, Royalty Free Mobile communication Images  | Depositphotos®">
              <a:extLst>
                <a:ext uri="{FF2B5EF4-FFF2-40B4-BE49-F238E27FC236}">
                  <a16:creationId xmlns:a16="http://schemas.microsoft.com/office/drawing/2014/main" id="{3F4C646C-9EC1-4667-8263-DAE6908385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97162" y="2419526"/>
              <a:ext cx="1308012" cy="1864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8" descr="Mobile communication Stock Photos, Royalty Free Mobile communication Images  | Depositphotos®">
              <a:extLst>
                <a:ext uri="{FF2B5EF4-FFF2-40B4-BE49-F238E27FC236}">
                  <a16:creationId xmlns:a16="http://schemas.microsoft.com/office/drawing/2014/main" id="{E22654FD-C497-4C34-BDC0-8703DAB4D2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8094" y="2419526"/>
              <a:ext cx="1308012" cy="1864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E9F1B943-834C-4C05-B456-CEA99056A3A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77966" y="3180158"/>
              <a:ext cx="1627336" cy="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C1F53533-9F8D-4F8A-815F-C9644E7C6EC4}"/>
                </a:ext>
              </a:extLst>
            </p:cNvPr>
            <p:cNvCxnSpPr>
              <a:cxnSpLocks/>
            </p:cNvCxnSpPr>
            <p:nvPr/>
          </p:nvCxnSpPr>
          <p:spPr>
            <a:xfrm>
              <a:off x="7909155" y="3429000"/>
              <a:ext cx="1564959" cy="1156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F6AE0452-DECB-41A4-9745-BBC94BBE8BE8}"/>
              </a:ext>
            </a:extLst>
          </p:cNvPr>
          <p:cNvSpPr/>
          <p:nvPr/>
        </p:nvSpPr>
        <p:spPr>
          <a:xfrm>
            <a:off x="7827229" y="4175203"/>
            <a:ext cx="1251023" cy="636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চিত্র-১</a:t>
            </a:r>
            <a:endParaRPr lang="en-US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35664C-6D9F-4896-88E4-E30A6DC0CC8B}"/>
              </a:ext>
            </a:extLst>
          </p:cNvPr>
          <p:cNvGrpSpPr/>
          <p:nvPr/>
        </p:nvGrpSpPr>
        <p:grpSpPr>
          <a:xfrm>
            <a:off x="1733086" y="4776361"/>
            <a:ext cx="4597205" cy="1187657"/>
            <a:chOff x="1733086" y="4776361"/>
            <a:chExt cx="4597205" cy="1187657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0CFF6058-F4FF-4B82-AE5B-9A7D269DE34E}"/>
                </a:ext>
              </a:extLst>
            </p:cNvPr>
            <p:cNvSpPr/>
            <p:nvPr/>
          </p:nvSpPr>
          <p:spPr>
            <a:xfrm>
              <a:off x="1733086" y="4812004"/>
              <a:ext cx="927158" cy="601157"/>
            </a:xfrm>
            <a:prstGeom prst="roundRect">
              <a:avLst/>
            </a:prstGeom>
            <a:solidFill>
              <a:srgbClr val="00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ক 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23ADEB9B-7655-4132-902E-70AF52D877E9}"/>
                </a:ext>
              </a:extLst>
            </p:cNvPr>
            <p:cNvSpPr/>
            <p:nvPr/>
          </p:nvSpPr>
          <p:spPr>
            <a:xfrm>
              <a:off x="5403133" y="4776361"/>
              <a:ext cx="927158" cy="601157"/>
            </a:xfrm>
            <a:prstGeom prst="roundRect">
              <a:avLst/>
            </a:prstGeom>
            <a:solidFill>
              <a:srgbClr val="00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C138E2BD-8E2B-4B94-9DCE-9EA8F467D4B4}"/>
                </a:ext>
              </a:extLst>
            </p:cNvPr>
            <p:cNvCxnSpPr>
              <a:cxnSpLocks/>
            </p:cNvCxnSpPr>
            <p:nvPr/>
          </p:nvCxnSpPr>
          <p:spPr>
            <a:xfrm>
              <a:off x="2655174" y="5016113"/>
              <a:ext cx="2720767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CD64D0B-7DE4-4645-B372-1B156CDD47EC}"/>
                </a:ext>
              </a:extLst>
            </p:cNvPr>
            <p:cNvSpPr/>
            <p:nvPr/>
          </p:nvSpPr>
          <p:spPr>
            <a:xfrm>
              <a:off x="3218689" y="5362861"/>
              <a:ext cx="1975104" cy="60115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000" b="1" dirty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চিত্রঃ ফুলডুপ্লেক্স</a:t>
              </a:r>
              <a:endParaRPr lang="en-US" sz="20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785AB19F-D6B2-41EE-9C76-43DEFC9DF46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55175" y="5198218"/>
              <a:ext cx="2648334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7F2C7E56-9ADC-4A93-8A59-8A460784BA5C}"/>
                </a:ext>
              </a:extLst>
            </p:cNvPr>
            <p:cNvSpPr/>
            <p:nvPr/>
          </p:nvSpPr>
          <p:spPr>
            <a:xfrm>
              <a:off x="2191595" y="5446079"/>
              <a:ext cx="1307290" cy="4347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চিত্র-২</a:t>
              </a:r>
              <a:endParaRPr lang="en-US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C38F3EE1-C54E-44AF-8142-0CDDB62B5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dirty="0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</a:t>
            </a:r>
            <a:endParaRPr lang="en-US" dirty="0">
              <a:solidFill>
                <a:srgbClr val="1D0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36DC830C-313E-45AF-841A-C84CA8ECB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485E-A5DF-4181-9205-1AA06702B7C2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9E471441-EB82-43C0-A895-E5C96903FA54}"/>
              </a:ext>
            </a:extLst>
          </p:cNvPr>
          <p:cNvSpPr/>
          <p:nvPr/>
        </p:nvSpPr>
        <p:spPr>
          <a:xfrm>
            <a:off x="1359812" y="281908"/>
            <a:ext cx="3066414" cy="1242024"/>
          </a:xfrm>
          <a:prstGeom prst="frame">
            <a:avLst>
              <a:gd name="adj1" fmla="val 5031"/>
            </a:avLst>
          </a:prstGeom>
          <a:solidFill>
            <a:srgbClr val="94EE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52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5" name="chimes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78513-6E03-449D-B214-6CAD5244D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664" y="1035325"/>
            <a:ext cx="10515600" cy="925749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br>
              <a:rPr lang="bn-IN" sz="3600" b="1" i="0" dirty="0">
                <a:solidFill>
                  <a:srgbClr val="02BE2F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3600" b="1" i="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প্রাপকের সংখ্যা ও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ডা</a:t>
            </a:r>
            <a:r>
              <a:rPr lang="as-IN" sz="3600" b="1" i="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টা গ্রহনের অধিকারের উপর ভিত্তি করে ডেটা ট্রান্সমিশন মোডকে আবার তিন ভাগে ভাগ করা যায়। </a:t>
            </a:r>
            <a:br>
              <a:rPr lang="en-US" b="0" i="0" dirty="0">
                <a:solidFill>
                  <a:srgbClr val="0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384BF-9E28-4D0F-9B67-80120B9B3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664" y="1961074"/>
            <a:ext cx="10515600" cy="4848394"/>
          </a:xfrm>
        </p:spPr>
        <p:txBody>
          <a:bodyPr>
            <a:normAutofit/>
          </a:bodyPr>
          <a:lstStyle/>
          <a:p>
            <a:pPr algn="l">
              <a:buClr>
                <a:srgbClr val="C00000"/>
              </a:buClr>
              <a:buFont typeface="SutonnyOMJ" panose="01010600010101010101" pitchFamily="2" charset="0"/>
              <a:buChar char="◊"/>
            </a:pPr>
            <a:r>
              <a:rPr lang="as-IN" sz="2000" b="1" i="0" dirty="0">
                <a:solidFill>
                  <a:srgbClr val="280AA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ইউনিকাষ্ট </a:t>
            </a:r>
            <a:endParaRPr lang="bn-IN" sz="2000" b="1" i="0" dirty="0">
              <a:solidFill>
                <a:srgbClr val="280AA6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>
              <a:buClr>
                <a:srgbClr val="C00000"/>
              </a:buClr>
              <a:buFont typeface="SutonnyOMJ" panose="01010600010101010101" pitchFamily="2" charset="0"/>
              <a:buChar char="◊"/>
            </a:pPr>
            <a:r>
              <a:rPr lang="as-IN" sz="2000" b="1" i="0" dirty="0">
                <a:solidFill>
                  <a:srgbClr val="280AA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ব্রডকাষ্ট </a:t>
            </a:r>
            <a:endParaRPr lang="bn-IN" sz="2000" b="1" i="0" dirty="0">
              <a:solidFill>
                <a:srgbClr val="280AA6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>
              <a:buClr>
                <a:srgbClr val="C00000"/>
              </a:buClr>
              <a:buFont typeface="SutonnyOMJ" panose="01010600010101010101" pitchFamily="2" charset="0"/>
              <a:buChar char="◊"/>
            </a:pPr>
            <a:r>
              <a:rPr lang="as-IN" sz="2000" b="1" i="0" dirty="0">
                <a:solidFill>
                  <a:srgbClr val="280AA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মাল্টিকাস্ট </a:t>
            </a:r>
            <a:r>
              <a:rPr lang="en-US" sz="2000" b="1" i="0" dirty="0">
                <a:solidFill>
                  <a:srgbClr val="280AA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</a:p>
          <a:p>
            <a:pPr marL="0" indent="0">
              <a:buNone/>
            </a:pPr>
            <a:br>
              <a:rPr lang="as-IN" dirty="0"/>
            </a:br>
            <a:endParaRPr lang="bn-IN" dirty="0"/>
          </a:p>
          <a:p>
            <a:pPr marL="0" indent="0">
              <a:buNone/>
            </a:pPr>
            <a:r>
              <a:rPr lang="as-IN" b="1" i="0" dirty="0">
                <a:solidFill>
                  <a:srgbClr val="0070C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ইউনিকাষ্ট (</a:t>
            </a:r>
            <a:r>
              <a:rPr lang="en-US" b="1" i="0" dirty="0">
                <a:solidFill>
                  <a:srgbClr val="0070C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Unicast)</a:t>
            </a: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2" descr="ICT-horizontal – Health Communication Capacity Collaborative – Social and  Behavior Change Communication">
            <a:extLst>
              <a:ext uri="{FF2B5EF4-FFF2-40B4-BE49-F238E27FC236}">
                <a16:creationId xmlns:a16="http://schemas.microsoft.com/office/drawing/2014/main" id="{BB1396FF-A4BC-4E56-A3E0-19D527A27F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32" y="48184"/>
            <a:ext cx="2156263" cy="805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CT-horizontal – Health Communication Capacity Collaborative – Social and  Behavior Change Communication">
            <a:extLst>
              <a:ext uri="{FF2B5EF4-FFF2-40B4-BE49-F238E27FC236}">
                <a16:creationId xmlns:a16="http://schemas.microsoft.com/office/drawing/2014/main" id="{434DB52E-5E86-40B7-946D-EDBD7D527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103" y="48532"/>
            <a:ext cx="2156263" cy="80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CT-horizontal – Health Communication Capacity Collaborative – Social and  Behavior Change Communication">
            <a:extLst>
              <a:ext uri="{FF2B5EF4-FFF2-40B4-BE49-F238E27FC236}">
                <a16:creationId xmlns:a16="http://schemas.microsoft.com/office/drawing/2014/main" id="{E30B8406-9CDA-4954-9FD2-445338E6A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004" y="48532"/>
            <a:ext cx="2156263" cy="80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CT-horizontal – Health Communication Capacity Collaborative – Social and  Behavior Change Communication">
            <a:extLst>
              <a:ext uri="{FF2B5EF4-FFF2-40B4-BE49-F238E27FC236}">
                <a16:creationId xmlns:a16="http://schemas.microsoft.com/office/drawing/2014/main" id="{D0D58B1A-15A5-4839-8E16-640B0FBAA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494" y="48532"/>
            <a:ext cx="2156263" cy="80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CT-horizontal – Health Communication Capacity Collaborative – Social and  Behavior Change Communication">
            <a:extLst>
              <a:ext uri="{FF2B5EF4-FFF2-40B4-BE49-F238E27FC236}">
                <a16:creationId xmlns:a16="http://schemas.microsoft.com/office/drawing/2014/main" id="{62AF54A9-2B0F-47E0-A043-3090DAB53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140" y="47359"/>
            <a:ext cx="2156263" cy="80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CT-horizontal – Health Communication Capacity Collaborative – Social and  Behavior Change Communication">
            <a:extLst>
              <a:ext uri="{FF2B5EF4-FFF2-40B4-BE49-F238E27FC236}">
                <a16:creationId xmlns:a16="http://schemas.microsoft.com/office/drawing/2014/main" id="{2774230E-A390-4C04-80B5-87ED22BC3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2743" y="49073"/>
            <a:ext cx="2156263" cy="803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688CB97-EB85-4746-A289-EA6CD10A7FE7}"/>
              </a:ext>
            </a:extLst>
          </p:cNvPr>
          <p:cNvSpPr/>
          <p:nvPr/>
        </p:nvSpPr>
        <p:spPr>
          <a:xfrm>
            <a:off x="3954139" y="2142905"/>
            <a:ext cx="3064350" cy="753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 লক্ষ্য কর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678E476-C50D-48A2-8349-C2FFDA339869}"/>
              </a:ext>
            </a:extLst>
          </p:cNvPr>
          <p:cNvGrpSpPr/>
          <p:nvPr/>
        </p:nvGrpSpPr>
        <p:grpSpPr>
          <a:xfrm>
            <a:off x="3523346" y="2382698"/>
            <a:ext cx="7631450" cy="4383142"/>
            <a:chOff x="3523346" y="2382698"/>
            <a:chExt cx="7631450" cy="4383142"/>
          </a:xfrm>
        </p:grpSpPr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65D2B53E-92BC-497C-8D9A-9653199794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3346" y="2977708"/>
              <a:ext cx="3623065" cy="3429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8A4D1466-885E-485F-8D34-65568A307E4F}"/>
                </a:ext>
              </a:extLst>
            </p:cNvPr>
            <p:cNvSpPr/>
            <p:nvPr/>
          </p:nvSpPr>
          <p:spPr>
            <a:xfrm>
              <a:off x="4636806" y="6417784"/>
              <a:ext cx="1469628" cy="34805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চিত্র-১</a:t>
              </a:r>
              <a:endParaRPr lang="en-US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DBBFC653-F81A-4A7F-97BC-D0B5EA0097F1}"/>
                </a:ext>
              </a:extLst>
            </p:cNvPr>
            <p:cNvGrpSpPr/>
            <p:nvPr/>
          </p:nvGrpSpPr>
          <p:grpSpPr>
            <a:xfrm>
              <a:off x="7006297" y="2382698"/>
              <a:ext cx="3872156" cy="2204735"/>
              <a:chOff x="7095279" y="3119643"/>
              <a:chExt cx="4015678" cy="2450592"/>
            </a:xfrm>
          </p:grpSpPr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A7543B3C-D79F-4479-BDCA-46518C9883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40586" y="3119643"/>
                <a:ext cx="3870371" cy="1903461"/>
              </a:xfrm>
              <a:prstGeom prst="rect">
                <a:avLst/>
              </a:prstGeom>
            </p:spPr>
          </p:pic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2325C524-1063-4151-8EDA-262DA5080662}"/>
                  </a:ext>
                </a:extLst>
              </p:cNvPr>
              <p:cNvSpPr/>
              <p:nvPr/>
            </p:nvSpPr>
            <p:spPr>
              <a:xfrm>
                <a:off x="7095279" y="3173495"/>
                <a:ext cx="1524465" cy="1450848"/>
              </a:xfrm>
              <a:prstGeom prst="ellipse">
                <a:avLst/>
              </a:prstGeom>
              <a:noFill/>
              <a:ln w="952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Flowchart: Connector 18">
                <a:extLst>
                  <a:ext uri="{FF2B5EF4-FFF2-40B4-BE49-F238E27FC236}">
                    <a16:creationId xmlns:a16="http://schemas.microsoft.com/office/drawing/2014/main" id="{28CF0D8E-F538-4986-A351-A2D8ADCF1195}"/>
                  </a:ext>
                </a:extLst>
              </p:cNvPr>
              <p:cNvSpPr/>
              <p:nvPr/>
            </p:nvSpPr>
            <p:spPr>
              <a:xfrm>
                <a:off x="9558579" y="3965566"/>
                <a:ext cx="1552378" cy="1604669"/>
              </a:xfrm>
              <a:prstGeom prst="flowChartConnector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Flowchart: Connector 19">
                <a:extLst>
                  <a:ext uri="{FF2B5EF4-FFF2-40B4-BE49-F238E27FC236}">
                    <a16:creationId xmlns:a16="http://schemas.microsoft.com/office/drawing/2014/main" id="{0751407D-7E46-4065-93F6-AFD23837A384}"/>
                  </a:ext>
                </a:extLst>
              </p:cNvPr>
              <p:cNvSpPr/>
              <p:nvPr/>
            </p:nvSpPr>
            <p:spPr>
              <a:xfrm>
                <a:off x="10424160" y="4791456"/>
                <a:ext cx="200360" cy="182880"/>
              </a:xfrm>
              <a:prstGeom prst="flowChartConnector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27DCC0B7-B715-45E3-B908-401B96CAB306}"/>
                </a:ext>
              </a:extLst>
            </p:cNvPr>
            <p:cNvSpPr/>
            <p:nvPr/>
          </p:nvSpPr>
          <p:spPr>
            <a:xfrm>
              <a:off x="8302023" y="4889830"/>
              <a:ext cx="1355877" cy="458657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চিত্র-২</a:t>
              </a:r>
              <a:endParaRPr lang="en-US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DFB5E6F-1C74-4C78-A7B8-F1339BCABF84}"/>
                </a:ext>
              </a:extLst>
            </p:cNvPr>
            <p:cNvSpPr/>
            <p:nvPr/>
          </p:nvSpPr>
          <p:spPr>
            <a:xfrm>
              <a:off x="7309617" y="3830860"/>
              <a:ext cx="1694130" cy="5667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নেটওয়ার্ক</a:t>
              </a:r>
              <a:r>
                <a:rPr lang="bn-IN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১</a:t>
              </a:r>
              <a:endPara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3FE974B-C059-4566-8B64-B59723D5F045}"/>
                </a:ext>
              </a:extLst>
            </p:cNvPr>
            <p:cNvSpPr/>
            <p:nvPr/>
          </p:nvSpPr>
          <p:spPr>
            <a:xfrm>
              <a:off x="9657901" y="4643308"/>
              <a:ext cx="1496895" cy="57486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নেটওয়ার্ক</a:t>
              </a:r>
              <a:r>
                <a:rPr lang="bn-IN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২</a:t>
              </a:r>
              <a:endPara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76295C6E-C980-451E-A8E8-D7621A90C59F}"/>
              </a:ext>
            </a:extLst>
          </p:cNvPr>
          <p:cNvSpPr/>
          <p:nvPr/>
        </p:nvSpPr>
        <p:spPr>
          <a:xfrm>
            <a:off x="813986" y="4680722"/>
            <a:ext cx="2368126" cy="781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উদাহরণঃ মোবাইল, টেলিফোন</a:t>
            </a:r>
            <a:endParaRPr lang="en-US" b="1" dirty="0"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DBB0E579-CE07-4A68-B3AA-27B1B330D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8997" y="6366591"/>
            <a:ext cx="4114800" cy="365125"/>
          </a:xfrm>
        </p:spPr>
        <p:txBody>
          <a:bodyPr/>
          <a:lstStyle/>
          <a:p>
            <a:r>
              <a:rPr lang="as-IN" dirty="0">
                <a:solidFill>
                  <a:srgbClr val="1D0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</a:t>
            </a:r>
            <a:endParaRPr lang="en-US" dirty="0">
              <a:solidFill>
                <a:srgbClr val="1D0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Slide Number Placeholder 25">
            <a:extLst>
              <a:ext uri="{FF2B5EF4-FFF2-40B4-BE49-F238E27FC236}">
                <a16:creationId xmlns:a16="http://schemas.microsoft.com/office/drawing/2014/main" id="{B6478F50-A857-465A-9D94-EAEB2AD0D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485E-A5DF-4181-9205-1AA06702B7C2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3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6" name="chimes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904</TotalTime>
  <Words>542</Words>
  <Application>Microsoft Office PowerPoint</Application>
  <PresentationFormat>Widescreen</PresentationFormat>
  <Paragraphs>135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SutonnyOMJ</vt:lpstr>
      <vt:lpstr>Times New Roman</vt:lpstr>
      <vt:lpstr>Wingdings</vt:lpstr>
      <vt:lpstr>Office Theme</vt:lpstr>
      <vt:lpstr>PowerPoint Presentation</vt:lpstr>
      <vt:lpstr>শিক্ষক পরিচিতি</vt:lpstr>
      <vt:lpstr>চিত্রটি লক্ষ্য কর</vt:lpstr>
      <vt:lpstr>আজকের পাঠ</vt:lpstr>
      <vt:lpstr>PowerPoint Presentation</vt:lpstr>
      <vt:lpstr> সিমপ্লেক্স (Simplex) </vt:lpstr>
      <vt:lpstr> হাফডুপ্লেক্স (Half-Duplex) </vt:lpstr>
      <vt:lpstr>         ফুলডুপ্লেক্স (Full-Duplex) </vt:lpstr>
      <vt:lpstr> প্রাপকের সংখ্যা ও ডাটা গ্রহনের অধিকারের উপর ভিত্তি করে ডেটা ট্রান্সমিশন মোডকে আবার তিন ভাগে ভাগ করা যায়।  </vt:lpstr>
      <vt:lpstr>  ব্রডকাষ্ট (Broadcast) উদাহরণঃ রেডিও ও টেলিভিশন সম্প্রচার  </vt:lpstr>
      <vt:lpstr> মাল্টিকাষ্ট (Multicast) উদাহরণঃ ভিডিও কনফারেন্স  </vt:lpstr>
      <vt:lpstr>পাঠ মূল্যায়ন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Nasrin</dc:creator>
  <cp:lastModifiedBy>Nasrin</cp:lastModifiedBy>
  <cp:revision>191</cp:revision>
  <dcterms:created xsi:type="dcterms:W3CDTF">2020-09-13T14:24:24Z</dcterms:created>
  <dcterms:modified xsi:type="dcterms:W3CDTF">2020-09-23T18:10:41Z</dcterms:modified>
</cp:coreProperties>
</file>